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5" r:id="rId2"/>
    <p:sldId id="276" r:id="rId3"/>
    <p:sldId id="277" r:id="rId4"/>
    <p:sldId id="278" r:id="rId5"/>
    <p:sldId id="270" r:id="rId6"/>
    <p:sldId id="271" r:id="rId7"/>
    <p:sldId id="272" r:id="rId8"/>
    <p:sldId id="273" r:id="rId9"/>
    <p:sldId id="274" r:id="rId10"/>
    <p:sldId id="258" r:id="rId11"/>
    <p:sldId id="259" r:id="rId12"/>
    <p:sldId id="262" r:id="rId13"/>
    <p:sldId id="263" r:id="rId14"/>
    <p:sldId id="264" r:id="rId15"/>
    <p:sldId id="280" r:id="rId16"/>
    <p:sldId id="260" r:id="rId17"/>
    <p:sldId id="261" r:id="rId18"/>
    <p:sldId id="281" r:id="rId19"/>
    <p:sldId id="266" r:id="rId20"/>
    <p:sldId id="265" r:id="rId21"/>
    <p:sldId id="267" r:id="rId22"/>
    <p:sldId id="268" r:id="rId23"/>
    <p:sldId id="256" r:id="rId24"/>
    <p:sldId id="282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18897-1103-40C8-AB40-B3FD10C738FE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05131-BD5B-4C68-BA95-63E2B350B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9563C-16EC-4033-A45C-0DEBFEC70CFF}" type="slidenum">
              <a:rPr lang="ru-RU"/>
              <a:pPr/>
              <a:t>19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5616624" cy="3312368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5 </a:t>
            </a:r>
            <a:r>
              <a:rPr lang="ru-RU" sz="8000" b="1" dirty="0" smtClean="0">
                <a:solidFill>
                  <a:srgbClr val="FF0000"/>
                </a:solidFill>
              </a:rPr>
              <a:t>класс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/>
            </a:r>
            <a:br>
              <a:rPr lang="ru-RU" sz="8000" b="1" dirty="0" smtClean="0">
                <a:solidFill>
                  <a:srgbClr val="FF0000"/>
                </a:solidFill>
              </a:rPr>
            </a:b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9144000" cy="1752600"/>
          </a:xfrm>
        </p:spPr>
        <p:txBody>
          <a:bodyPr/>
          <a:lstStyle/>
          <a:p>
            <a:r>
              <a:rPr lang="ru-RU" sz="8000" b="1" dirty="0" smtClean="0"/>
              <a:t>БУКВЕННЫЕ ВЫРАЖЕНИЯ</a:t>
            </a:r>
            <a:endParaRPr lang="ru-RU" sz="8000" b="1" dirty="0"/>
          </a:p>
        </p:txBody>
      </p:sp>
      <p:pic>
        <p:nvPicPr>
          <p:cNvPr id="25602" name="Picture 2" descr="школьные картинки к презентац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2755751" cy="188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2.bp.blogspot.com/-MbM9sRvC990/UGk3YiCq9jI/AAAAAAAADWc/S1l4mM8Y_YE/s1600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Bookman Old Style" pitchFamily="18" charset="0"/>
              </a:rPr>
              <a:t>Впервые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Bookman Old Style" pitchFamily="18" charset="0"/>
              </a:rPr>
              <a:t> День музыки отмечался</a:t>
            </a:r>
            <a:endParaRPr lang="ru-RU" sz="72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429000"/>
            <a:ext cx="571504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Bookman Old Style" pitchFamily="18" charset="0"/>
              </a:rPr>
              <a:t>100 – </a:t>
            </a:r>
            <a:r>
              <a:rPr lang="ru-RU" sz="8000" b="1" i="1" dirty="0" err="1" smtClean="0">
                <a:solidFill>
                  <a:srgbClr val="00B050"/>
                </a:solidFill>
                <a:latin typeface="Bookman Old Style" pitchFamily="18" charset="0"/>
              </a:rPr>
              <a:t>х</a:t>
            </a:r>
            <a:r>
              <a:rPr lang="ru-RU" sz="8000" b="1" i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6000" b="1" dirty="0" smtClean="0">
                <a:solidFill>
                  <a:srgbClr val="00B050"/>
                </a:solidFill>
                <a:latin typeface="Bookman Old Style" pitchFamily="18" charset="0"/>
              </a:rPr>
              <a:t>= 99 </a:t>
            </a:r>
            <a:endParaRPr lang="ru-RU" sz="6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429132"/>
            <a:ext cx="578647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i="1" dirty="0" err="1" smtClean="0">
                <a:solidFill>
                  <a:srgbClr val="7030A0"/>
                </a:solidFill>
                <a:latin typeface="Bookman Old Style" pitchFamily="18" charset="0"/>
              </a:rPr>
              <a:t>х</a:t>
            </a:r>
            <a:r>
              <a:rPr lang="ru-RU" sz="6000" b="1" dirty="0" smtClean="0">
                <a:solidFill>
                  <a:srgbClr val="7030A0"/>
                </a:solidFill>
                <a:latin typeface="Bookman Old Style" pitchFamily="18" charset="0"/>
              </a:rPr>
              <a:t> + 89 = 99 </a:t>
            </a:r>
            <a:endParaRPr lang="ru-RU" sz="6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00702"/>
            <a:ext cx="578647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х</a:t>
            </a:r>
            <a:r>
              <a:rPr lang="ru-RU" sz="72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9600" b="1" i="1" dirty="0" smtClean="0">
                <a:solidFill>
                  <a:srgbClr val="FF0000"/>
                </a:solidFill>
                <a:latin typeface="Bookman Old Style" pitchFamily="18" charset="0"/>
              </a:rPr>
              <a:t>-</a:t>
            </a:r>
            <a:r>
              <a:rPr lang="ru-RU" sz="6000" b="1" dirty="0" smtClean="0">
                <a:solidFill>
                  <a:srgbClr val="FF0000"/>
                </a:solidFill>
                <a:latin typeface="Bookman Old Style" pitchFamily="18" charset="0"/>
              </a:rPr>
              <a:t> 1975 = 0 </a:t>
            </a:r>
            <a:endParaRPr lang="ru-RU" sz="6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5364" name="Picture 4" descr="http://img.beta.rian.ru/images/73345/99/733459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28924" y="2143116"/>
            <a:ext cx="2280342" cy="128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Международный день музык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33290" cy="17565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8215338" y="4143380"/>
            <a:ext cx="200020" cy="2000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15338" y="5143512"/>
            <a:ext cx="200020" cy="20002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3500438"/>
            <a:ext cx="92869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Bookman Old Style" pitchFamily="18" charset="0"/>
              </a:rPr>
              <a:t>1</a:t>
            </a:r>
            <a:endParaRPr lang="ru-RU" sz="60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4572008"/>
            <a:ext cx="92869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Bookman Old Style" pitchFamily="18" charset="0"/>
              </a:rPr>
              <a:t>10</a:t>
            </a:r>
            <a:endParaRPr lang="ru-RU" sz="4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5500702"/>
            <a:ext cx="214314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Bookman Old Style" pitchFamily="18" charset="0"/>
              </a:rPr>
              <a:t>1975</a:t>
            </a:r>
            <a:endParaRPr lang="ru-RU" sz="4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alendar-prazdnikov.ru/prazdniki/1_oktyabrya_-_mezhdunarodnii_den_muziki/Mezhdunarodnyi_den_muzy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28670"/>
            <a:ext cx="4786314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Вычислите удобным способом, используя свойства вычитания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2" descr="http://kalendar-prazdnikov.ru/prazdniki/1_oktyabrya_-_mezhdunarodnii_den_muziki/Mezhdunarodnyi_den_muzy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6314" y="928670"/>
            <a:ext cx="4357686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429000"/>
            <a:ext cx="9144000" cy="914400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=</a:t>
            </a:r>
            <a:r>
              <a:rPr lang="ru-RU" sz="8000" dirty="0" smtClean="0">
                <a:solidFill>
                  <a:srgbClr val="00B050"/>
                </a:solidFill>
              </a:rPr>
              <a:t>2593</a:t>
            </a:r>
            <a:r>
              <a:rPr lang="ru-RU" sz="8000" dirty="0" smtClean="0">
                <a:solidFill>
                  <a:schemeClr val="tx1"/>
                </a:solidFill>
              </a:rPr>
              <a:t>-</a:t>
            </a:r>
            <a:r>
              <a:rPr lang="ru-RU" sz="8000" dirty="0" smtClean="0">
                <a:solidFill>
                  <a:srgbClr val="00B050"/>
                </a:solidFill>
              </a:rPr>
              <a:t>1593</a:t>
            </a:r>
            <a:r>
              <a:rPr lang="ru-RU" sz="8000" dirty="0" smtClean="0">
                <a:solidFill>
                  <a:schemeClr val="tx1"/>
                </a:solidFill>
              </a:rPr>
              <a:t>+1389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00306"/>
            <a:ext cx="9144000" cy="914400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(2593+1389)-1593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357694"/>
            <a:ext cx="9144000" cy="914400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=   </a:t>
            </a:r>
            <a:r>
              <a:rPr lang="ru-RU" sz="8000" dirty="0" smtClean="0">
                <a:solidFill>
                  <a:srgbClr val="00B050"/>
                </a:solidFill>
              </a:rPr>
              <a:t>1000</a:t>
            </a:r>
            <a:r>
              <a:rPr lang="ru-RU" sz="8000" dirty="0" smtClean="0">
                <a:solidFill>
                  <a:schemeClr val="tx1"/>
                </a:solidFill>
              </a:rPr>
              <a:t>       +1389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86388"/>
            <a:ext cx="9144000" cy="914400"/>
          </a:xfrm>
          <a:prstGeom prst="rect">
            <a:avLst/>
          </a:prstGeom>
          <a:solidFill>
            <a:schemeClr val="bg1">
              <a:lumMod val="95000"/>
              <a:alpha val="69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=   2389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alendar-prazdnikov.ru/prazdniki/1_oktyabrya_-_mezhdunarodnii_den_muziki/Mezhdunarodnyi_den_muzy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28670"/>
            <a:ext cx="4786314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Вычислите удобным способом, используя свойства вычитания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2" descr="http://kalendar-prazdnikov.ru/prazdniki/1_oktyabrya_-_mezhdunarodnii_den_muziki/Mezhdunarodnyi_den_muzy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6314" y="928670"/>
            <a:ext cx="4357686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429000"/>
            <a:ext cx="9144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chemeClr val="tx1"/>
                </a:solidFill>
              </a:rPr>
              <a:t>=4597+</a:t>
            </a:r>
            <a:r>
              <a:rPr lang="ru-RU" sz="8000" dirty="0" smtClean="0">
                <a:solidFill>
                  <a:srgbClr val="00B050"/>
                </a:solidFill>
              </a:rPr>
              <a:t>3899</a:t>
            </a:r>
            <a:r>
              <a:rPr lang="ru-RU" sz="8000" dirty="0" smtClean="0">
                <a:solidFill>
                  <a:schemeClr val="tx1"/>
                </a:solidFill>
              </a:rPr>
              <a:t>-</a:t>
            </a:r>
            <a:r>
              <a:rPr lang="ru-RU" sz="8000" dirty="0" smtClean="0">
                <a:solidFill>
                  <a:srgbClr val="00CC5C"/>
                </a:solidFill>
              </a:rPr>
              <a:t>3899</a:t>
            </a:r>
            <a:endParaRPr lang="ru-RU" sz="8000" dirty="0">
              <a:solidFill>
                <a:srgbClr val="00CC5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28868"/>
            <a:ext cx="9144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(4597+3899)-3899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43446"/>
            <a:ext cx="9144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chemeClr val="tx1"/>
                </a:solidFill>
              </a:rPr>
              <a:t>=4597+        0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rgbClr val="FF0000"/>
                </a:solidFill>
              </a:rPr>
              <a:t>=        4597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alendar-prazdnikov.ru/prazdniki/1_oktyabrya_-_mezhdunarodnii_den_muziki/Mezhdunarodnyi_den_muzy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28670"/>
            <a:ext cx="4786314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Вычислите удобным способом, используя свойства вычитания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2" descr="http://kalendar-prazdnikov.ru/prazdniki/1_oktyabrya_-_mezhdunarodnii_den_muziki/Mezhdunarodnyi_den_muzy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6314" y="928670"/>
            <a:ext cx="4357686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00438"/>
            <a:ext cx="9144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chemeClr val="tx1"/>
                </a:solidFill>
              </a:rPr>
              <a:t>=</a:t>
            </a:r>
            <a:r>
              <a:rPr lang="ru-RU" sz="8000" dirty="0" smtClean="0">
                <a:solidFill>
                  <a:srgbClr val="00B050"/>
                </a:solidFill>
              </a:rPr>
              <a:t>3697</a:t>
            </a:r>
            <a:r>
              <a:rPr lang="ru-RU" sz="8000" dirty="0" smtClean="0">
                <a:solidFill>
                  <a:schemeClr val="tx1"/>
                </a:solidFill>
              </a:rPr>
              <a:t>- </a:t>
            </a:r>
            <a:r>
              <a:rPr lang="ru-RU" sz="8000" dirty="0" smtClean="0">
                <a:solidFill>
                  <a:srgbClr val="00B050"/>
                </a:solidFill>
              </a:rPr>
              <a:t>2697</a:t>
            </a:r>
            <a:r>
              <a:rPr lang="ru-RU" sz="8000" dirty="0" smtClean="0">
                <a:solidFill>
                  <a:schemeClr val="tx1"/>
                </a:solidFill>
              </a:rPr>
              <a:t>- 899 =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00306"/>
            <a:ext cx="9144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3697- (2697+899)=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43446"/>
            <a:ext cx="9144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chemeClr val="tx1"/>
                </a:solidFill>
              </a:rPr>
              <a:t>=</a:t>
            </a:r>
            <a:r>
              <a:rPr lang="ru-RU" sz="8000" dirty="0" smtClean="0">
                <a:solidFill>
                  <a:srgbClr val="00B050"/>
                </a:solidFill>
              </a:rPr>
              <a:t>1000</a:t>
            </a:r>
            <a:r>
              <a:rPr lang="ru-RU" sz="8000" dirty="0" smtClean="0">
                <a:solidFill>
                  <a:schemeClr val="tx1"/>
                </a:solidFill>
              </a:rPr>
              <a:t>  -        899 =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rgbClr val="FF0000"/>
                </a:solidFill>
              </a:rPr>
              <a:t>=101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alendar-prazdnikov.ru/prazdniki/1_oktyabrya_-_mezhdunarodnii_den_muziki/Mezhdunarodnyi_den_muzy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28670"/>
            <a:ext cx="4786314" cy="35004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man Old Style" pitchFamily="18" charset="0"/>
              </a:rPr>
              <a:t>Вычислите удобным способом, используя свойства вычитания</a:t>
            </a:r>
            <a:endParaRPr lang="ru-RU" sz="4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2" descr="http://kalendar-prazdnikov.ru/prazdniki/1_oktyabrya_-_mezhdunarodnii_den_muziki/Mezhdunarodnyi_den_muzyk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6314" y="928670"/>
            <a:ext cx="4357686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00438"/>
            <a:ext cx="9144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chemeClr val="tx1"/>
                </a:solidFill>
              </a:rPr>
              <a:t>=</a:t>
            </a:r>
            <a:r>
              <a:rPr lang="ru-RU" sz="8000" dirty="0" smtClean="0">
                <a:solidFill>
                  <a:srgbClr val="00B050"/>
                </a:solidFill>
              </a:rPr>
              <a:t>9543</a:t>
            </a:r>
            <a:r>
              <a:rPr lang="ru-RU" sz="8000" dirty="0" smtClean="0">
                <a:solidFill>
                  <a:schemeClr val="tx1"/>
                </a:solidFill>
              </a:rPr>
              <a:t>- </a:t>
            </a:r>
            <a:r>
              <a:rPr lang="ru-RU" sz="8000" dirty="0" smtClean="0">
                <a:solidFill>
                  <a:srgbClr val="00B050"/>
                </a:solidFill>
              </a:rPr>
              <a:t>1543</a:t>
            </a:r>
            <a:r>
              <a:rPr lang="ru-RU" sz="8000" dirty="0" smtClean="0">
                <a:solidFill>
                  <a:schemeClr val="tx1"/>
                </a:solidFill>
              </a:rPr>
              <a:t>- 3989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28868"/>
            <a:ext cx="9144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</a:rPr>
              <a:t>9543- (3989+1543)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43446"/>
            <a:ext cx="9144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chemeClr val="tx1"/>
                </a:solidFill>
              </a:rPr>
              <a:t>=</a:t>
            </a:r>
            <a:r>
              <a:rPr lang="ru-RU" sz="8000" dirty="0" smtClean="0">
                <a:solidFill>
                  <a:srgbClr val="00B050"/>
                </a:solidFill>
              </a:rPr>
              <a:t>8000</a:t>
            </a:r>
            <a:r>
              <a:rPr lang="ru-RU" sz="8000" dirty="0" smtClean="0">
                <a:solidFill>
                  <a:schemeClr val="tx1"/>
                </a:solidFill>
              </a:rPr>
              <a:t>  -     3989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786454"/>
            <a:ext cx="9144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dirty="0" smtClean="0">
                <a:solidFill>
                  <a:srgbClr val="FF0000"/>
                </a:solidFill>
              </a:rPr>
              <a:t>=4011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кольные картинки к презентации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0"/>
            <a:ext cx="3816424" cy="38164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717032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Разгадайте ребусы!!!</a:t>
            </a:r>
          </a:p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Почему они на этом уроке??</a:t>
            </a:r>
            <a:endParaRPr lang="ru-RU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skazka.odvsoft.ru/upload/Image/30%D1%80%D0%B5%D0%B1%D1%83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878234"/>
          </a:xfrm>
          <a:prstGeom prst="rect">
            <a:avLst/>
          </a:prstGeom>
          <a:noFill/>
        </p:spPr>
      </p:pic>
      <p:pic>
        <p:nvPicPr>
          <p:cNvPr id="29702" name="Picture 6" descr="http://skazka.odvsoft.ru/upload/Image/35%D1%80%D0%B5%D0%B1%D1%83%D1%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38" y="0"/>
            <a:ext cx="48434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kazka.odvsoft.ru/upload/Image/18%D1%80%D0%B5%D0%B1%D1%83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878234"/>
          </a:xfrm>
          <a:prstGeom prst="rect">
            <a:avLst/>
          </a:prstGeom>
          <a:noFill/>
        </p:spPr>
      </p:pic>
      <p:pic>
        <p:nvPicPr>
          <p:cNvPr id="30724" name="Picture 4" descr="http://skazka.odvsoft.ru/upload/Image/15%D1%80%D0%B5%D0%B1%D1%83%D1%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38" y="0"/>
            <a:ext cx="48434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 картинки к презентации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-171400"/>
            <a:ext cx="3816424" cy="38164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3016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</a:rPr>
              <a:t>Угадали?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А какие ноты вы еще знаете?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70" descr="B_Fly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085184"/>
            <a:ext cx="1011213" cy="1011213"/>
          </a:xfrm>
          <a:prstGeom prst="rect">
            <a:avLst/>
          </a:prstGeom>
          <a:noFill/>
        </p:spPr>
      </p:pic>
      <p:pic>
        <p:nvPicPr>
          <p:cNvPr id="95" name="Picture 70" descr="B_Fly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73016"/>
            <a:ext cx="1011213" cy="1011213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371466">
            <a:off x="0" y="4117975"/>
            <a:ext cx="9144000" cy="785813"/>
            <a:chOff x="-30" y="2648"/>
            <a:chExt cx="5860" cy="629"/>
          </a:xfrm>
        </p:grpSpPr>
        <p:sp>
          <p:nvSpPr>
            <p:cNvPr id="4099" name="Freeform 3"/>
            <p:cNvSpPr>
              <a:spLocks/>
            </p:cNvSpPr>
            <p:nvPr/>
          </p:nvSpPr>
          <p:spPr bwMode="auto">
            <a:xfrm>
              <a:off x="4815" y="2731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4982" y="2716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5171" y="2693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5368" y="2678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5565" y="2648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018" y="2943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60" y="2933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42" y="2933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69" y="2933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92" y="2751"/>
              <a:ext cx="4211" cy="516"/>
              <a:chOff x="-23" y="2840"/>
              <a:chExt cx="4211" cy="516"/>
            </a:xfrm>
          </p:grpSpPr>
          <p:sp>
            <p:nvSpPr>
              <p:cNvPr id="4109" name="Freeform 13"/>
              <p:cNvSpPr>
                <a:spLocks/>
              </p:cNvSpPr>
              <p:nvPr/>
            </p:nvSpPr>
            <p:spPr bwMode="auto">
              <a:xfrm>
                <a:off x="149" y="3039"/>
                <a:ext cx="282" cy="300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auto">
              <a:xfrm>
                <a:off x="521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auto">
              <a:xfrm>
                <a:off x="748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auto">
              <a:xfrm>
                <a:off x="975" y="300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auto">
              <a:xfrm>
                <a:off x="1202" y="296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auto">
              <a:xfrm>
                <a:off x="1383" y="296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auto">
              <a:xfrm>
                <a:off x="1610" y="2931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auto">
              <a:xfrm>
                <a:off x="1791" y="2931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auto">
              <a:xfrm>
                <a:off x="2018" y="291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auto">
              <a:xfrm>
                <a:off x="2200" y="291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auto">
              <a:xfrm>
                <a:off x="2472" y="2886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2653" y="2886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2835" y="2869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3016" y="2886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3198" y="2869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3379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auto">
              <a:xfrm>
                <a:off x="3560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auto">
              <a:xfrm>
                <a:off x="3742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3923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-23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flipH="1">
              <a:off x="-30" y="2797"/>
              <a:ext cx="5851" cy="3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 flipH="1">
              <a:off x="15" y="2887"/>
              <a:ext cx="5806" cy="3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 rot="371466">
            <a:off x="3175" y="4665663"/>
            <a:ext cx="9144000" cy="785812"/>
            <a:chOff x="-30" y="2648"/>
            <a:chExt cx="5860" cy="629"/>
          </a:xfrm>
        </p:grpSpPr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815" y="2731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982" y="2716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5171" y="2693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5368" y="2678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5565" y="2648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1018" y="2943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60" y="2933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242" y="2933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469" y="2933"/>
              <a:ext cx="265" cy="33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197" y="0"/>
                </a:cxn>
                <a:cxn ang="0">
                  <a:pos x="265" y="8"/>
                </a:cxn>
                <a:cxn ang="0">
                  <a:pos x="91" y="326"/>
                </a:cxn>
                <a:cxn ang="0">
                  <a:pos x="0" y="334"/>
                </a:cxn>
              </a:cxnLst>
              <a:rect l="0" t="0" r="r" b="b"/>
              <a:pathLst>
                <a:path w="265" h="334">
                  <a:moveTo>
                    <a:pt x="0" y="334"/>
                  </a:moveTo>
                  <a:lnTo>
                    <a:pt x="197" y="0"/>
                  </a:lnTo>
                  <a:lnTo>
                    <a:pt x="265" y="8"/>
                  </a:lnTo>
                  <a:lnTo>
                    <a:pt x="91" y="326"/>
                  </a:lnTo>
                  <a:lnTo>
                    <a:pt x="0" y="33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CC6600"/>
                </a:gs>
                <a:gs pos="100000">
                  <a:schemeClr val="bg1"/>
                </a:gs>
              </a:gsLst>
              <a:lin ang="18900000" scaled="1"/>
            </a:gradFill>
            <a:ln w="12700" cap="flat" cmpd="sng">
              <a:solidFill>
                <a:srgbClr val="99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692" y="2751"/>
              <a:ext cx="4211" cy="516"/>
              <a:chOff x="-23" y="2840"/>
              <a:chExt cx="4211" cy="516"/>
            </a:xfrm>
          </p:grpSpPr>
          <p:sp>
            <p:nvSpPr>
              <p:cNvPr id="4144" name="Freeform 48"/>
              <p:cNvSpPr>
                <a:spLocks/>
              </p:cNvSpPr>
              <p:nvPr/>
            </p:nvSpPr>
            <p:spPr bwMode="auto">
              <a:xfrm>
                <a:off x="149" y="3039"/>
                <a:ext cx="282" cy="300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45" name="Freeform 49"/>
              <p:cNvSpPr>
                <a:spLocks/>
              </p:cNvSpPr>
              <p:nvPr/>
            </p:nvSpPr>
            <p:spPr bwMode="auto">
              <a:xfrm>
                <a:off x="521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46" name="Freeform 50"/>
              <p:cNvSpPr>
                <a:spLocks/>
              </p:cNvSpPr>
              <p:nvPr/>
            </p:nvSpPr>
            <p:spPr bwMode="auto">
              <a:xfrm>
                <a:off x="748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47" name="Freeform 51"/>
              <p:cNvSpPr>
                <a:spLocks/>
              </p:cNvSpPr>
              <p:nvPr/>
            </p:nvSpPr>
            <p:spPr bwMode="auto">
              <a:xfrm>
                <a:off x="975" y="300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48" name="Freeform 52"/>
              <p:cNvSpPr>
                <a:spLocks/>
              </p:cNvSpPr>
              <p:nvPr/>
            </p:nvSpPr>
            <p:spPr bwMode="auto">
              <a:xfrm>
                <a:off x="1202" y="296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49" name="Freeform 53"/>
              <p:cNvSpPr>
                <a:spLocks/>
              </p:cNvSpPr>
              <p:nvPr/>
            </p:nvSpPr>
            <p:spPr bwMode="auto">
              <a:xfrm>
                <a:off x="1383" y="296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50" name="Freeform 54"/>
              <p:cNvSpPr>
                <a:spLocks/>
              </p:cNvSpPr>
              <p:nvPr/>
            </p:nvSpPr>
            <p:spPr bwMode="auto">
              <a:xfrm>
                <a:off x="1610" y="2931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51" name="Freeform 55"/>
              <p:cNvSpPr>
                <a:spLocks/>
              </p:cNvSpPr>
              <p:nvPr/>
            </p:nvSpPr>
            <p:spPr bwMode="auto">
              <a:xfrm>
                <a:off x="1791" y="2931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52" name="Freeform 56"/>
              <p:cNvSpPr>
                <a:spLocks/>
              </p:cNvSpPr>
              <p:nvPr/>
            </p:nvSpPr>
            <p:spPr bwMode="auto">
              <a:xfrm>
                <a:off x="2018" y="291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53" name="Freeform 57"/>
              <p:cNvSpPr>
                <a:spLocks/>
              </p:cNvSpPr>
              <p:nvPr/>
            </p:nvSpPr>
            <p:spPr bwMode="auto">
              <a:xfrm>
                <a:off x="2200" y="2915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54" name="Freeform 58"/>
              <p:cNvSpPr>
                <a:spLocks/>
              </p:cNvSpPr>
              <p:nvPr/>
            </p:nvSpPr>
            <p:spPr bwMode="auto">
              <a:xfrm>
                <a:off x="2472" y="2886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55" name="Freeform 59"/>
              <p:cNvSpPr>
                <a:spLocks/>
              </p:cNvSpPr>
              <p:nvPr/>
            </p:nvSpPr>
            <p:spPr bwMode="auto">
              <a:xfrm>
                <a:off x="2653" y="2886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56" name="Freeform 60"/>
              <p:cNvSpPr>
                <a:spLocks/>
              </p:cNvSpPr>
              <p:nvPr/>
            </p:nvSpPr>
            <p:spPr bwMode="auto">
              <a:xfrm>
                <a:off x="2835" y="2869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57" name="Freeform 61"/>
              <p:cNvSpPr>
                <a:spLocks/>
              </p:cNvSpPr>
              <p:nvPr/>
            </p:nvSpPr>
            <p:spPr bwMode="auto">
              <a:xfrm>
                <a:off x="3016" y="2886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58" name="Freeform 62"/>
              <p:cNvSpPr>
                <a:spLocks/>
              </p:cNvSpPr>
              <p:nvPr/>
            </p:nvSpPr>
            <p:spPr bwMode="auto">
              <a:xfrm>
                <a:off x="3198" y="2869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59" name="Freeform 63"/>
              <p:cNvSpPr>
                <a:spLocks/>
              </p:cNvSpPr>
              <p:nvPr/>
            </p:nvSpPr>
            <p:spPr bwMode="auto">
              <a:xfrm>
                <a:off x="3379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60" name="Freeform 64"/>
              <p:cNvSpPr>
                <a:spLocks/>
              </p:cNvSpPr>
              <p:nvPr/>
            </p:nvSpPr>
            <p:spPr bwMode="auto">
              <a:xfrm>
                <a:off x="3560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61" name="Freeform 65"/>
              <p:cNvSpPr>
                <a:spLocks/>
              </p:cNvSpPr>
              <p:nvPr/>
            </p:nvSpPr>
            <p:spPr bwMode="auto">
              <a:xfrm>
                <a:off x="3742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62" name="Freeform 66"/>
              <p:cNvSpPr>
                <a:spLocks/>
              </p:cNvSpPr>
              <p:nvPr/>
            </p:nvSpPr>
            <p:spPr bwMode="auto">
              <a:xfrm>
                <a:off x="3923" y="2840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4163" name="Freeform 67"/>
              <p:cNvSpPr>
                <a:spLocks/>
              </p:cNvSpPr>
              <p:nvPr/>
            </p:nvSpPr>
            <p:spPr bwMode="auto">
              <a:xfrm>
                <a:off x="-23" y="3022"/>
                <a:ext cx="265" cy="334"/>
              </a:xfrm>
              <a:custGeom>
                <a:avLst/>
                <a:gdLst/>
                <a:ahLst/>
                <a:cxnLst>
                  <a:cxn ang="0">
                    <a:pos x="0" y="334"/>
                  </a:cxn>
                  <a:cxn ang="0">
                    <a:pos x="197" y="0"/>
                  </a:cxn>
                  <a:cxn ang="0">
                    <a:pos x="265" y="8"/>
                  </a:cxn>
                  <a:cxn ang="0">
                    <a:pos x="91" y="326"/>
                  </a:cxn>
                  <a:cxn ang="0">
                    <a:pos x="0" y="334"/>
                  </a:cxn>
                </a:cxnLst>
                <a:rect l="0" t="0" r="r" b="b"/>
                <a:pathLst>
                  <a:path w="265" h="334">
                    <a:moveTo>
                      <a:pt x="0" y="334"/>
                    </a:moveTo>
                    <a:lnTo>
                      <a:pt x="197" y="0"/>
                    </a:lnTo>
                    <a:lnTo>
                      <a:pt x="265" y="8"/>
                    </a:lnTo>
                    <a:lnTo>
                      <a:pt x="91" y="326"/>
                    </a:lnTo>
                    <a:lnTo>
                      <a:pt x="0" y="3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CC6600"/>
                  </a:gs>
                  <a:gs pos="100000">
                    <a:schemeClr val="bg1"/>
                  </a:gs>
                </a:gsLst>
                <a:lin ang="18900000" scaled="1"/>
              </a:gradFill>
              <a:ln w="12700" cap="flat" cmpd="sng">
                <a:solidFill>
                  <a:srgbClr val="9966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 flipH="1">
              <a:off x="-30" y="2797"/>
              <a:ext cx="5851" cy="3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 flipH="1">
              <a:off x="15" y="2887"/>
              <a:ext cx="5806" cy="3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pic>
        <p:nvPicPr>
          <p:cNvPr id="4166" name="Picture 70" descr="B_Fly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373216"/>
            <a:ext cx="1011213" cy="1011213"/>
          </a:xfrm>
          <a:prstGeom prst="rect">
            <a:avLst/>
          </a:prstGeom>
          <a:noFill/>
        </p:spPr>
      </p:pic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1" y="5276850"/>
            <a:ext cx="3929058" cy="985964"/>
            <a:chOff x="246" y="3324"/>
            <a:chExt cx="5184" cy="1138"/>
          </a:xfrm>
        </p:grpSpPr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 rot="290284">
              <a:off x="1334" y="3503"/>
              <a:ext cx="2890" cy="959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800" b="1" dirty="0" smtClean="0">
                  <a:solidFill>
                    <a:srgbClr val="0070C0"/>
                  </a:solidFill>
                  <a:latin typeface="Times New Roman" pitchFamily="18" charset="0"/>
                </a:rPr>
                <a:t>980 </a:t>
              </a:r>
              <a:r>
                <a:rPr lang="ru-RU" sz="4800" b="1" dirty="0">
                  <a:solidFill>
                    <a:srgbClr val="0070C0"/>
                  </a:solidFill>
                  <a:latin typeface="Times New Roman" pitchFamily="18" charset="0"/>
                </a:rPr>
                <a:t>км </a:t>
              </a:r>
            </a:p>
          </p:txBody>
        </p:sp>
        <p:sp>
          <p:nvSpPr>
            <p:cNvPr id="4169" name="AutoShape 73"/>
            <p:cNvSpPr>
              <a:spLocks/>
            </p:cNvSpPr>
            <p:nvPr/>
          </p:nvSpPr>
          <p:spPr bwMode="auto">
            <a:xfrm rot="-5146703">
              <a:off x="2602" y="968"/>
              <a:ext cx="471" cy="5184"/>
            </a:xfrm>
            <a:prstGeom prst="leftBrace">
              <a:avLst>
                <a:gd name="adj1" fmla="val 91720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 rot="232296">
            <a:off x="181800" y="2792554"/>
            <a:ext cx="11977802" cy="881064"/>
            <a:chOff x="127" y="1138"/>
            <a:chExt cx="1306" cy="555"/>
          </a:xfrm>
        </p:grpSpPr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538" y="1138"/>
              <a:ext cx="895" cy="523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? </a:t>
              </a:r>
              <a:r>
                <a:rPr lang="ru-RU" sz="4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км</a:t>
              </a:r>
              <a:endParaRPr lang="ru-RU" sz="4800" b="1" dirty="0">
                <a:latin typeface="Times New Roman" pitchFamily="18" charset="0"/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/>
          </p:nvSpPr>
          <p:spPr bwMode="auto">
            <a:xfrm>
              <a:off x="127" y="1693"/>
              <a:ext cx="9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181" name="Picture 85" descr="afficher_image1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6618" flipH="1">
            <a:off x="19439" y="4489346"/>
            <a:ext cx="1770095" cy="605994"/>
          </a:xfrm>
          <a:prstGeom prst="rect">
            <a:avLst/>
          </a:prstGeom>
          <a:noFill/>
        </p:spPr>
      </p:pic>
      <p:sp>
        <p:nvSpPr>
          <p:cNvPr id="4183" name="Freeform 87"/>
          <p:cNvSpPr>
            <a:spLocks/>
          </p:cNvSpPr>
          <p:nvPr/>
        </p:nvSpPr>
        <p:spPr bwMode="auto">
          <a:xfrm flipH="1">
            <a:off x="8358214" y="3214686"/>
            <a:ext cx="357190" cy="2214578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454" y="318"/>
              </a:cxn>
              <a:cxn ang="0">
                <a:pos x="0" y="0"/>
              </a:cxn>
              <a:cxn ang="0">
                <a:pos x="0" y="544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0" scaled="1"/>
            <a:tileRect/>
          </a:gradFill>
          <a:ln w="28575" cmpd="sng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0" y="0"/>
            <a:ext cx="91090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</a:rPr>
              <a:t>ПОЕЗД                      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ШЕЛ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ДВОЕ</a:t>
            </a:r>
            <a:r>
              <a:rPr lang="ru-RU" sz="3200" b="1" dirty="0" smtClean="0">
                <a:latin typeface="Times New Roman" pitchFamily="18" charset="0"/>
              </a:rPr>
              <a:t> СУТОК.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ПЕРВЫЕ</a:t>
            </a:r>
            <a:r>
              <a:rPr lang="ru-RU" sz="3200" b="1" dirty="0" smtClean="0">
                <a:latin typeface="Times New Roman" pitchFamily="18" charset="0"/>
              </a:rPr>
              <a:t> СУТКИ ОН ПРОШЕЛ 980 </a:t>
            </a:r>
            <a:r>
              <a:rPr lang="ru-RU" sz="2000" b="1" dirty="0" smtClean="0">
                <a:latin typeface="Times New Roman" pitchFamily="18" charset="0"/>
              </a:rPr>
              <a:t>КМ</a:t>
            </a:r>
            <a:r>
              <a:rPr lang="ru-RU" sz="3200" b="1" dirty="0" smtClean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ВО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ВТОРЫЕ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НА</a:t>
            </a:r>
            <a:r>
              <a:rPr lang="ru-RU" sz="3200" b="1" dirty="0" smtClean="0">
                <a:latin typeface="Times New Roman" pitchFamily="18" charset="0"/>
              </a:rPr>
              <a:t> 50 </a:t>
            </a:r>
            <a:r>
              <a:rPr lang="ru-RU" sz="2400" b="1" dirty="0" smtClean="0">
                <a:latin typeface="Times New Roman" pitchFamily="18" charset="0"/>
              </a:rPr>
              <a:t>КМ</a:t>
            </a:r>
            <a:r>
              <a:rPr lang="ru-RU" sz="3200" b="1" dirty="0" smtClean="0">
                <a:latin typeface="Times New Roman" pitchFamily="18" charset="0"/>
              </a:rPr>
              <a:t> БОЛЬШЕ.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</a:rPr>
              <a:t>СКОЛЬКО </a:t>
            </a:r>
            <a:r>
              <a:rPr lang="ru-RU" sz="2400" b="1" dirty="0" smtClean="0">
                <a:latin typeface="Times New Roman" pitchFamily="18" charset="0"/>
              </a:rPr>
              <a:t>КМ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ПРОШЕЛ                  </a:t>
            </a:r>
            <a:r>
              <a:rPr lang="ru-RU" sz="3200" b="1" dirty="0" smtClean="0">
                <a:latin typeface="Times New Roman" pitchFamily="18" charset="0"/>
              </a:rPr>
              <a:t>ЗА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ДВОЕ</a:t>
            </a:r>
            <a:r>
              <a:rPr lang="ru-RU" sz="3200" b="1" dirty="0" smtClean="0">
                <a:latin typeface="Times New Roman" pitchFamily="18" charset="0"/>
              </a:rPr>
              <a:t> СУТОК. Составьте числовое выражение.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4185" name="Freeform 89"/>
          <p:cNvSpPr>
            <a:spLocks/>
          </p:cNvSpPr>
          <p:nvPr/>
        </p:nvSpPr>
        <p:spPr bwMode="auto">
          <a:xfrm>
            <a:off x="4000496" y="2857496"/>
            <a:ext cx="285752" cy="2214578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454" y="318"/>
              </a:cxn>
              <a:cxn ang="0">
                <a:pos x="0" y="0"/>
              </a:cxn>
              <a:cxn ang="0">
                <a:pos x="0" y="544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grpSp>
        <p:nvGrpSpPr>
          <p:cNvPr id="91" name="Group 71"/>
          <p:cNvGrpSpPr>
            <a:grpSpLocks/>
          </p:cNvGrpSpPr>
          <p:nvPr/>
        </p:nvGrpSpPr>
        <p:grpSpPr bwMode="auto">
          <a:xfrm>
            <a:off x="4016258" y="5594218"/>
            <a:ext cx="5127742" cy="1073281"/>
            <a:chOff x="259" y="3053"/>
            <a:chExt cx="7667" cy="1724"/>
          </a:xfrm>
        </p:grpSpPr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 rot="290284">
              <a:off x="484" y="3442"/>
              <a:ext cx="6818" cy="1335"/>
            </a:xfrm>
            <a:prstGeom prst="rect">
              <a:avLst/>
            </a:prstGeom>
            <a:noFill/>
            <a:ln w="9525" algn="ctr">
              <a:noFill/>
              <a:prstDash val="sysDot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</a:rPr>
                <a:t>на 50 км </a:t>
              </a:r>
              <a:r>
                <a:rPr lang="ru-RU" sz="4000" b="1" dirty="0" smtClean="0">
                  <a:solidFill>
                    <a:srgbClr val="FF0000"/>
                  </a:solidFill>
                  <a:latin typeface="Times New Roman" pitchFamily="18" charset="0"/>
                </a:rPr>
                <a:t>больше</a:t>
              </a:r>
              <a:endParaRPr lang="ru-RU" sz="48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3" name="AutoShape 73"/>
            <p:cNvSpPr>
              <a:spLocks/>
            </p:cNvSpPr>
            <p:nvPr/>
          </p:nvSpPr>
          <p:spPr bwMode="auto">
            <a:xfrm rot="16453297">
              <a:off x="3794" y="-482"/>
              <a:ext cx="598" cy="7667"/>
            </a:xfrm>
            <a:prstGeom prst="leftBrace">
              <a:avLst>
                <a:gd name="adj1" fmla="val 91720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6" name="Picture 70" descr="B_Fly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1011213" cy="1011213"/>
          </a:xfrm>
          <a:prstGeom prst="rect">
            <a:avLst/>
          </a:prstGeom>
          <a:noFill/>
        </p:spPr>
      </p:pic>
      <p:pic>
        <p:nvPicPr>
          <p:cNvPr id="97" name="Picture 70" descr="B_Fly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1011213" cy="1011213"/>
          </a:xfrm>
          <a:prstGeom prst="rect">
            <a:avLst/>
          </a:prstGeom>
          <a:noFill/>
        </p:spPr>
      </p:pic>
      <p:pic>
        <p:nvPicPr>
          <p:cNvPr id="98" name="Picture 70" descr="B_Fly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9000"/>
            <a:ext cx="1011213" cy="1011213"/>
          </a:xfrm>
          <a:prstGeom prst="rect">
            <a:avLst/>
          </a:prstGeom>
          <a:noFill/>
        </p:spPr>
      </p:pic>
      <p:sp>
        <p:nvSpPr>
          <p:cNvPr id="99" name="Freeform 89"/>
          <p:cNvSpPr>
            <a:spLocks/>
          </p:cNvSpPr>
          <p:nvPr/>
        </p:nvSpPr>
        <p:spPr bwMode="auto">
          <a:xfrm>
            <a:off x="214282" y="2643182"/>
            <a:ext cx="285752" cy="2143140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454" y="318"/>
              </a:cxn>
              <a:cxn ang="0">
                <a:pos x="0" y="0"/>
              </a:cxn>
              <a:cxn ang="0">
                <a:pos x="0" y="544"/>
              </a:cxn>
            </a:cxnLst>
            <a:rect l="0" t="0" r="r" b="b"/>
            <a:pathLst>
              <a:path w="454" h="544">
                <a:moveTo>
                  <a:pt x="0" y="318"/>
                </a:moveTo>
                <a:lnTo>
                  <a:pt x="454" y="318"/>
                </a:lnTo>
                <a:lnTo>
                  <a:pt x="0" y="0"/>
                </a:lnTo>
                <a:lnTo>
                  <a:pt x="0" y="544"/>
                </a:lnTo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  <a:ln w="28575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88" name="Picture 85" descr="afficher_image1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59193" y="-36735"/>
            <a:ext cx="1770095" cy="605994"/>
          </a:xfrm>
          <a:prstGeom prst="rect">
            <a:avLst/>
          </a:prstGeom>
          <a:noFill/>
        </p:spPr>
      </p:pic>
      <p:pic>
        <p:nvPicPr>
          <p:cNvPr id="90" name="Picture 85" descr="afficher_image14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20072" y="1340768"/>
            <a:ext cx="1512168" cy="540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88529E-6 L 0.90122 0.08464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4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3" grpId="0" animBg="1"/>
      <p:bldP spid="4185" grpId="0" animBg="1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 один из учебных дней мы отмечаем праздник.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8498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Название праздника узнаем когда решим примеры, ребусы, задачу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844824"/>
            <a:ext cx="1279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когда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3995936" y="1412776"/>
            <a:ext cx="172819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dirty="0" smtClean="0">
                <a:solidFill>
                  <a:srgbClr val="FF0000"/>
                </a:solidFill>
              </a:rPr>
              <a:t>?</a:t>
            </a:r>
            <a:endParaRPr lang="ru-RU" sz="13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356992"/>
            <a:ext cx="914400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Как же он называется?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9" name="Picture 127" descr="image001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886450"/>
            <a:ext cx="5492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7" descr="image001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348880"/>
            <a:ext cx="57606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38334 -0.5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49601 0.34769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142984"/>
            <a:ext cx="700092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980 + ( 980 + 50 )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0"/>
            <a:ext cx="7424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числовое выражение</a:t>
            </a:r>
            <a:endParaRPr lang="ru-RU" sz="60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143380"/>
            <a:ext cx="700092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2010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311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значение этого числового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выражения</a:t>
            </a:r>
            <a:endParaRPr lang="ru-RU" sz="60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10" descr="http://www.tophit.ru/img/news/17394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9933"/>
            <a:ext cx="2357422" cy="1768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142984"/>
            <a:ext cx="700092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980 + ( 980 + 65)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0"/>
            <a:ext cx="7424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числовое выражение</a:t>
            </a:r>
            <a:endParaRPr lang="ru-RU" sz="60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000504"/>
            <a:ext cx="700092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2025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7167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значение этого числового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выражения</a:t>
            </a:r>
            <a:endParaRPr lang="ru-RU" sz="60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10" descr="http://www.tophit.ru/img/news/17394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9933"/>
            <a:ext cx="2357422" cy="1768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142984"/>
            <a:ext cx="700092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980 + ( 980 + </a:t>
            </a:r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m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)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0"/>
            <a:ext cx="7874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буквенное выражение</a:t>
            </a:r>
            <a:endParaRPr lang="ru-RU" sz="60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4143380"/>
            <a:ext cx="700092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50;  65 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4318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значение  буквы  </a:t>
            </a:r>
            <a:r>
              <a:rPr lang="en-US" sz="80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</a:t>
            </a:r>
            <a:endParaRPr lang="ru-RU" sz="8000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10" descr="http://www.tophit.ru/img/news/17394_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9933"/>
            <a:ext cx="2357422" cy="1768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0" y="38576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Арифметика, которую изучают в начальных классах, считалась доступной в средние века только немногим, особо изощренным умам. Существовали даже ученые степени: "доктор деления", "доктор умножения", "доктор сложения", "доктор вычитания".</a:t>
            </a:r>
            <a:endParaRPr lang="ru-RU" dirty="0"/>
          </a:p>
        </p:txBody>
      </p:sp>
      <p:pic>
        <p:nvPicPr>
          <p:cNvPr id="2050" name="Picture 2" descr="http://softforsound.ru/_nw/0/2719709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402093" cy="6858000"/>
          </a:xfrm>
          <a:prstGeom prst="rect">
            <a:avLst/>
          </a:prstGeom>
          <a:noFill/>
        </p:spPr>
      </p:pic>
      <p:pic>
        <p:nvPicPr>
          <p:cNvPr id="2052" name="Picture 4" descr="http://2.bp.blogspot.com/-MbM9sRvC990/UGk3YiCq9jI/AAAAAAAADWc/S1l4mM8Y_YE/s1600/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7358090"/>
            <a:ext cx="5679281" cy="3786190"/>
          </a:xfrm>
          <a:prstGeom prst="rect">
            <a:avLst/>
          </a:prstGeom>
          <a:noFill/>
        </p:spPr>
      </p:pic>
      <p:pic>
        <p:nvPicPr>
          <p:cNvPr id="6" name="Picture 4" descr="http://2.bp.blogspot.com/-MbM9sRvC990/UGk3YiCq9jI/AAAAAAAADWc/S1l4mM8Y_YE/s1600/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-2286040"/>
            <a:ext cx="5679281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школьные картинки к презентаци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336704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242088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Mistral" pitchFamily="66" charset="0"/>
              </a:rPr>
              <a:t>Спасибо за урок!!</a:t>
            </a:r>
            <a:endParaRPr lang="ru-RU" sz="7200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2.bp.blogspot.com/-MbM9sRvC990/UGk3YiCq9jI/AAAAAAAADWc/S1l4mM8Y_YE/s1600/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Cambria Math" pitchFamily="18" charset="0"/>
                <a:ea typeface="Cambria Math" pitchFamily="18" charset="0"/>
              </a:rPr>
              <a:t>Арифметика, которую изучают в начальных классах, считалась доступной в средние века только немногим, особо изощренным умам. Существовали даже ученые степени: "доктор деления", "доктор умножения", "доктор сложения", "доктор вычитания".</a:t>
            </a:r>
            <a:endParaRPr lang="ru-RU" sz="4800" b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178698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РАЗМИНКА</a:t>
            </a: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>
                <a:solidFill>
                  <a:srgbClr val="0070C0"/>
                </a:solidFill>
              </a:rPr>
              <a:t>решите ребус и узнаете ответ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4" name="Picture 50" descr="Рисунок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4704"/>
            <a:ext cx="2664296" cy="34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357554" y="1643050"/>
            <a:ext cx="241456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ответ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5643578"/>
            <a:ext cx="241456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ответ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43306" y="5643578"/>
            <a:ext cx="241456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ответ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643578"/>
            <a:ext cx="241456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</a:rPr>
              <a:t>ответ</a:t>
            </a:r>
            <a:endParaRPr lang="ru-RU" sz="3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http://img1.liveinternet.ru/images/attach/c/1/57/857/57857926_7240mediu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AFB"/>
              </a:clrFrom>
              <a:clrTo>
                <a:srgbClr val="F6FAFB">
                  <a:alpha val="0"/>
                </a:srgbClr>
              </a:clrTo>
            </a:clrChange>
          </a:blip>
          <a:srcRect t="7051" b="7756"/>
          <a:stretch>
            <a:fillRect/>
          </a:stretch>
        </p:blipFill>
        <p:spPr bwMode="auto">
          <a:xfrm>
            <a:off x="0" y="3643314"/>
            <a:ext cx="2967023" cy="1935152"/>
          </a:xfrm>
          <a:prstGeom prst="rect">
            <a:avLst/>
          </a:prstGeom>
          <a:noFill/>
        </p:spPr>
      </p:pic>
      <p:pic>
        <p:nvPicPr>
          <p:cNvPr id="1030" name="Picture 6" descr="http://m-maewsckaya.narod.ru/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FFE"/>
              </a:clrFrom>
              <a:clrTo>
                <a:srgbClr val="F5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071810"/>
            <a:ext cx="1916991" cy="27146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3286124"/>
            <a:ext cx="7585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Bookman Old Style" pitchFamily="18" charset="0"/>
              </a:rPr>
              <a:t>,,</a:t>
            </a:r>
            <a:endParaRPr lang="ru-RU" sz="6600" b="1" i="1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3214678" y="3357562"/>
            <a:ext cx="7585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Bookman Old Style" pitchFamily="18" charset="0"/>
              </a:rPr>
              <a:t>,,</a:t>
            </a:r>
            <a:endParaRPr lang="ru-RU" sz="6600" b="1" i="1" dirty="0">
              <a:latin typeface="Bookman Old Style" pitchFamily="18" charset="0"/>
            </a:endParaRPr>
          </a:p>
        </p:txBody>
      </p:sp>
      <p:pic>
        <p:nvPicPr>
          <p:cNvPr id="1032" name="Picture 8" descr=" (700x462, 87Kb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143248"/>
            <a:ext cx="2643174" cy="24764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0800000">
            <a:off x="6215074" y="3429000"/>
            <a:ext cx="7585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Bookman Old Style" pitchFamily="18" charset="0"/>
              </a:rPr>
              <a:t>,,</a:t>
            </a:r>
            <a:endParaRPr lang="ru-RU" sz="6600" b="1" i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78" y="0"/>
            <a:ext cx="91294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Международный</a:t>
            </a:r>
            <a:r>
              <a:rPr lang="ru-RU" sz="5400" b="1" i="1" dirty="0" smtClean="0">
                <a:solidFill>
                  <a:srgbClr val="FF0000"/>
                </a:solidFill>
                <a:latin typeface="Bookman Old Style" pitchFamily="18" charset="0"/>
              </a:rPr>
              <a:t> день</a:t>
            </a:r>
            <a:endParaRPr lang="ru-RU" sz="5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643578"/>
            <a:ext cx="2414566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муха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5643578"/>
            <a:ext cx="2628912" cy="9144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руки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5643578"/>
            <a:ext cx="2428892" cy="9144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розы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14480" y="1357298"/>
            <a:ext cx="63579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500" b="1" dirty="0" smtClean="0">
                <a:solidFill>
                  <a:srgbClr val="FF0000"/>
                </a:solidFill>
              </a:rPr>
              <a:t>музыки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5286388"/>
            <a:ext cx="7585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Bookman Old Style" pitchFamily="18" charset="0"/>
              </a:rPr>
              <a:t>,,</a:t>
            </a:r>
            <a:endParaRPr lang="ru-RU" sz="6600" b="1" i="1" dirty="0">
              <a:latin typeface="Bookman Old Style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>
            <a:off x="3929058" y="5750004"/>
            <a:ext cx="7585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Bookman Old Style" pitchFamily="18" charset="0"/>
              </a:rPr>
              <a:t>,,</a:t>
            </a:r>
            <a:endParaRPr lang="ru-RU" sz="6600" b="1" i="1" dirty="0"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0800000">
            <a:off x="6786578" y="5750004"/>
            <a:ext cx="7585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latin typeface="Bookman Old Style" pitchFamily="18" charset="0"/>
              </a:rPr>
              <a:t>,,</a:t>
            </a:r>
            <a:endParaRPr lang="ru-RU" sz="6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771525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3071813"/>
            <a:ext cx="457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151+(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+49 )=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0" y="-142875"/>
            <a:ext cx="3752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упростить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0" y="5715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и найти значение выражения при </a:t>
            </a:r>
          </a:p>
          <a:p>
            <a:pPr algn="ctr"/>
            <a:endParaRPr lang="ru-RU" sz="4400" b="1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85875"/>
            <a:ext cx="9144000" cy="92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= 63;  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87</a:t>
            </a:r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5400" b="1" i="1" dirty="0" smtClean="0">
                <a:solidFill>
                  <a:schemeClr val="bg1">
                    <a:lumMod val="85000"/>
                  </a:schemeClr>
                </a:solidFill>
                <a:latin typeface="Bookman Old Style" pitchFamily="18" charset="0"/>
              </a:rPr>
              <a:t>;  29  </a:t>
            </a:r>
            <a:endParaRPr lang="ru-RU" sz="5400" b="1" i="1" dirty="0">
              <a:solidFill>
                <a:schemeClr val="bg1">
                  <a:lumMod val="8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079" name="Прямоугольник 7"/>
          <p:cNvSpPr>
            <a:spLocks noChangeArrowheads="1"/>
          </p:cNvSpPr>
          <p:nvPr/>
        </p:nvSpPr>
        <p:spPr bwMode="auto">
          <a:xfrm>
            <a:off x="0" y="2143125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Упрощаем: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0"/>
            <a:ext cx="5429256" cy="714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151 + ( а + 49 )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9125" y="3071813"/>
            <a:ext cx="4714875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(151+49)+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=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71813" y="4143375"/>
            <a:ext cx="3429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= 200 + </a:t>
            </a: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143500"/>
            <a:ext cx="4071938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200 +  </a:t>
            </a: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 =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71938" y="5143500"/>
            <a:ext cx="1428750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b="1" i="1" dirty="0">
                <a:solidFill>
                  <a:srgbClr val="FF0000"/>
                </a:solidFill>
                <a:latin typeface="Bookman Old Style" pitchFamily="18" charset="0"/>
              </a:rPr>
              <a:t>263</a:t>
            </a:r>
            <a:endParaRPr lang="ru-RU" sz="6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0" y="1285875"/>
            <a:ext cx="1143000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rgbClr val="FF0000"/>
                </a:solidFill>
                <a:latin typeface="Bookman Old Style" pitchFamily="18" charset="0"/>
              </a:rPr>
              <a:t>63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00750"/>
            <a:ext cx="4071938" cy="857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200 +  </a:t>
            </a: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а  =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0563" y="1285875"/>
            <a:ext cx="1214437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rgbClr val="00B050"/>
                </a:solidFill>
                <a:latin typeface="Bookman Old Style" pitchFamily="18" charset="0"/>
              </a:rPr>
              <a:t>87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1938" y="6000750"/>
            <a:ext cx="1428750" cy="857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b="1" i="1" dirty="0">
                <a:solidFill>
                  <a:srgbClr val="00B050"/>
                </a:solidFill>
                <a:latin typeface="Bookman Old Style" pitchFamily="18" charset="0"/>
              </a:rPr>
              <a:t>287</a:t>
            </a:r>
            <a:endParaRPr lang="ru-RU" sz="66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15375" y="6143625"/>
            <a:ext cx="428625" cy="71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0000FF"/>
                </a:solidFill>
                <a:latin typeface="Baskerville Old Face" pitchFamily="18" charset="0"/>
              </a:rPr>
              <a:t>1</a:t>
            </a:r>
            <a:endParaRPr lang="ru-RU" sz="6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6036 L -0.06406 0.5700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036 L -0.24358 0.6750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2" grpId="0" animBg="1"/>
      <p:bldP spid="12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71813"/>
            <a:ext cx="607218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m –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128 + 472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)=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0" y="-142875"/>
            <a:ext cx="3752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упростить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0" y="5715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и найти значение выражения при </a:t>
            </a:r>
          </a:p>
          <a:p>
            <a:pPr algn="ctr"/>
            <a:endParaRPr lang="ru-RU" sz="4400" b="1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85875"/>
            <a:ext cx="9144000" cy="92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m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=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6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00  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;  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6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87</a:t>
            </a:r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0" y="2143125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Упрощаем: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0"/>
            <a:ext cx="5429256" cy="714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m</a:t>
            </a: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US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-</a:t>
            </a: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US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128</a:t>
            </a: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US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-</a:t>
            </a:r>
            <a:r>
              <a:rPr lang="en-US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472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13" y="3071813"/>
            <a:ext cx="3214687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m - 600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8" y="4357688"/>
            <a:ext cx="6715125" cy="1071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m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en-US" sz="72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600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=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72313" y="4357688"/>
            <a:ext cx="1428750" cy="1071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i="1" dirty="0">
                <a:solidFill>
                  <a:srgbClr val="FF0000"/>
                </a:solidFill>
                <a:latin typeface="Bookman Old Style" pitchFamily="18" charset="0"/>
              </a:rPr>
              <a:t> 0</a:t>
            </a:r>
            <a:endParaRPr lang="ru-RU" sz="8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88" y="1285875"/>
            <a:ext cx="1714500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rgbClr val="FF0000"/>
                </a:solidFill>
                <a:latin typeface="Bookman Old Style" pitchFamily="18" charset="0"/>
              </a:rPr>
              <a:t>6</a:t>
            </a:r>
            <a:r>
              <a:rPr lang="en-US" sz="5400" b="1" i="1" dirty="0">
                <a:solidFill>
                  <a:srgbClr val="FF0000"/>
                </a:solidFill>
                <a:latin typeface="Bookman Old Style" pitchFamily="18" charset="0"/>
              </a:rPr>
              <a:t>00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8" y="5643563"/>
            <a:ext cx="6786562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m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</a:t>
            </a:r>
            <a:r>
              <a:rPr lang="en-US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600</a:t>
            </a: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=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86438" y="1285875"/>
            <a:ext cx="1785937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i="1" dirty="0">
                <a:solidFill>
                  <a:srgbClr val="00B050"/>
                </a:solidFill>
                <a:latin typeface="Bookman Old Style" pitchFamily="18" charset="0"/>
              </a:rPr>
              <a:t>6</a:t>
            </a:r>
            <a:r>
              <a:rPr lang="ru-RU" sz="5400" b="1" i="1" dirty="0">
                <a:solidFill>
                  <a:srgbClr val="00B050"/>
                </a:solidFill>
                <a:latin typeface="Bookman Old Style" pitchFamily="18" charset="0"/>
              </a:rPr>
              <a:t>87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72313" y="5643563"/>
            <a:ext cx="1428750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i="1" dirty="0">
                <a:solidFill>
                  <a:srgbClr val="00B050"/>
                </a:solidFill>
                <a:latin typeface="Bookman Old Style" pitchFamily="18" charset="0"/>
              </a:rPr>
              <a:t>87</a:t>
            </a:r>
            <a:endParaRPr lang="ru-RU" sz="72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15375" y="6143625"/>
            <a:ext cx="428625" cy="71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0000FF"/>
                </a:solidFill>
                <a:latin typeface="Baskerville Old Face" pitchFamily="18" charset="0"/>
              </a:rPr>
              <a:t>2</a:t>
            </a:r>
            <a:endParaRPr lang="ru-RU" sz="6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6036 L -0.30764 0.4546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6036 L -0.60052 0.6540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3" grpId="0" animBg="1"/>
      <p:bldP spid="14" grpId="0" animBg="1"/>
      <p:bldP spid="12" grpId="0" animBg="1"/>
      <p:bldP spid="12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71813"/>
            <a:ext cx="607218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х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–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28 + 37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)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=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-142875"/>
            <a:ext cx="3752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упростить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0" y="5715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и найти значение выражения при </a:t>
            </a:r>
          </a:p>
          <a:p>
            <a:pPr algn="ctr"/>
            <a:endParaRPr lang="ru-RU" sz="4400" b="1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85875"/>
            <a:ext cx="9144000" cy="92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х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=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165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;  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265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0" y="2143125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Упрощаем: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0"/>
            <a:ext cx="5429256" cy="714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x</a:t>
            </a: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US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-</a:t>
            </a: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US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28</a:t>
            </a: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en-US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-</a:t>
            </a:r>
            <a:r>
              <a:rPr lang="en-US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37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13" y="3071813"/>
            <a:ext cx="3214687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54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х</a:t>
            </a:r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- 65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8" y="4357688"/>
            <a:ext cx="6715125" cy="1071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х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en-US" sz="72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65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=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72188" y="4357688"/>
            <a:ext cx="2428875" cy="1071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i="1" dirty="0">
                <a:solidFill>
                  <a:srgbClr val="FF0000"/>
                </a:solidFill>
                <a:latin typeface="Bookman Old Style" pitchFamily="18" charset="0"/>
              </a:rPr>
              <a:t> 100</a:t>
            </a:r>
            <a:endParaRPr lang="ru-RU" sz="8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63" y="1285875"/>
            <a:ext cx="1714500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i="1" dirty="0">
                <a:solidFill>
                  <a:srgbClr val="FF0000"/>
                </a:solidFill>
                <a:latin typeface="Bookman Old Style" pitchFamily="18" charset="0"/>
              </a:rPr>
              <a:t>165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8" y="5643563"/>
            <a:ext cx="6786562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60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х</a:t>
            </a: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48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</a:t>
            </a:r>
            <a:r>
              <a:rPr lang="en-US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65</a:t>
            </a: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=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43563" y="1285875"/>
            <a:ext cx="1785937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i="1" dirty="0">
                <a:solidFill>
                  <a:srgbClr val="00B050"/>
                </a:solidFill>
                <a:latin typeface="Bookman Old Style" pitchFamily="18" charset="0"/>
              </a:rPr>
              <a:t>265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00750" y="5643563"/>
            <a:ext cx="2500313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i="1" dirty="0">
                <a:solidFill>
                  <a:srgbClr val="00B050"/>
                </a:solidFill>
                <a:latin typeface="Bookman Old Style" pitchFamily="18" charset="0"/>
              </a:rPr>
              <a:t>200</a:t>
            </a:r>
            <a:endParaRPr lang="ru-RU" sz="72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15375" y="6143625"/>
            <a:ext cx="428625" cy="71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0000FF"/>
                </a:solidFill>
                <a:latin typeface="Baskerville Old Face" pitchFamily="18" charset="0"/>
              </a:rPr>
              <a:t>3</a:t>
            </a:r>
            <a:endParaRPr lang="ru-RU" sz="6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6036 L -0.30764 0.4546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531E-6 L -0.57709 0.6329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3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3" grpId="0" animBg="1"/>
      <p:bldP spid="14" grpId="0" animBg="1"/>
      <p:bldP spid="12" grpId="0" animBg="1"/>
      <p:bldP spid="12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71813"/>
            <a:ext cx="607218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(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12 +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4</a:t>
            </a: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) </a:t>
            </a:r>
            <a:r>
              <a:rPr lang="en-US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– </a:t>
            </a: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 =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0" y="-142875"/>
            <a:ext cx="3752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упростить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0" y="5715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и найти значение выражения при </a:t>
            </a:r>
          </a:p>
          <a:p>
            <a:pPr algn="ctr"/>
            <a:endParaRPr lang="ru-RU" sz="4400" b="1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85875"/>
            <a:ext cx="9144000" cy="9286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=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2</a:t>
            </a:r>
            <a:r>
              <a:rPr lang="en-US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0  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;  18</a:t>
            </a:r>
          </a:p>
        </p:txBody>
      </p:sp>
      <p:sp>
        <p:nvSpPr>
          <p:cNvPr id="6150" name="Прямоугольник 7"/>
          <p:cNvSpPr>
            <a:spLocks noChangeArrowheads="1"/>
          </p:cNvSpPr>
          <p:nvPr/>
        </p:nvSpPr>
        <p:spPr bwMode="auto">
          <a:xfrm>
            <a:off x="0" y="2143125"/>
            <a:ext cx="4143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Упрощаем: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0"/>
            <a:ext cx="5429256" cy="714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12 </a:t>
            </a:r>
            <a:r>
              <a:rPr lang="en-US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-</a:t>
            </a: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к </a:t>
            </a:r>
            <a:r>
              <a:rPr lang="ru-RU" sz="6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+</a:t>
            </a:r>
            <a:r>
              <a:rPr lang="en-US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4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24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50" y="3071813"/>
            <a:ext cx="2928938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36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–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</a:t>
            </a:r>
            <a:endParaRPr lang="ru-RU" sz="8000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8" y="4357688"/>
            <a:ext cx="6715125" cy="1071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36 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en-US" sz="72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</a:t>
            </a: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=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0688" y="4357688"/>
            <a:ext cx="1928812" cy="10715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6000" b="1" i="1" dirty="0">
                <a:solidFill>
                  <a:srgbClr val="FF0000"/>
                </a:solidFill>
                <a:latin typeface="Bookman Old Style" pitchFamily="18" charset="0"/>
              </a:rPr>
              <a:t>16</a:t>
            </a:r>
            <a:endParaRPr lang="ru-RU" sz="8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75" y="1285875"/>
            <a:ext cx="1285875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rgbClr val="FF0000"/>
                </a:solidFill>
                <a:latin typeface="Bookman Old Style" pitchFamily="18" charset="0"/>
              </a:rPr>
              <a:t>2</a:t>
            </a:r>
            <a:r>
              <a:rPr lang="en-US" sz="5400" b="1" i="1" dirty="0">
                <a:solidFill>
                  <a:srgbClr val="FF0000"/>
                </a:solidFill>
                <a:latin typeface="Bookman Old Style" pitchFamily="18" charset="0"/>
              </a:rPr>
              <a:t>0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8" y="5643563"/>
            <a:ext cx="6786562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60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36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 </a:t>
            </a:r>
            <a:r>
              <a:rPr lang="en-US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-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</a:t>
            </a:r>
            <a:r>
              <a:rPr lang="en-US" sz="48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54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</a:t>
            </a:r>
            <a:r>
              <a:rPr lang="ru-RU" sz="6600" b="1" i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=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57875" y="1285875"/>
            <a:ext cx="1285875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rgbClr val="00B050"/>
                </a:solidFill>
                <a:latin typeface="Bookman Old Style" pitchFamily="18" charset="0"/>
              </a:rPr>
              <a:t>18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63" y="5643563"/>
            <a:ext cx="1785937" cy="1000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6000" b="1" i="1" dirty="0">
                <a:solidFill>
                  <a:srgbClr val="00B050"/>
                </a:solidFill>
                <a:latin typeface="Bookman Old Style" pitchFamily="18" charset="0"/>
              </a:rPr>
              <a:t>18</a:t>
            </a:r>
            <a:endParaRPr lang="ru-RU" sz="8000" b="1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15375" y="6143625"/>
            <a:ext cx="428625" cy="714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0000FF"/>
                </a:solidFill>
                <a:latin typeface="Baskerville Old Face" pitchFamily="18" charset="0"/>
              </a:rPr>
              <a:t>4</a:t>
            </a:r>
            <a:endParaRPr lang="ru-RU" sz="6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6036 L -0.03976 0.4653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6036 L -0.28177 0.6436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3" grpId="0" animBg="1"/>
      <p:bldP spid="14" grpId="0" animBg="1"/>
      <p:bldP spid="12" grpId="0" animBg="1"/>
      <p:bldP spid="12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214313" y="0"/>
            <a:ext cx="86725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/>
              <a:t>Выберите лишнее выражение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6188" y="928688"/>
            <a:ext cx="5357812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0000FF"/>
                </a:solidFill>
                <a:latin typeface="Mistral" pitchFamily="66" charset="0"/>
              </a:rPr>
              <a:t>11 + а +23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2071688"/>
            <a:ext cx="5357813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rgbClr val="FF0000"/>
                </a:solidFill>
                <a:latin typeface="Tempus Sans ITC" pitchFamily="82" charset="0"/>
              </a:rPr>
              <a:t>12+40+a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8" y="5715000"/>
            <a:ext cx="5357812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008000"/>
                </a:solidFill>
              </a:rPr>
              <a:t>с – 40 - 70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4429125"/>
            <a:ext cx="5357813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rgbClr val="CC6600"/>
                </a:solidFill>
                <a:latin typeface="Tempus Sans ITC" pitchFamily="82" charset="0"/>
              </a:rPr>
              <a:t>y</a:t>
            </a:r>
            <a:r>
              <a:rPr lang="ru-RU" sz="8000" b="1" dirty="0">
                <a:solidFill>
                  <a:srgbClr val="CC6600"/>
                </a:solidFill>
              </a:rPr>
              <a:t> </a:t>
            </a:r>
            <a:r>
              <a:rPr lang="en-US" sz="8000" b="1" dirty="0">
                <a:solidFill>
                  <a:srgbClr val="CC6600"/>
                </a:solidFill>
                <a:latin typeface="Tempus Sans ITC" pitchFamily="82" charset="0"/>
              </a:rPr>
              <a:t>+</a:t>
            </a:r>
            <a:r>
              <a:rPr lang="ru-RU" sz="8000" b="1" dirty="0">
                <a:solidFill>
                  <a:srgbClr val="CC6600"/>
                </a:solidFill>
              </a:rPr>
              <a:t> </a:t>
            </a:r>
            <a:r>
              <a:rPr lang="en-US" sz="8000" b="1" dirty="0">
                <a:solidFill>
                  <a:srgbClr val="CC6600"/>
                </a:solidFill>
                <a:latin typeface="Tempus Sans ITC" pitchFamily="82" charset="0"/>
              </a:rPr>
              <a:t>3</a:t>
            </a:r>
            <a:r>
              <a:rPr lang="ru-RU" sz="8000" b="1" dirty="0">
                <a:solidFill>
                  <a:srgbClr val="CC6600"/>
                </a:solidFill>
              </a:rPr>
              <a:t>0 - </a:t>
            </a:r>
            <a:r>
              <a:rPr lang="en-US" sz="8000" b="1" dirty="0">
                <a:solidFill>
                  <a:srgbClr val="CC6600"/>
                </a:solidFill>
                <a:latin typeface="Tempus Sans ITC" pitchFamily="82" charset="0"/>
              </a:rPr>
              <a:t>11</a:t>
            </a:r>
            <a:endParaRPr lang="ru-RU" sz="8000" b="1" dirty="0">
              <a:solidFill>
                <a:srgbClr val="CC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8" y="3000375"/>
            <a:ext cx="5357812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990000"/>
                </a:solidFill>
              </a:rPr>
              <a:t>1</a:t>
            </a:r>
            <a:r>
              <a:rPr lang="en-US" sz="8000" b="1" dirty="0">
                <a:solidFill>
                  <a:srgbClr val="990000"/>
                </a:solidFill>
                <a:latin typeface="Tempus Sans ITC" pitchFamily="82" charset="0"/>
              </a:rPr>
              <a:t>3</a:t>
            </a:r>
            <a:r>
              <a:rPr lang="ru-RU" sz="8000" b="1" dirty="0">
                <a:solidFill>
                  <a:srgbClr val="990000"/>
                </a:solidFill>
              </a:rPr>
              <a:t> </a:t>
            </a:r>
            <a:r>
              <a:rPr lang="en-US" sz="8000" b="1" dirty="0">
                <a:solidFill>
                  <a:srgbClr val="990000"/>
                </a:solidFill>
                <a:latin typeface="Tempus Sans ITC" pitchFamily="82" charset="0"/>
              </a:rPr>
              <a:t>–</a:t>
            </a:r>
            <a:r>
              <a:rPr lang="ru-RU" sz="8000" b="1" dirty="0">
                <a:solidFill>
                  <a:srgbClr val="990000"/>
                </a:solidFill>
              </a:rPr>
              <a:t> </a:t>
            </a:r>
            <a:r>
              <a:rPr lang="en-US" sz="8000" b="1" i="1" dirty="0">
                <a:solidFill>
                  <a:srgbClr val="990000"/>
                </a:solidFill>
                <a:latin typeface="Tempus Sans ITC" pitchFamily="82" charset="0"/>
              </a:rPr>
              <a:t>x</a:t>
            </a:r>
            <a:r>
              <a:rPr lang="ru-RU" sz="8000" b="1" dirty="0">
                <a:solidFill>
                  <a:srgbClr val="990000"/>
                </a:solidFill>
              </a:rPr>
              <a:t> </a:t>
            </a:r>
            <a:r>
              <a:rPr lang="en-US" sz="8000" b="1" dirty="0">
                <a:solidFill>
                  <a:srgbClr val="990000"/>
                </a:solidFill>
                <a:latin typeface="Tempus Sans ITC" pitchFamily="82" charset="0"/>
              </a:rPr>
              <a:t>=</a:t>
            </a:r>
            <a:r>
              <a:rPr lang="ru-RU" sz="8000" b="1" dirty="0">
                <a:solidFill>
                  <a:srgbClr val="990000"/>
                </a:solidFill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Клеточ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еточ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точ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точ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точ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точ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точ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точ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точ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точ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точ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точ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точ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точ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295</TotalTime>
  <Words>561</Words>
  <Application>Microsoft Office PowerPoint</Application>
  <PresentationFormat>Экран (4:3)</PresentationFormat>
  <Paragraphs>143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Тема1</vt:lpstr>
      <vt:lpstr>5 класс  </vt:lpstr>
      <vt:lpstr>В один из учебных дней мы отмечаем праздник.</vt:lpstr>
      <vt:lpstr>РАЗМИНКА   решите ребус и узнаете ответ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mydell</dc:creator>
  <cp:lastModifiedBy>Si</cp:lastModifiedBy>
  <cp:revision>38</cp:revision>
  <dcterms:created xsi:type="dcterms:W3CDTF">2012-10-04T15:41:33Z</dcterms:created>
  <dcterms:modified xsi:type="dcterms:W3CDTF">2015-08-26T15:17:20Z</dcterms:modified>
</cp:coreProperties>
</file>