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26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568952" cy="57606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908720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Calibri" pitchFamily="34" charset="0"/>
                <a:cs typeface="Times New Roman" pitchFamily="18" charset="0"/>
              </a:rPr>
              <a:t>Упростите выражение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246095"/>
            <a:ext cx="395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883550"/>
            <a:ext cx="4464496" cy="697578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179512" y="4735598"/>
            <a:ext cx="864096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 называется каждый множитель алгебраического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выражения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6984" y="5229200"/>
            <a:ext cx="3611480" cy="64807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628800"/>
            <a:ext cx="2467659" cy="648072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628800"/>
            <a:ext cx="3888432" cy="707852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32280"/>
            <a:ext cx="6264696" cy="724571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204864"/>
            <a:ext cx="2328156" cy="67969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123958"/>
            <a:ext cx="5760640" cy="737090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212976"/>
            <a:ext cx="274738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332656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090191"/>
            <a:ext cx="77768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Каких у вас не хватает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знаний, чтобы выполнить задание?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2204864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331640" y="4293096"/>
            <a:ext cx="2880320" cy="360040"/>
          </a:xfrm>
          <a:prstGeom prst="curvedDownArrow">
            <a:avLst>
              <a:gd name="adj1" fmla="val 101333"/>
              <a:gd name="adj2" fmla="val 202667"/>
              <a:gd name="adj3" fmla="val 3333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9512" y="2852936"/>
            <a:ext cx="85324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умножении многочлена на одночлен используется распределительный закон умножения: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8367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483768" y="5445224"/>
            <a:ext cx="1584176" cy="288032"/>
          </a:xfrm>
          <a:prstGeom prst="curvedUpArrow">
            <a:avLst>
              <a:gd name="adj1" fmla="val 77894"/>
              <a:gd name="adj2" fmla="val 155789"/>
              <a:gd name="adj3" fmla="val 3333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725144"/>
            <a:ext cx="2952328" cy="62811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25144"/>
            <a:ext cx="1584176" cy="611389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756648"/>
            <a:ext cx="1440160" cy="63757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147" grpId="0" animBg="1"/>
      <p:bldP spid="6147" grpId="1" animBg="1"/>
      <p:bldP spid="6149" grpId="0"/>
      <p:bldP spid="6153" grpId="0" animBg="1"/>
      <p:bldP spid="6153" grpId="1" animBg="1"/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332656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5233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Пример.</a:t>
            </a:r>
            <a:r>
              <a:rPr lang="ru-RU" sz="2800" b="1" dirty="0" smtClean="0"/>
              <a:t> Выполнить умножение</a:t>
            </a:r>
            <a:endParaRPr lang="ru-RU" sz="28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268760"/>
            <a:ext cx="2858164" cy="432048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348880"/>
            <a:ext cx="504056" cy="420047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2420888"/>
            <a:ext cx="648072" cy="300033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852936"/>
            <a:ext cx="792088" cy="32462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12976"/>
            <a:ext cx="777686" cy="360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3568" y="3645024"/>
            <a:ext cx="3312368" cy="288032"/>
          </a:xfrm>
          <a:prstGeom prst="curvedDownArrow">
            <a:avLst>
              <a:gd name="adj1" fmla="val 170667"/>
              <a:gd name="adj2" fmla="val 341333"/>
              <a:gd name="adj3" fmla="val 33333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23528" y="1825369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распределительному закону умножения сначала первый член многочлена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995936" y="2276872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умножаем на одночлен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708920"/>
            <a:ext cx="478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потом второй член многочлена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436096" y="2780928"/>
            <a:ext cx="3492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умножаем на одночлен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7664" y="314096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Имеем:</a:t>
            </a:r>
            <a:endParaRPr lang="ru-RU" sz="2400" b="1" dirty="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05064"/>
            <a:ext cx="3528392" cy="546061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005064"/>
            <a:ext cx="2248864" cy="504056"/>
          </a:xfrm>
          <a:prstGeom prst="rect">
            <a:avLst/>
          </a:prstGeom>
          <a:noFill/>
        </p:spPr>
      </p:pic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979712" y="4509120"/>
            <a:ext cx="2016224" cy="288032"/>
          </a:xfrm>
          <a:prstGeom prst="curvedUpArrow">
            <a:avLst>
              <a:gd name="adj1" fmla="val 147369"/>
              <a:gd name="adj2" fmla="val 294738"/>
              <a:gd name="adj3" fmla="val 33333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005064"/>
            <a:ext cx="2678701" cy="432048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4797152"/>
            <a:ext cx="8676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остается найти произведение одночленов. Получим: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517232"/>
            <a:ext cx="1550942" cy="504056"/>
          </a:xfrm>
          <a:prstGeom prst="rect">
            <a:avLst/>
          </a:prstGeom>
          <a:noFill/>
        </p:spPr>
      </p:pic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517232"/>
            <a:ext cx="1368152" cy="468052"/>
          </a:xfrm>
          <a:prstGeom prst="rect">
            <a:avLst/>
          </a:prstGeom>
          <a:noFill/>
        </p:spPr>
      </p:pic>
      <p:pic>
        <p:nvPicPr>
          <p:cNvPr id="4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517232"/>
            <a:ext cx="3528392" cy="54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2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9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127" grpId="0" animBg="1"/>
      <p:bldP spid="5127" grpId="1" animBg="1"/>
      <p:bldP spid="5129" grpId="0"/>
      <p:bldP spid="5130" grpId="0"/>
      <p:bldP spid="5131" grpId="0"/>
      <p:bldP spid="5132" grpId="0"/>
      <p:bldP spid="19" grpId="0"/>
      <p:bldP spid="5138" grpId="0" animBg="1"/>
      <p:bldP spid="5138" grpId="1" animBg="1"/>
      <p:bldP spid="5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95536" y="260648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930206"/>
            <a:ext cx="87484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умножить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многочлен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нужно каждый член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многочлена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умножить на этот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полученные произведения сложить.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3528" y="2996952"/>
            <a:ext cx="8568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правило действует и при умножении одночлена на многочлен: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437112"/>
            <a:ext cx="3816424" cy="64600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4492" y="4437112"/>
            <a:ext cx="1813355" cy="648072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437112"/>
            <a:ext cx="2808312" cy="622657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445224"/>
            <a:ext cx="360040" cy="642929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445224"/>
            <a:ext cx="1578640" cy="720081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445224"/>
            <a:ext cx="1866669" cy="638597"/>
          </a:xfrm>
          <a:prstGeom prst="rect">
            <a:avLst/>
          </a:prstGeom>
          <a:noFill/>
        </p:spPr>
      </p:pic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043608" y="4221088"/>
            <a:ext cx="1368152" cy="214883"/>
          </a:xfrm>
          <a:prstGeom prst="curvedDownArrow">
            <a:avLst>
              <a:gd name="adj1" fmla="val 118667"/>
              <a:gd name="adj2" fmla="val 237333"/>
              <a:gd name="adj3" fmla="val 33333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971600" y="4941168"/>
            <a:ext cx="2952328" cy="360040"/>
          </a:xfrm>
          <a:prstGeom prst="curvedUpArrow">
            <a:avLst>
              <a:gd name="adj1" fmla="val 290528"/>
              <a:gd name="adj2" fmla="val 581056"/>
              <a:gd name="adj3" fmla="val 33333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  <p:bldP spid="3088" grpId="0" animBg="1"/>
      <p:bldP spid="3088" grpId="1" animBg="1"/>
      <p:bldP spid="3089" grpId="0" animBg="1"/>
      <p:bldP spid="308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260648"/>
            <a:ext cx="5308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Пример</a:t>
            </a:r>
            <a:r>
              <a:rPr lang="ru-RU" sz="2800" dirty="0" smtClean="0"/>
              <a:t>. Представить многочлен </a:t>
            </a:r>
            <a:endParaRPr lang="ru-RU" sz="28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88640"/>
            <a:ext cx="2160240" cy="65309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9552" y="692696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 произведения многочлена и одночлена.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340768"/>
            <a:ext cx="6069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В составе каждого члена многочлена</a:t>
            </a:r>
            <a:endParaRPr lang="ru-RU" sz="2800" i="1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340768"/>
            <a:ext cx="1728192" cy="522477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916832"/>
            <a:ext cx="8892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выделите одинаковую часть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одинаковый множитель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2708920"/>
            <a:ext cx="22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Заметим, что </a:t>
            </a:r>
            <a:endParaRPr lang="ru-RU" sz="28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636912"/>
            <a:ext cx="3165584" cy="648072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247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2708920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636912"/>
            <a:ext cx="2153798" cy="58527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323528" y="3356992"/>
            <a:ext cx="1376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Значит</a:t>
            </a:r>
            <a:r>
              <a:rPr lang="ru-RU" sz="2800" dirty="0" smtClean="0"/>
              <a:t>, </a:t>
            </a:r>
            <a:endParaRPr lang="ru-RU" sz="2800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356992"/>
            <a:ext cx="2523050" cy="624755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284984"/>
            <a:ext cx="584705" cy="664436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284984"/>
            <a:ext cx="1149248" cy="586351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212976"/>
            <a:ext cx="650952" cy="625916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284984"/>
            <a:ext cx="797935" cy="511497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1113" y="3933056"/>
            <a:ext cx="1860687" cy="655172"/>
          </a:xfrm>
          <a:prstGeom prst="rect">
            <a:avLst/>
          </a:prstGeom>
          <a:noFill/>
        </p:spPr>
      </p:pic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005064"/>
            <a:ext cx="849695" cy="606925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39552" y="4653136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Указанной процедуре присвоено специальное название: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вынесение общего множителя за скобки.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933056"/>
            <a:ext cx="432048" cy="771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55" grpId="0"/>
      <p:bldP spid="11" grpId="0"/>
      <p:bldP spid="2059" grpId="0"/>
      <p:bldP spid="16" grpId="0"/>
      <p:bldP spid="20" grpId="0"/>
      <p:bldP spid="23" grpId="0"/>
      <p:bldP spid="20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332656"/>
            <a:ext cx="849694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работе с математическими моделями реальных ситуаций приходится составлять алгебраическую сумму многочленов, 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умножать многочлен на одночлен.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844824"/>
            <a:ext cx="8820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Пункты А, В и С расположены на шоссе так, как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459" name="AutoShape 3"/>
          <p:cNvCxnSpPr>
            <a:cxnSpLocks noChangeShapeType="1"/>
          </p:cNvCxnSpPr>
          <p:nvPr/>
        </p:nvCxnSpPr>
        <p:spPr bwMode="auto">
          <a:xfrm>
            <a:off x="2051720" y="2924944"/>
            <a:ext cx="6336704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051720" y="2420888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                                       В    16 км         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9512" y="3429000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Расстояние между А и В равно 16 км. Из В по направлению к С вышел пешеход. Через 2 часа после этого из А по направлению к С выехал велосипедист, скорость которого на 6 км/ч больше скорости пешехода. Через 4 часа после своего выезда велосипедист догнал пешехода в пункте С. Чему равно расстояние от В до С?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62" grpId="0"/>
      <p:bldP spid="1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796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15670"/>
            <a:ext cx="853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 Составление математической модели.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052736"/>
            <a:ext cx="8100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км/ч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скорость пешехода,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512" y="1628800"/>
            <a:ext cx="6034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+ 6)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км/ч – скорость велосипедиста,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520" y="2276872"/>
            <a:ext cx="536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+ 6)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 – расстояние от А до С,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79512" y="2852936"/>
            <a:ext cx="4603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км – расстояние от В до С,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56992"/>
            <a:ext cx="2121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АС – ВС = 16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3356992"/>
            <a:ext cx="5351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dirty="0" smtClean="0"/>
              <a:t>ледовательно    </a:t>
            </a:r>
            <a:r>
              <a:rPr lang="ru-RU" sz="2800" b="1" dirty="0" smtClean="0">
                <a:solidFill>
                  <a:srgbClr val="FF0000"/>
                </a:solidFill>
              </a:rPr>
              <a:t>4(</a:t>
            </a:r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r>
              <a:rPr lang="ru-RU" sz="2800" b="1" dirty="0" smtClean="0">
                <a:solidFill>
                  <a:srgbClr val="FF0000"/>
                </a:solidFill>
              </a:rPr>
              <a:t> + 6) - 6х = 16.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900046"/>
            <a:ext cx="8244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 Работа с составленной моделью.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512" y="4437112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решения   уравнения  придется,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во-первых,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умножить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одночлен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двучлен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+ 6),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445224"/>
            <a:ext cx="2819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получим </a:t>
            </a:r>
            <a:r>
              <a:rPr lang="ru-RU" sz="2800" b="1" dirty="0" smtClean="0">
                <a:solidFill>
                  <a:srgbClr val="FF0000"/>
                </a:solidFill>
              </a:rPr>
              <a:t>4х + 24.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23528" y="5988278"/>
            <a:ext cx="8496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придется из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двучлена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4х + 24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вычесть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5445224"/>
            <a:ext cx="1931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Во-вторых,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2" grpId="0"/>
      <p:bldP spid="1028" grpId="0"/>
      <p:bldP spid="1029" grpId="0"/>
      <p:bldP spid="1030" grpId="0"/>
      <p:bldP spid="9" grpId="0"/>
      <p:bldP spid="10" grpId="0"/>
      <p:bldP spid="1031" grpId="0"/>
      <p:bldP spid="1032" grpId="0"/>
      <p:bldP spid="13" grpId="0"/>
      <p:bldP spid="103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260648"/>
            <a:ext cx="34275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4х + 24 – 6х = 24 – 2х.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01736" y="908720"/>
            <a:ext cx="9245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этих преобразований уравнение примет более простой вид: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552" y="1412776"/>
            <a:ext cx="2029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 – 2х = 16,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560" y="1844824"/>
            <a:ext cx="2222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- 2х = 16 – 24,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1560" y="2348880"/>
            <a:ext cx="1523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- 2х = - 8,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852936"/>
            <a:ext cx="5081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х</a:t>
            </a:r>
            <a:r>
              <a:rPr lang="ru-RU" sz="2800" b="1" dirty="0" smtClean="0"/>
              <a:t> = 4км/ч </a:t>
            </a:r>
            <a:r>
              <a:rPr lang="ru-RU" sz="2800" dirty="0" smtClean="0"/>
              <a:t>– скорость пешехода.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573016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Но в задаче требуется найти расстояние от В до С.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221088"/>
            <a:ext cx="4603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Мы установили, что ВС = 6х; </a:t>
            </a:r>
            <a:endParaRPr lang="ru-RU" sz="2800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48064" y="4149080"/>
            <a:ext cx="33439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значит, ВС = 6∙4 = 24.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5445224"/>
            <a:ext cx="1244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 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5373216"/>
            <a:ext cx="5356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расстояние от В до С равно 24 км.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20483" grpId="0"/>
      <p:bldP spid="20484" grpId="0"/>
      <p:bldP spid="20485" grpId="0"/>
      <p:bldP spid="8" grpId="0"/>
      <p:bldP spid="9" grpId="0"/>
      <p:bldP spid="10" grpId="0"/>
      <p:bldP spid="20486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8640"/>
            <a:ext cx="33239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Решите уравнение: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512" y="692696"/>
            <a:ext cx="41825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- 1) - 2(3 – 7х) = 2(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- 2),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раскройте скобки, то есть умножьте одночлен на каждый член многочлена;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1916832"/>
            <a:ext cx="3735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3х – 3 – 6 + 14х = 2х – 4,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79512" y="2348880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перенесите одночлены, содержащие переменные влево от знака =, а остальные одночлены вправо и при этом поменяйте знак переносимых одночленов на противоположный;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3528" y="3573016"/>
            <a:ext cx="3735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3х + 14х – 2х = 3 + 6 – 4,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1520" y="4077072"/>
            <a:ext cx="4575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сложите подобные одночлены;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95536" y="4437112"/>
            <a:ext cx="1321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15х = 5,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1520" y="4941168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разделите обе части уравнения на коэффициент одночлена, содержащего переменную;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805264"/>
            <a:ext cx="864096" cy="777686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929759"/>
            <a:ext cx="8316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225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558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44</cp:revision>
  <dcterms:created xsi:type="dcterms:W3CDTF">2015-02-26T17:11:29Z</dcterms:created>
  <dcterms:modified xsi:type="dcterms:W3CDTF">2015-03-01T11:48:22Z</dcterms:modified>
</cp:coreProperties>
</file>