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4"/>
  </p:notesMasterIdLst>
  <p:sldIdLst>
    <p:sldId id="280" r:id="rId2"/>
    <p:sldId id="256" r:id="rId3"/>
    <p:sldId id="277" r:id="rId4"/>
    <p:sldId id="278" r:id="rId5"/>
    <p:sldId id="279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0" r:id="rId20"/>
    <p:sldId id="271" r:id="rId21"/>
    <p:sldId id="273" r:id="rId22"/>
    <p:sldId id="274" r:id="rId23"/>
  </p:sldIdLst>
  <p:sldSz cx="9144000" cy="6858000" type="screen4x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11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6A21-2ED1-43ED-8F0F-FDCD1066A20B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3BCD8-B7E0-4D52-A0A7-1DF39B752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0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9F314F-8493-41A6-ABCB-BCDAF40D05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D38D63-B80F-41D8-B42D-D8E878E99D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2EF3B2-55CD-4A60-B918-35FCEA28DFA3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E6C3B9-EA54-4678-B1B6-71D6E896F1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550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426B-AB1B-41E4-B4B9-152374E4F33A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2956-8C53-4046-B1CD-36C5C9E477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628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4EE0-7B98-45FB-B7F8-F29CB32ED2A3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9EC2E-9A27-4B97-BF97-3473140E80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08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376C-4982-4393-8A48-7439288F4637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59EE-9505-4A2E-B324-B23970028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376C-4982-4393-8A48-7439288F4637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59EE-9505-4A2E-B324-B23970028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29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376C-4982-4393-8A48-7439288F4637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59EE-9505-4A2E-B324-B23970028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5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376C-4982-4393-8A48-7439288F4637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59EE-9505-4A2E-B324-B23970028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4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38B4-0FA4-467E-850B-9D04F810F20F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1352-0CEF-4217-B833-1E1705B17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15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597FA1-8D55-4783-8B3F-795CA3FC071A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B99BED-DABC-476D-B856-A12D03ACF2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530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CB41-9279-4D37-B258-758606DEB6AB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981A1-ECE2-4F9D-BBA1-E8EC28F5BB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34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023AC6-E60C-49F2-B84E-B4F6E7E7BD74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D2CB26-522A-4A7F-A5BB-B2D2AD8623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05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9CFA1-9B56-4FA1-BCC3-3621100A31CB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F680-D2D4-45E1-AA5F-2428D23EA6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778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FF7A3F-BC3E-44C8-BD8B-E652667035A1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7FFDB1-7C4A-43E7-84E2-E8C9C795FC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080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BD0612-323C-4C20-A221-45B7194693FC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8A9F70-7AC0-42FA-8CBD-728A271731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054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E0C60-3FC0-4493-8370-F32B512C5E0B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58CA55-2915-4420-B872-FA9422055F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071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59376C-4982-4393-8A48-7439288F4637}" type="datetimeFigureOut">
              <a:rPr lang="ru-RU" smtClean="0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62159EE-9505-4A2E-B324-B23970028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507288" cy="3992563"/>
          </a:xfrm>
        </p:spPr>
        <p:txBody>
          <a:bodyPr/>
          <a:lstStyle/>
          <a:p>
            <a:pPr marL="82550" indent="0">
              <a:buNone/>
            </a:pPr>
            <a:r>
              <a:rPr lang="ru-RU" sz="4400" b="1" i="1" dirty="0" smtClean="0"/>
              <a:t>-На </a:t>
            </a:r>
            <a:r>
              <a:rPr lang="ru-RU" sz="4400" b="1" i="1" dirty="0"/>
              <a:t>что мне безумцы? - сказала Алиса.</a:t>
            </a:r>
            <a:br>
              <a:rPr lang="ru-RU" sz="4400" b="1" i="1" dirty="0"/>
            </a:br>
            <a:r>
              <a:rPr lang="ru-RU" sz="4400" b="1" i="1" dirty="0"/>
              <a:t>-Ничего не поделаешь, - возразил Кот. </a:t>
            </a:r>
            <a:endParaRPr lang="ru-RU" sz="4400" b="1" i="1" dirty="0" smtClean="0"/>
          </a:p>
          <a:p>
            <a:pPr marL="82550" indent="0">
              <a:buNone/>
            </a:pPr>
            <a:r>
              <a:rPr lang="ru-RU" sz="4400" b="1" i="1" dirty="0" smtClean="0"/>
              <a:t>- </a:t>
            </a:r>
            <a:r>
              <a:rPr lang="ru-RU" sz="4400" b="1" i="1" dirty="0"/>
              <a:t>Мы все здесь не в своём уме - и ты, и </a:t>
            </a:r>
            <a:r>
              <a:rPr lang="ru-RU" sz="4400" b="1" i="1" dirty="0" smtClean="0"/>
              <a:t>я.</a:t>
            </a:r>
            <a:endParaRPr lang="ru-RU" sz="4400" b="1" dirty="0"/>
          </a:p>
          <a:p>
            <a:pPr marL="82550" indent="0" algn="r">
              <a:buNone/>
            </a:pPr>
            <a:r>
              <a:rPr lang="ru-RU" sz="4400" b="1" i="1" dirty="0" smtClean="0"/>
              <a:t>Л</a:t>
            </a:r>
            <a:r>
              <a:rPr lang="ru-RU" sz="4400" b="1" i="1" dirty="0"/>
              <a:t>. </a:t>
            </a:r>
            <a:r>
              <a:rPr lang="ru-RU" sz="4400" b="1" i="1" dirty="0" smtClean="0"/>
              <a:t>Кэрролл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993492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146175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atha-Modern" panose="020B7200000000000000" pitchFamily="34" charset="0"/>
                <a:cs typeface="Times New Roman" panose="02020603050405020304" pitchFamily="18" charset="0"/>
              </a:rPr>
              <a:t>«Дважды два  -  пять»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7088" y="2060575"/>
            <a:ext cx="7408862" cy="3816350"/>
          </a:xfrm>
        </p:spPr>
        <p:txBody>
          <a:bodyPr rtlCol="0">
            <a:normAutofit/>
          </a:bodyPr>
          <a:lstStyle/>
          <a:p>
            <a:pPr marL="342900" indent="-342900">
              <a:buClr>
                <a:srgbClr val="CCCCCC"/>
              </a:buClr>
              <a:buSzPct val="70000"/>
              <a:buFont typeface="Symbol" pitchFamily="18" charset="2"/>
              <a:buNone/>
              <a:defRPr/>
            </a:pPr>
            <a:r>
              <a:rPr lang="ru-RU" sz="3600" b="1" kern="0" dirty="0">
                <a:solidFill>
                  <a:srgbClr val="931919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 Напишем тождество </a:t>
            </a:r>
            <a:r>
              <a:rPr lang="ru-RU" sz="3600" b="1" kern="0" dirty="0">
                <a:solidFill>
                  <a:srgbClr val="006600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4:4=5:5. </a:t>
            </a:r>
          </a:p>
          <a:p>
            <a:pPr marL="342900" indent="-342900">
              <a:buClr>
                <a:srgbClr val="CCCCCC"/>
              </a:buClr>
              <a:buSzPct val="70000"/>
              <a:buFont typeface="Symbol" pitchFamily="18" charset="2"/>
              <a:buNone/>
              <a:defRPr/>
            </a:pPr>
            <a:r>
              <a:rPr lang="ru-RU" sz="3600" b="1" kern="0" dirty="0">
                <a:solidFill>
                  <a:srgbClr val="931919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  Вынесем из каждой части тождества общие</a:t>
            </a:r>
          </a:p>
          <a:p>
            <a:pPr marL="342900" indent="-342900">
              <a:buClr>
                <a:srgbClr val="CCCCCC"/>
              </a:buClr>
              <a:buSzPct val="70000"/>
              <a:buFont typeface="Symbol" pitchFamily="18" charset="2"/>
              <a:buNone/>
              <a:defRPr/>
            </a:pPr>
            <a:r>
              <a:rPr lang="ru-RU" sz="3600" b="1" kern="0" dirty="0">
                <a:solidFill>
                  <a:srgbClr val="931919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  множители за скобки, получаем: </a:t>
            </a:r>
            <a:endParaRPr lang="ru-RU" sz="3600" b="1" kern="0" dirty="0" smtClean="0">
              <a:solidFill>
                <a:srgbClr val="931919"/>
              </a:solidFill>
              <a:latin typeface="Agatha-Modern" panose="020B7200000000000000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CCCCC"/>
              </a:buClr>
              <a:buSzPct val="70000"/>
              <a:buFont typeface="Symbol" pitchFamily="18" charset="2"/>
              <a:buNone/>
              <a:defRPr/>
            </a:pPr>
            <a:r>
              <a:rPr lang="ru-RU" sz="3600" b="1" kern="0" dirty="0" smtClean="0">
                <a:solidFill>
                  <a:srgbClr val="006600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4(1:1</a:t>
            </a:r>
            <a:r>
              <a:rPr lang="ru-RU" sz="3600" b="1" kern="0" dirty="0">
                <a:solidFill>
                  <a:srgbClr val="006600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)=5(1:1)</a:t>
            </a:r>
            <a:r>
              <a:rPr lang="ru-RU" sz="3600" b="1" kern="0" dirty="0">
                <a:solidFill>
                  <a:srgbClr val="931919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 или </a:t>
            </a:r>
            <a:r>
              <a:rPr lang="ru-RU" sz="3600" b="1" kern="0" dirty="0" smtClean="0">
                <a:solidFill>
                  <a:schemeClr val="accent4">
                    <a:lumMod val="50000"/>
                  </a:schemeClr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2*2=5</a:t>
            </a:r>
            <a:r>
              <a:rPr lang="ru-RU" sz="3600" b="1" kern="0" dirty="0" smtClean="0">
                <a:solidFill>
                  <a:srgbClr val="931919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 </a:t>
            </a:r>
            <a:endParaRPr lang="ru-RU" sz="3600" b="1" kern="0" dirty="0">
              <a:solidFill>
                <a:srgbClr val="931919"/>
              </a:solidFill>
              <a:latin typeface="Agatha-Modern" panose="020B7200000000000000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CCCCC"/>
              </a:buClr>
              <a:buSzPct val="70000"/>
              <a:buFont typeface="Symbol" pitchFamily="18" charset="2"/>
              <a:buNone/>
              <a:defRPr/>
            </a:pPr>
            <a:r>
              <a:rPr lang="ru-RU" sz="3600" b="1" kern="0" dirty="0">
                <a:solidFill>
                  <a:srgbClr val="931919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   Так как </a:t>
            </a:r>
            <a:r>
              <a:rPr lang="ru-RU" sz="3600" b="1" kern="0" dirty="0">
                <a:solidFill>
                  <a:srgbClr val="006600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1:1=1</a:t>
            </a:r>
            <a:r>
              <a:rPr lang="ru-RU" sz="3600" b="1" kern="0" dirty="0">
                <a:solidFill>
                  <a:srgbClr val="931919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, то сократим и получим  </a:t>
            </a:r>
          </a:p>
          <a:p>
            <a:pPr marL="342900" indent="-342900">
              <a:buClr>
                <a:srgbClr val="CCCCCC"/>
              </a:buClr>
              <a:buSzPct val="70000"/>
              <a:buFont typeface="Symbol" pitchFamily="18" charset="2"/>
              <a:buNone/>
              <a:defRPr/>
            </a:pPr>
            <a:r>
              <a:rPr lang="ru-RU" sz="3600" b="1" kern="0" dirty="0">
                <a:solidFill>
                  <a:srgbClr val="931919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3600" b="1" kern="0" dirty="0">
                <a:solidFill>
                  <a:srgbClr val="FF00FF"/>
                </a:solidFill>
                <a:latin typeface="Agatha-Modern" panose="020B7200000000000000" pitchFamily="34" charset="0"/>
                <a:cs typeface="Times New Roman" panose="02020603050405020304" pitchFamily="18" charset="0"/>
              </a:rPr>
              <a:t>Где ошибка?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600" b="1" dirty="0">
              <a:latin typeface="Agatha-Modern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84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ПРЛОВЕРИМ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611561" y="1844824"/>
            <a:ext cx="7695828" cy="3346301"/>
          </a:xfrm>
        </p:spPr>
        <p:txBody>
          <a:bodyPr rtlCol="0">
            <a:normAutofit/>
          </a:bodyPr>
          <a:lstStyle/>
          <a:p>
            <a:pPr marL="342900" indent="-342900" algn="just">
              <a:buClr>
                <a:srgbClr val="CCCCCC"/>
              </a:buClr>
              <a:buSzPct val="70000"/>
              <a:buFont typeface="Symbol" pitchFamily="18" charset="2"/>
              <a:buNone/>
              <a:defRPr/>
            </a:pPr>
            <a:r>
              <a:rPr lang="ru-RU" sz="4000" b="1" i="1" kern="0" dirty="0" smtClean="0">
                <a:solidFill>
                  <a:sysClr val="windowText" lastClr="000000"/>
                </a:solidFill>
                <a:latin typeface="+mj-lt"/>
              </a:rPr>
              <a:t>  </a:t>
            </a:r>
            <a:r>
              <a:rPr lang="ru-RU" sz="4000" b="1" i="1" u="sng" kern="0" dirty="0">
                <a:solidFill>
                  <a:schemeClr val="tx1"/>
                </a:solidFill>
                <a:latin typeface="+mj-lt"/>
              </a:rPr>
              <a:t>Разбор софизма</a:t>
            </a:r>
            <a:r>
              <a:rPr lang="ru-RU" sz="4000" b="1" i="1" kern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 algn="just">
              <a:buClr>
                <a:srgbClr val="CCCCCC"/>
              </a:buClr>
              <a:buSzPct val="70000"/>
              <a:buFont typeface="Symbol" pitchFamily="18" charset="2"/>
              <a:buNone/>
              <a:defRPr/>
            </a:pPr>
            <a:r>
              <a:rPr lang="ru-RU" sz="4000" b="1" i="1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4000" b="1" kern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Ошибка сделана при вынесении общих множителей 4 из левой части и 5 из правой</a:t>
            </a:r>
            <a:r>
              <a:rPr lang="ru-RU" sz="4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342900" indent="-342900" algn="just">
              <a:buClr>
                <a:srgbClr val="CCCCCC"/>
              </a:buClr>
              <a:buSzPct val="70000"/>
              <a:buFont typeface="Symbol" pitchFamily="18" charset="2"/>
              <a:buNone/>
              <a:defRPr/>
            </a:pPr>
            <a:r>
              <a:rPr lang="ru-RU" sz="4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4000" b="1" kern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Действительно, 4:4=1:1, но 4:4≠4(1:1).</a:t>
            </a:r>
          </a:p>
        </p:txBody>
      </p:sp>
    </p:spTree>
    <p:extLst>
      <p:ext uri="{BB962C8B-B14F-4D97-AF65-F5344CB8AC3E}">
        <p14:creationId xmlns:p14="http://schemas.microsoft.com/office/powerpoint/2010/main" val="8178068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 smtClean="0"/>
              <a:t>« Спичка вдвое длиннее телеграфного столба»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866" cy="48006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Пусть 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а дм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длина спички и b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дм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длина столба. Разность между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 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 обозначим через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Имеем 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Перемножаем два эти равенства по частям, находим: b</a:t>
            </a:r>
            <a:r>
              <a:rPr lang="ru-RU" b="1" baseline="30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ca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+ c</a:t>
            </a:r>
            <a:r>
              <a:rPr lang="ru-RU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Вычтем из обеих частей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Получим: b</a:t>
            </a:r>
            <a:r>
              <a:rPr lang="ru-RU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ca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+ c</a:t>
            </a:r>
            <a:r>
              <a:rPr lang="ru-RU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или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 =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), откуда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=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но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поэтому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или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= 2b.</a:t>
            </a:r>
            <a:r>
              <a:rPr lang="ru-RU" b="1" dirty="0" smtClean="0"/>
              <a:t>    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Где ошибка???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77477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ПРОВЕРИМ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В выражении b(b-a-c )= -c(b-a-c) производится деление на (b-a-c),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а этого делать нельзя, так как b-a-c=0.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Значит, спичка не может быть вдвое длиннее телеграфного столба.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95981">
            <a:off x="3343275" y="4297363"/>
            <a:ext cx="7334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642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smtClean="0"/>
              <a:t>«Полупустое и полу полное»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/>
              <a:t>«Полупустое есть то же, что и полу полное.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 Если равны половины, значит, равны и целые. Следовательно, пустое есть то же, что и полное».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437063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1834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ПРОВЕРИМ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862" cy="338457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u="sng" kern="0" dirty="0" smtClean="0">
                <a:solidFill>
                  <a:schemeClr val="tx1"/>
                </a:solidFill>
              </a:rPr>
              <a:t>Разбор </a:t>
            </a:r>
            <a:r>
              <a:rPr lang="ru-RU" b="1" u="sng" kern="0" dirty="0">
                <a:solidFill>
                  <a:schemeClr val="tx1"/>
                </a:solidFill>
              </a:rPr>
              <a:t>софизма</a:t>
            </a:r>
            <a:r>
              <a:rPr lang="ru-RU" b="1" kern="0" dirty="0">
                <a:solidFill>
                  <a:schemeClr val="tx1"/>
                </a:solidFill>
              </a:rPr>
              <a:t>. </a:t>
            </a:r>
            <a:r>
              <a:rPr lang="en-US" b="1" kern="0" dirty="0">
                <a:solidFill>
                  <a:schemeClr val="tx1"/>
                </a:solidFill>
              </a:rPr>
              <a:t> </a:t>
            </a:r>
            <a:endParaRPr lang="ru-RU" b="1" kern="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</a:rPr>
              <a:t>Ясно</a:t>
            </a:r>
            <a:r>
              <a:rPr lang="ru-RU" b="1" kern="0" dirty="0">
                <a:solidFill>
                  <a:schemeClr val="tx2">
                    <a:lumMod val="75000"/>
                  </a:schemeClr>
                </a:solidFill>
              </a:rPr>
              <a:t>, что приведенное рассуждение неверно, так как в нем применяется неправомерное действие: увеличение вдвое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chemeClr val="tx2">
                    <a:lumMod val="75000"/>
                  </a:schemeClr>
                </a:solidFill>
              </a:rPr>
              <a:t>В данной ситуации его применение бессмысленно</a:t>
            </a:r>
            <a:r>
              <a:rPr lang="ru-RU" b="1" kern="0" dirty="0">
                <a:solidFill>
                  <a:srgbClr val="006600"/>
                </a:solidFill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89346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3861048"/>
            <a:ext cx="8175625" cy="2517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ru-RU" sz="2400" b="1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Adventure" panose="02000503020000020003" pitchFamily="2" charset="0"/>
              </a:rPr>
              <a:t>Чем больше учишься, тем больше знаешь.</a:t>
            </a:r>
          </a:p>
          <a:p>
            <a:pPr algn="ctr" eaLnBrk="1" hangingPunct="1">
              <a:lnSpc>
                <a:spcPct val="9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Adventure" panose="02000503020000020003" pitchFamily="2" charset="0"/>
              </a:rPr>
              <a:t>Чем больше знаешь, тем больше забываешь.</a:t>
            </a:r>
          </a:p>
          <a:p>
            <a:pPr algn="ctr" eaLnBrk="1" hangingPunct="1">
              <a:lnSpc>
                <a:spcPct val="9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Adventure" panose="02000503020000020003" pitchFamily="2" charset="0"/>
              </a:rPr>
              <a:t>Чем больше забываешь, тем меньше знаешь.</a:t>
            </a:r>
          </a:p>
          <a:p>
            <a:pPr algn="ctr" eaLnBrk="1" hangingPunct="1">
              <a:lnSpc>
                <a:spcPct val="9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Adventure" panose="02000503020000020003" pitchFamily="2" charset="0"/>
              </a:rPr>
              <a:t>Чем меньше знаешь, тем меньше забываешь.</a:t>
            </a:r>
          </a:p>
          <a:p>
            <a:pPr algn="ctr" eaLnBrk="1" hangingPunct="1">
              <a:lnSpc>
                <a:spcPct val="9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Adventure" panose="02000503020000020003" pitchFamily="2" charset="0"/>
              </a:rPr>
              <a:t>Но чем меньше забываешь, тем больше знаешь.</a:t>
            </a:r>
          </a:p>
          <a:p>
            <a:pPr algn="ctr" eaLnBrk="1" hangingPunct="1">
              <a:lnSpc>
                <a:spcPct val="9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Adventure" panose="02000503020000020003" pitchFamily="2" charset="0"/>
              </a:rPr>
              <a:t>Так для чего учиться?</a:t>
            </a:r>
          </a:p>
          <a:p>
            <a:pPr algn="ctr" eaLnBrk="1" hangingPunct="1">
              <a:lnSpc>
                <a:spcPct val="9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Verdana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3595" y="404664"/>
            <a:ext cx="389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kern="0" cap="none" spc="0" dirty="0">
                <a:ln/>
                <a:solidFill>
                  <a:schemeClr val="accent3"/>
                </a:solidFill>
                <a:effectLst/>
                <a:latin typeface="+mj-lt"/>
              </a:rPr>
              <a:t>«Софизм учебы»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0662" y="1412775"/>
            <a:ext cx="8383587" cy="221078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ru-RU" sz="1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песенка, сочиненная английскими студентами: </a:t>
            </a:r>
            <a:endParaRPr lang="ru-RU" sz="1800" b="1" u="sng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endParaRPr lang="ru-RU" sz="20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en-US" sz="2000" b="1" i="1" kern="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more you study, the more you know</a:t>
            </a:r>
            <a:endParaRPr lang="ru-RU" sz="2000" b="1" i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en-US" sz="2000" b="1" i="1" kern="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more you know, the more you forget</a:t>
            </a:r>
            <a:endParaRPr lang="ru-RU" sz="2000" b="1" i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en-US" sz="2000" b="1" i="1" kern="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more you forget, the less you know</a:t>
            </a:r>
            <a:endParaRPr lang="ru-RU" sz="2000" b="1" i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en-US" sz="2000" b="1" i="1" kern="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less you know, the less you forget</a:t>
            </a:r>
            <a:endParaRPr lang="ru-RU" sz="2000" b="1" i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en-US" sz="2000" b="1" i="1" kern="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less you forget, the more you know</a:t>
            </a:r>
            <a:endParaRPr lang="ru-RU" sz="2000" b="1" i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r>
              <a:rPr lang="en-US" sz="2000" b="1" i="1" kern="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So why study</a:t>
            </a:r>
            <a:r>
              <a:rPr lang="ru-RU" sz="20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b="1" i="1" u="sng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endParaRPr lang="ru-RU" sz="2000" b="1" u="sng" kern="0" dirty="0" smtClean="0">
              <a:solidFill>
                <a:srgbClr val="B86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CCCC"/>
              </a:buClr>
              <a:buFont typeface="Wingdings" pitchFamily="2" charset="2"/>
              <a:buNone/>
              <a:defRPr/>
            </a:pPr>
            <a:endParaRPr lang="ru-RU" sz="1800" b="1" kern="0" dirty="0" smtClean="0">
              <a:solidFill>
                <a:srgbClr val="B86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16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FF9900"/>
                </a:solidFill>
              </a:rPr>
              <a:t>              </a:t>
            </a:r>
            <a:endParaRPr lang="ru-RU" sz="1800" b="1" kern="0" dirty="0" smtClean="0">
              <a:solidFill>
                <a:srgbClr val="FF99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650" y="1844824"/>
            <a:ext cx="7408862" cy="3816424"/>
          </a:xfrm>
        </p:spPr>
        <p:txBody>
          <a:bodyPr rtlCol="0">
            <a:normAutofit/>
          </a:bodyPr>
          <a:lstStyle/>
          <a:p>
            <a:pPr marL="0" indent="450850" algn="ctr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ru-RU" sz="2000" dirty="0">
                <a:solidFill>
                  <a:srgbClr val="00CC00"/>
                </a:solidFill>
                <a:latin typeface="Agatha-Modern" panose="020B7200000000000000" pitchFamily="34" charset="0"/>
              </a:rPr>
              <a:t>	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Agatha-Modern" panose="020B7200000000000000" pitchFamily="34" charset="0"/>
                <a:cs typeface="Times New Roman" pitchFamily="18" charset="0"/>
              </a:rPr>
              <a:t>(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Agatha-Modern" panose="020B7200000000000000" pitchFamily="34" charset="0"/>
                <a:cs typeface="Times New Roman" pitchFamily="18" charset="0"/>
              </a:rPr>
              <a:t>греч. "пара" - "против", "</a:t>
            </a:r>
            <a:r>
              <a:rPr lang="ru-RU" sz="6000" b="1" dirty="0" err="1">
                <a:solidFill>
                  <a:schemeClr val="accent2">
                    <a:lumMod val="75000"/>
                  </a:schemeClr>
                </a:solidFill>
                <a:latin typeface="Agatha-Modern" panose="020B7200000000000000" pitchFamily="34" charset="0"/>
                <a:cs typeface="Times New Roman" pitchFamily="18" charset="0"/>
              </a:rPr>
              <a:t>докса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Agatha-Modern" panose="020B7200000000000000" pitchFamily="34" charset="0"/>
                <a:cs typeface="Times New Roman" pitchFamily="18" charset="0"/>
              </a:rPr>
              <a:t>" - "мнение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Agatha-Modern" panose="020B7200000000000000" pitchFamily="34" charset="0"/>
                <a:cs typeface="Times New Roman" pitchFamily="18" charset="0"/>
              </a:rPr>
              <a:t>")</a:t>
            </a:r>
            <a:endParaRPr lang="ru-RU" sz="6000" dirty="0">
              <a:latin typeface="Agatha-Modern" panose="020B7200000000000000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342900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9900"/>
                </a:solidFill>
                <a:latin typeface="Candara" pitchFamily="34" charset="0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Candara" pitchFamily="34" charset="0"/>
              </a:rPr>
              <a:t>Парадоксы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1911" y="342900"/>
            <a:ext cx="32287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u="sng" cap="none" spc="0" dirty="0">
                <a:ln/>
                <a:solidFill>
                  <a:schemeClr val="accent3"/>
                </a:solidFill>
                <a:effectLst/>
                <a:latin typeface="Agatha-Modern" panose="020B7200000000000000" pitchFamily="34" charset="0"/>
                <a:cs typeface="Times New Roman" pitchFamily="18" charset="0"/>
              </a:rPr>
              <a:t>Парадокс</a:t>
            </a:r>
            <a:r>
              <a:rPr lang="ru-RU" sz="8000" b="1" cap="none" spc="0" dirty="0">
                <a:ln/>
                <a:solidFill>
                  <a:schemeClr val="accent3"/>
                </a:solidFill>
                <a:effectLst/>
                <a:latin typeface="Agatha-Modern" panose="020B7200000000000000" pitchFamily="34" charset="0"/>
                <a:cs typeface="Times New Roman" pitchFamily="18" charset="0"/>
              </a:rPr>
              <a:t> </a:t>
            </a:r>
            <a:endParaRPr lang="ru-RU" sz="8000" b="1" cap="none" spc="0" dirty="0">
              <a:ln/>
              <a:solidFill>
                <a:schemeClr val="accent3"/>
              </a:solidFill>
              <a:effectLst/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96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93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kern="0" dirty="0">
                <a:solidFill>
                  <a:srgbClr val="FF0000"/>
                </a:solidFill>
                <a:effectLst/>
              </a:rPr>
              <a:t>«Парадокс лжеца»</a:t>
            </a:r>
            <a:endParaRPr lang="ru-RU" sz="4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674938"/>
            <a:ext cx="7085012" cy="3633787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latin typeface="+mj-lt"/>
                <a:ea typeface="Calibri"/>
                <a:cs typeface="Times New Roman"/>
              </a:rPr>
              <a:t>Критянин </a:t>
            </a:r>
            <a:r>
              <a:rPr lang="ru-RU" dirty="0" err="1">
                <a:latin typeface="+mj-lt"/>
                <a:ea typeface="Calibri"/>
                <a:cs typeface="Times New Roman"/>
              </a:rPr>
              <a:t>Эпименид</a:t>
            </a:r>
            <a:r>
              <a:rPr lang="ru-RU" dirty="0">
                <a:latin typeface="+mj-lt"/>
                <a:ea typeface="Calibri"/>
                <a:cs typeface="Times New Roman"/>
              </a:rPr>
              <a:t> сказал: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+mj-lt"/>
                <a:ea typeface="Calibri"/>
                <a:cs typeface="Times New Roman"/>
              </a:rPr>
              <a:t>"Все критяне лжецы".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err="1">
                <a:latin typeface="+mj-lt"/>
                <a:ea typeface="Calibri"/>
                <a:cs typeface="Times New Roman"/>
              </a:rPr>
              <a:t>Эпименид</a:t>
            </a:r>
            <a:r>
              <a:rPr lang="ru-RU" dirty="0">
                <a:latin typeface="+mj-lt"/>
                <a:ea typeface="Calibri"/>
                <a:cs typeface="Times New Roman"/>
              </a:rPr>
              <a:t> сам критянин. Следовательно, он лжец.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latin typeface="+mj-lt"/>
                <a:ea typeface="Calibri"/>
                <a:cs typeface="Times New Roman"/>
              </a:rPr>
              <a:t>Но если </a:t>
            </a:r>
            <a:r>
              <a:rPr lang="ru-RU" dirty="0" err="1">
                <a:latin typeface="+mj-lt"/>
                <a:ea typeface="Calibri"/>
                <a:cs typeface="Times New Roman"/>
              </a:rPr>
              <a:t>Эпименид</a:t>
            </a:r>
            <a:r>
              <a:rPr lang="ru-RU" dirty="0">
                <a:latin typeface="+mj-lt"/>
                <a:ea typeface="Calibri"/>
                <a:cs typeface="Times New Roman"/>
              </a:rPr>
              <a:t> лгун, тогда его заявление, что все критяне лгуны - ложно.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latin typeface="+mj-lt"/>
                <a:ea typeface="Calibri"/>
                <a:cs typeface="Times New Roman"/>
              </a:rPr>
              <a:t>Значит, критяне не лгуны.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latin typeface="+mj-lt"/>
                <a:ea typeface="Calibri"/>
                <a:cs typeface="Times New Roman"/>
              </a:rPr>
              <a:t>Между тем </a:t>
            </a:r>
            <a:r>
              <a:rPr lang="ru-RU" dirty="0" err="1">
                <a:latin typeface="+mj-lt"/>
                <a:ea typeface="Calibri"/>
                <a:cs typeface="Times New Roman"/>
              </a:rPr>
              <a:t>Эпименид</a:t>
            </a:r>
            <a:r>
              <a:rPr lang="ru-RU" dirty="0">
                <a:latin typeface="+mj-lt"/>
                <a:ea typeface="Calibri"/>
                <a:cs typeface="Times New Roman"/>
              </a:rPr>
              <a:t>, как определено условием, критянин, следовательно, он не лгун, и поэтому его утверждение "все критяне лгуны" - истинно. </a:t>
            </a:r>
          </a:p>
        </p:txBody>
      </p:sp>
    </p:spTree>
    <p:extLst>
      <p:ext uri="{BB962C8B-B14F-4D97-AF65-F5344CB8AC3E}">
        <p14:creationId xmlns:p14="http://schemas.microsoft.com/office/powerpoint/2010/main" val="40910304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9935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gatha-Modern" panose="020B7200000000000000" pitchFamily="34" charset="0"/>
                <a:ea typeface="Calibri"/>
                <a:cs typeface="Times New Roman"/>
              </a:rPr>
              <a:t>«Парадокс </a:t>
            </a:r>
            <a:r>
              <a:rPr lang="ru-RU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gatha-Modern" panose="020B7200000000000000" pitchFamily="34" charset="0"/>
                <a:ea typeface="Calibri"/>
                <a:cs typeface="Times New Roman"/>
              </a:rPr>
              <a:t>Зенона </a:t>
            </a: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gatha-Modern" panose="020B7200000000000000" pitchFamily="34" charset="0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gatha-Modern" panose="020B7200000000000000" pitchFamily="34" charset="0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gatha-Modern" panose="020B7200000000000000" pitchFamily="34" charset="0"/>
                <a:ea typeface="Calibri"/>
                <a:cs typeface="Times New Roman"/>
              </a:rPr>
              <a:t>об </a:t>
            </a:r>
            <a:r>
              <a:rPr lang="ru-RU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gatha-Modern" panose="020B7200000000000000" pitchFamily="34" charset="0"/>
                <a:ea typeface="Calibri"/>
                <a:cs typeface="Times New Roman"/>
              </a:rPr>
              <a:t>Ахиллесе и </a:t>
            </a: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gatha-Modern" panose="020B7200000000000000" pitchFamily="34" charset="0"/>
                <a:ea typeface="Calibri"/>
                <a:cs typeface="Times New Roman"/>
              </a:rPr>
              <a:t>черепахе»</a:t>
            </a:r>
            <a:endParaRPr lang="ru-RU" sz="48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gatha-Modern" panose="020B7200000000000000" pitchFamily="34" charset="0"/>
            </a:endParaRPr>
          </a:p>
        </p:txBody>
      </p:sp>
      <p:sp>
        <p:nvSpPr>
          <p:cNvPr id="31745" name="Объект 1"/>
          <p:cNvSpPr>
            <a:spLocks noGrp="1"/>
          </p:cNvSpPr>
          <p:nvPr>
            <p:ph idx="1"/>
          </p:nvPr>
        </p:nvSpPr>
        <p:spPr>
          <a:xfrm>
            <a:off x="611560" y="1844395"/>
            <a:ext cx="7407275" cy="309677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Symbol" pitchFamily="18" charset="2"/>
              <a:buNone/>
            </a:pPr>
            <a:r>
              <a:rPr lang="ru-RU" dirty="0" smtClean="0">
                <a:latin typeface="Agatha-Modern" panose="020B7200000000000000" pitchFamily="34" charset="0"/>
                <a:ea typeface="Calibri" pitchFamily="34" charset="0"/>
                <a:cs typeface="Times New Roman" panose="02020603050405020304" pitchFamily="18" charset="0"/>
              </a:rPr>
              <a:t>Ахиллес и черепаха движутся по прямой в одну и ту же сторону, черепаха находится на расстоянии 1000 метров впереди Ахиллеса. Ахиллес бежит в 10 раз быстрее, чем ползёт черепаха.</a:t>
            </a: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latin typeface="Agatha-Modern" panose="020B7200000000000000" pitchFamily="34" charset="0"/>
                <a:ea typeface="Calibri" pitchFamily="34" charset="0"/>
                <a:cs typeface="Times New Roman" panose="02020603050405020304" pitchFamily="18" charset="0"/>
              </a:rPr>
              <a:t>Ахиллес никогда не догонит черепаху.</a:t>
            </a:r>
          </a:p>
        </p:txBody>
      </p:sp>
      <p:pic>
        <p:nvPicPr>
          <p:cNvPr id="31747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4797152"/>
            <a:ext cx="59404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0907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G:\СОФИЗМЫ\4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09663"/>
            <a:ext cx="3522662" cy="574833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707904" y="1600200"/>
            <a:ext cx="4750296" cy="17801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4712955"/>
            <a:ext cx="7406640" cy="1752600"/>
          </a:xfrm>
        </p:spPr>
        <p:txBody>
          <a:bodyPr/>
          <a:lstStyle/>
          <a:p>
            <a:r>
              <a:rPr lang="ru-RU" i="1" dirty="0"/>
              <a:t>«-На что мне безумцы? - сказала Алиса.</a:t>
            </a:r>
            <a:br>
              <a:rPr lang="ru-RU" i="1" dirty="0"/>
            </a:br>
            <a:r>
              <a:rPr lang="ru-RU" i="1" dirty="0"/>
              <a:t>-Ничего не поделаешь, - возразил Кот. - Мы все здесь не в своём уме - и ты, и я.»</a:t>
            </a:r>
            <a:endParaRPr lang="ru-RU" dirty="0"/>
          </a:p>
          <a:p>
            <a:r>
              <a:rPr lang="ru-RU" i="1" dirty="0"/>
              <a:t>(Л. Кэрролл)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88640"/>
            <a:ext cx="452321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atha-Modern" panose="020B7200000000000000" pitchFamily="34" charset="0"/>
              </a:rPr>
              <a:t>Софизмы и парадоксы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363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effectLst/>
                <a:latin typeface="Agatha-Modern" panose="020B7200000000000000" pitchFamily="34" charset="0"/>
                <a:ea typeface="Calibri" pitchFamily="34" charset="0"/>
                <a:cs typeface="Times New Roman" pitchFamily="18" charset="0"/>
              </a:rPr>
              <a:t> «Доказательство»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4320480" cy="4392612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15000"/>
              </a:lnSpc>
              <a:spcAft>
                <a:spcPts val="1000"/>
              </a:spcAft>
              <a:buFont typeface="Symbol" pitchFamily="18" charset="2"/>
              <a:buNone/>
              <a:defRPr/>
            </a:pPr>
            <a:r>
              <a:rPr lang="ru-RU" sz="2600" dirty="0">
                <a:ea typeface="Calibri"/>
                <a:cs typeface="Times New Roman"/>
              </a:rPr>
              <a:t>Ахиллес никогда не догонит черепаху, ведь пока он пробежит 1000 метров до того места, где находилась черепаха, та уже отползёт на 100 метров вперёд. Когда же Ахиллес пробежит и эти 100 метров, черепаха отползёт ещё немного дальше. Это будет продолжаться бесконечно: каждый раз, когда Ахиллес бежит до места, где была черепаха, она уже отползёт на некоторое расстояние.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600" dirty="0"/>
          </a:p>
        </p:txBody>
      </p:sp>
      <p:pic>
        <p:nvPicPr>
          <p:cNvPr id="3277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4075" y="2205038"/>
            <a:ext cx="424973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974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kern="0" dirty="0">
                <a:solidFill>
                  <a:srgbClr val="FF0000"/>
                </a:solidFill>
                <a:latin typeface="+mn-lt"/>
              </a:rPr>
              <a:t>«Парадокс парикмахера»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196752"/>
            <a:ext cx="4681538" cy="5111973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ea typeface="Calibri"/>
                <a:cs typeface="Times New Roman" panose="02020603050405020304" pitchFamily="18" charset="0"/>
              </a:rPr>
              <a:t>В некой деревне, где жил единственный </a:t>
            </a:r>
            <a:r>
              <a:rPr lang="ru-RU" b="1" dirty="0" smtClean="0">
                <a:ea typeface="Calibri"/>
                <a:cs typeface="Times New Roman" panose="02020603050405020304" pitchFamily="18" charset="0"/>
              </a:rPr>
              <a:t>парикмахер-мужчина, был </a:t>
            </a:r>
            <a:r>
              <a:rPr lang="ru-RU" b="1" dirty="0">
                <a:ea typeface="Calibri"/>
                <a:cs typeface="Times New Roman" panose="02020603050405020304" pitchFamily="18" charset="0"/>
              </a:rPr>
              <a:t>издан указ: "Парикмахер имеет право брить тех и только тех жителей деревни, которые не бреются сами". Спрашивается, может ли парикмахер брить сам себя?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ea typeface="Calibri"/>
                <a:cs typeface="Times New Roman" panose="02020603050405020304" pitchFamily="18" charset="0"/>
              </a:rPr>
              <a:t>Как будто не может, поскольку это запрещено указом.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ea typeface="Calibri"/>
                <a:cs typeface="Times New Roman" panose="02020603050405020304" pitchFamily="18" charset="0"/>
              </a:rPr>
              <a:t>И вместе с тем, если он не бреет себя, значит, попадает в число тех жителей, которые не бреются сами, а таких людей парикмахер имеет право брить.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571750"/>
            <a:ext cx="37925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4217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2688" y="184795"/>
            <a:ext cx="7499350" cy="12908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«Парадокс кучи»</a:t>
            </a:r>
            <a:endParaRPr lang="ru-RU" sz="54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2204864"/>
            <a:ext cx="4392613" cy="4103861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ea typeface="Calibri"/>
                <a:cs typeface="Times New Roman"/>
              </a:rPr>
              <a:t>Два приятеля однажды вели такой разговор</a:t>
            </a:r>
            <a:r>
              <a:rPr lang="ru-RU" b="1" dirty="0" smtClean="0">
                <a:ea typeface="Calibri"/>
                <a:cs typeface="Times New Roman"/>
              </a:rPr>
              <a:t>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ea typeface="Calibri"/>
                <a:cs typeface="Times New Roman"/>
              </a:rPr>
              <a:t> </a:t>
            </a:r>
            <a:r>
              <a:rPr lang="ru-RU" b="1" dirty="0">
                <a:ea typeface="Calibri"/>
                <a:cs typeface="Times New Roman"/>
              </a:rPr>
              <a:t>- Видишь кучу песка? - спросил первый.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ea typeface="Calibri"/>
                <a:cs typeface="Times New Roman"/>
              </a:rPr>
              <a:t>    - Я-то её вижу, - ответил второй, - но её нет на самом деле.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ea typeface="Calibri"/>
                <a:cs typeface="Times New Roman"/>
              </a:rPr>
              <a:t>    - Почему? - удивился первый.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ea typeface="Calibri"/>
                <a:cs typeface="Times New Roman"/>
              </a:rPr>
              <a:t>    - Очень просто, - ответил второй. - Давай рассудим: одна песчинка, очевидно, не образует кучи песка. Если n песчинок не могут образовать кучи песка, то и после прибавления ещё одной песчинки они по-прежнему не могут образовать кучи. Следовательно, никакое число песчинок не образует кучи, т. е. кучи песка нет.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343468"/>
            <a:ext cx="4059237" cy="382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5266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48680"/>
            <a:ext cx="7992888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anose="020B7200000000000000" pitchFamily="34" charset="0"/>
                <a:cs typeface="Times New Roman" panose="02020603050405020304" pitchFamily="18" charset="0"/>
              </a:rPr>
              <a:t>Частушки</a:t>
            </a:r>
          </a:p>
          <a:p>
            <a:pPr algn="ctr">
              <a:defRPr/>
            </a:pPr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anose="020B7200000000000000" pitchFamily="34" charset="0"/>
                <a:cs typeface="Times New Roman" panose="02020603050405020304" pitchFamily="18" charset="0"/>
              </a:rPr>
              <a:t>117,117</a:t>
            </a:r>
          </a:p>
          <a:p>
            <a:pPr algn="ctr">
              <a:defRPr/>
            </a:pPr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anose="020B7200000000000000" pitchFamily="34" charset="0"/>
                <a:cs typeface="Times New Roman" panose="02020603050405020304" pitchFamily="18" charset="0"/>
              </a:rPr>
              <a:t>19,9,5!</a:t>
            </a:r>
          </a:p>
          <a:p>
            <a:pPr algn="ctr">
              <a:defRPr/>
            </a:pPr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anose="020B7200000000000000" pitchFamily="34" charset="0"/>
                <a:cs typeface="Times New Roman" panose="02020603050405020304" pitchFamily="18" charset="0"/>
              </a:rPr>
              <a:t>117,117</a:t>
            </a:r>
          </a:p>
          <a:p>
            <a:pPr algn="ctr">
              <a:defRPr/>
            </a:pPr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anose="020B7200000000000000" pitchFamily="34" charset="0"/>
                <a:cs typeface="Times New Roman" panose="02020603050405020304" pitchFamily="18" charset="0"/>
              </a:rPr>
              <a:t>48,35!</a:t>
            </a:r>
          </a:p>
        </p:txBody>
      </p:sp>
    </p:spTree>
    <p:extLst>
      <p:ext uri="{BB962C8B-B14F-4D97-AF65-F5344CB8AC3E}">
        <p14:creationId xmlns:p14="http://schemas.microsoft.com/office/powerpoint/2010/main" val="18387601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altLang="ru-RU" sz="54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184730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defRPr/>
            </a:pP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882047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i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Грустные</a:t>
            </a:r>
            <a:endParaRPr lang="ru-RU" sz="6600" b="1" i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6600" b="1" i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511,16</a:t>
            </a:r>
            <a:endParaRPr lang="ru-RU" sz="6600" b="1" i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6600" b="1" i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5,20,337</a:t>
            </a:r>
            <a:endParaRPr lang="ru-RU" sz="6600" b="1" i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6600" b="1" i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712,19</a:t>
            </a:r>
            <a:endParaRPr lang="ru-RU" sz="6600" b="1" i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6600" b="1" i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2247</a:t>
            </a:r>
            <a:r>
              <a:rPr lang="ru-RU" sz="6600" b="1" i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sz="6600" b="1" i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944528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599" y="37975"/>
            <a:ext cx="7200801" cy="6832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Веселые </a:t>
            </a:r>
            <a:endParaRPr lang="ru-RU" sz="5400" b="1" i="1" dirty="0" smtClean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2,15,42 </a:t>
            </a:r>
          </a:p>
          <a:p>
            <a:pPr>
              <a:defRPr/>
            </a:pPr>
            <a:r>
              <a:rPr lang="ru-RU" sz="4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42,15 </a:t>
            </a:r>
          </a:p>
          <a:p>
            <a:pPr>
              <a:defRPr/>
            </a:pPr>
            <a:r>
              <a:rPr lang="ru-RU" sz="4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37,08,5</a:t>
            </a:r>
          </a:p>
          <a:p>
            <a:pPr>
              <a:defRPr/>
            </a:pPr>
            <a:r>
              <a:rPr lang="ru-RU" sz="4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20,20,20</a:t>
            </a:r>
            <a:r>
              <a:rPr lang="ru-RU" sz="48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!   </a:t>
            </a:r>
            <a:r>
              <a:rPr lang="ru-RU" sz="4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        </a:t>
            </a:r>
            <a:endParaRPr lang="ru-RU" sz="4800" b="1" i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</a:t>
            </a:r>
            <a:r>
              <a:rPr lang="ru-RU" sz="4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7,14,105</a:t>
            </a:r>
            <a:endParaRPr lang="ru-RU" sz="4800" b="1" i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2,00,13</a:t>
            </a:r>
          </a:p>
          <a:p>
            <a:pPr algn="r"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37,08,5</a:t>
            </a:r>
          </a:p>
          <a:p>
            <a:pPr algn="r"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20,20,20!</a:t>
            </a:r>
          </a:p>
        </p:txBody>
      </p:sp>
    </p:spTree>
    <p:extLst>
      <p:ext uri="{BB962C8B-B14F-4D97-AF65-F5344CB8AC3E}">
        <p14:creationId xmlns:p14="http://schemas.microsoft.com/office/powerpoint/2010/main" val="398834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3050" indent="-273050">
              <a:spcBef>
                <a:spcPct val="20000"/>
              </a:spcBef>
            </a:pPr>
            <a:r>
              <a:rPr lang="ru-RU" sz="4800" b="1" dirty="0" smtClean="0">
                <a:solidFill>
                  <a:srgbClr val="FF0000"/>
                </a:solidFill>
                <a:cs typeface="Times New Roman" pitchFamily="18" charset="0"/>
              </a:rPr>
              <a:t>Что такое софизм? 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47800"/>
            <a:ext cx="8178874" cy="480060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600" b="1" dirty="0" smtClean="0">
                <a:latin typeface="+mj-lt"/>
                <a:cs typeface="Times New Roman" pitchFamily="18" charset="0"/>
              </a:rPr>
              <a:t>Софизм - (от греческого </a:t>
            </a:r>
            <a:r>
              <a:rPr lang="en-US" sz="3600" b="1" dirty="0" err="1" smtClean="0">
                <a:latin typeface="+mj-lt"/>
                <a:cs typeface="Times New Roman" pitchFamily="18" charset="0"/>
              </a:rPr>
              <a:t>sophisma</a:t>
            </a:r>
            <a:r>
              <a:rPr lang="ru-RU" sz="3600" b="1" dirty="0" smtClean="0">
                <a:latin typeface="+mj-lt"/>
                <a:cs typeface="Times New Roman" pitchFamily="18" charset="0"/>
              </a:rPr>
              <a:t> – уловка, ухищрение, выдумка, головоломка), умозаключение или рассуждение, обосновывающее какую-нибудь заведомую нелепость, абсурд или парадоксальное утверждение, противоречащее общепринятым представлениям. Каким бы ни был софизм, он всегда содержит одну или несколько замаскированных ошибок.</a:t>
            </a:r>
          </a:p>
          <a:p>
            <a:pPr indent="449263"/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0483676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Agatha-Modern" panose="020B7200000000000000" pitchFamily="34" charset="0"/>
                <a:cs typeface="Times New Roman" pitchFamily="18" charset="0"/>
              </a:rPr>
              <a:t>Экскурс в историю.</a:t>
            </a:r>
            <a:endParaRPr lang="ru-RU" sz="5400" dirty="0" smtClean="0">
              <a:latin typeface="Agatha-Modern" panose="020B7200000000000000" pitchFamily="34" charset="0"/>
            </a:endParaRPr>
          </a:p>
        </p:txBody>
      </p:sp>
      <p:sp>
        <p:nvSpPr>
          <p:cNvPr id="18433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ru-RU" b="1" dirty="0" smtClean="0">
                <a:cs typeface="Times New Roman" pitchFamily="18" charset="0"/>
              </a:rPr>
              <a:t>Софистами называли группу древнегреческих философов 4-5 века до н.э., достигших большого искусства в логике. В период падения нравов древнегреческого общества( 5 век) появляются так называемые учителя красноречия, которые целью своей деятельности считали и называли приобретение и распространения мудрости, вследствие чего они именовали себя софистами.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139448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>
          <a:xfrm>
            <a:off x="395288" y="598121"/>
            <a:ext cx="8229600" cy="830997"/>
          </a:xfrm>
          <a:noFill/>
        </p:spPr>
        <p:txBody>
          <a:bodyPr rtlCol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>
                <a:solidFill>
                  <a:srgbClr val="FF0000"/>
                </a:solidFill>
                <a:effectLst/>
                <a:latin typeface="Agatha-Modern" panose="020B7200000000000000" pitchFamily="34" charset="0"/>
                <a:cs typeface="Times New Roman" pitchFamily="18" charset="0"/>
              </a:rPr>
              <a:t>Классификация софизмов </a:t>
            </a:r>
            <a:endParaRPr lang="ru-RU" sz="4800" b="1" kern="0" dirty="0">
              <a:solidFill>
                <a:srgbClr val="FF0000"/>
              </a:solidFill>
              <a:effectLst/>
              <a:latin typeface="Agatha-Modern" panose="020B7200000000000000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1844675"/>
            <a:ext cx="1935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FF0066"/>
                </a:solidFill>
                <a:latin typeface="Agatha-Modern" panose="020B7200000000000000" pitchFamily="34" charset="0"/>
              </a:rPr>
              <a:t>Логические</a:t>
            </a:r>
            <a:endParaRPr lang="ru-RU" b="1" kern="0" dirty="0">
              <a:solidFill>
                <a:sysClr val="windowText" lastClr="000000"/>
              </a:solidFill>
              <a:latin typeface="Agatha-Modern" panose="020B7200000000000000" pitchFamily="34" charset="0"/>
            </a:endParaRP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3563938" y="3276600"/>
            <a:ext cx="53578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800" b="1">
                <a:solidFill>
                  <a:srgbClr val="FF0066"/>
                </a:solidFill>
                <a:latin typeface="Agatha-Modern" panose="020B7200000000000000" pitchFamily="34" charset="0"/>
              </a:rPr>
              <a:t>Алгебраические софизмы</a:t>
            </a: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-107950" y="4857750"/>
            <a:ext cx="5429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rgbClr val="FF0066"/>
                </a:solidFill>
                <a:latin typeface="Agatha-Modern" panose="020B7200000000000000" pitchFamily="34" charset="0"/>
              </a:rPr>
              <a:t>Геометрические софизмы</a:t>
            </a:r>
          </a:p>
        </p:txBody>
      </p:sp>
      <p:pic>
        <p:nvPicPr>
          <p:cNvPr id="8" name="Picture 17" descr="C:\Documents and Settings\Admin\Рабочий стол\на рабочем столе\СОФИЗМЫ\stak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62088"/>
            <a:ext cx="3067050" cy="180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0" descr="C:\Documents and Settings\Admin\Мои документы\Мои рисунки\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924175"/>
            <a:ext cx="13303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авно 9"/>
          <p:cNvSpPr/>
          <p:nvPr/>
        </p:nvSpPr>
        <p:spPr>
          <a:xfrm>
            <a:off x="1550988" y="3263900"/>
            <a:ext cx="428625" cy="500063"/>
          </a:xfrm>
          <a:prstGeom prst="mathEqual">
            <a:avLst/>
          </a:prstGeom>
          <a:solidFill>
            <a:srgbClr val="CF6DA4">
              <a:lumMod val="75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>
              <a:solidFill>
                <a:sysClr val="windowText" lastClr="000000"/>
              </a:solidFill>
              <a:latin typeface="Agatha-Modern" panose="020B7200000000000000" pitchFamily="34" charset="0"/>
            </a:endParaRPr>
          </a:p>
        </p:txBody>
      </p:sp>
      <p:pic>
        <p:nvPicPr>
          <p:cNvPr id="11" name="Picture 21" descr="C:\Documents and Settings\Admin\Мои документы\Мои рисунки\яя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0725" y="2149475"/>
            <a:ext cx="149701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C:\Documents and Settings\Admin\Мои документы\Мои рисунки\Рисуноко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1300" y="4346575"/>
            <a:ext cx="3822700" cy="251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961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 txBox="1">
            <a:spLocks noChangeArrowheads="1"/>
          </p:cNvSpPr>
          <p:nvPr/>
        </p:nvSpPr>
        <p:spPr bwMode="auto">
          <a:xfrm>
            <a:off x="943664" y="116632"/>
            <a:ext cx="7884545" cy="923136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800" b="1" kern="0" dirty="0" smtClean="0">
                <a:solidFill>
                  <a:srgbClr val="D000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«</a:t>
            </a:r>
            <a:r>
              <a:rPr lang="ru-RU" sz="4800" b="1" kern="0" dirty="0" smtClean="0">
                <a:solidFill>
                  <a:srgbClr val="D000C1"/>
                </a:solidFill>
                <a:cs typeface="Times New Roman" panose="02020603050405020304" pitchFamily="18" charset="0"/>
              </a:rPr>
              <a:t>Один рубль не равен ста копейкам»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8088" y="1039768"/>
            <a:ext cx="7684351" cy="550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70000"/>
              <a:defRPr/>
            </a:pPr>
            <a:r>
              <a:rPr lang="ru-RU" sz="2600" b="1" kern="0" dirty="0">
                <a:solidFill>
                  <a:srgbClr val="00CC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Известно, что любые два равенства можно перемножить </a:t>
            </a:r>
            <a:r>
              <a:rPr lang="ru-RU" sz="2600" b="1" kern="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почленно</a:t>
            </a: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не нарушая при этом равенства, т. е. если а = </a:t>
            </a:r>
            <a:r>
              <a:rPr lang="en-US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и </a:t>
            </a:r>
            <a:r>
              <a:rPr lang="en-US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то </a:t>
            </a:r>
            <a:r>
              <a:rPr lang="en-US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ac</a:t>
            </a: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600" b="1" kern="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bd</a:t>
            </a: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70000"/>
              <a:defRPr/>
            </a:pP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Применим это положение к двум очевидным равенствам: </a:t>
            </a:r>
            <a:r>
              <a:rPr lang="ru-RU" sz="2600" b="1" kern="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1 рубль = 100 копейкам</a:t>
            </a: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и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70000"/>
              <a:defRPr/>
            </a:pP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                  </a:t>
            </a:r>
            <a:r>
              <a:rPr lang="ru-RU" sz="2600" b="1" kern="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10 рублей = 1000 копеек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70000"/>
              <a:defRPr/>
            </a:pP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Перемножая эти равенства </a:t>
            </a:r>
            <a:r>
              <a:rPr lang="ru-RU" sz="2600" b="1" kern="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почленно</a:t>
            </a: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получим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70000"/>
              <a:defRPr/>
            </a:pP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                  </a:t>
            </a:r>
            <a:r>
              <a:rPr lang="ru-RU" sz="2600" b="1" kern="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10 рублей = 100 000 копеек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70000"/>
              <a:defRPr/>
            </a:pP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и разделив последнее равенство на 10, получим, что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70000"/>
              <a:defRPr/>
            </a:pPr>
            <a:r>
              <a:rPr lang="ru-RU" sz="2600" b="1" kern="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                    1 рубль = 10 000 копеек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70000"/>
              <a:defRPr/>
            </a:pP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Таким образом,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70000"/>
              <a:defRPr/>
            </a:pP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       </a:t>
            </a:r>
            <a:r>
              <a:rPr lang="ru-RU" sz="2600" b="1" kern="0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один рубль не равен ста копейкам.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70000"/>
              <a:defRPr/>
            </a:pPr>
            <a:r>
              <a:rPr lang="ru-RU" sz="2600" b="1" kern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                        </a:t>
            </a:r>
            <a:r>
              <a:rPr lang="ru-RU" sz="2600" b="1" kern="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Где ошибка?</a:t>
            </a:r>
            <a:endParaRPr lang="ru-RU" sz="2600" b="1" kern="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457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Др. история">
      <a:majorFont>
        <a:latin typeface="Agatha-Modern"/>
        <a:ea typeface=""/>
        <a:cs typeface=""/>
      </a:majorFont>
      <a:minorFont>
        <a:latin typeface="Agatha-Modern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891</Words>
  <Application>Microsoft Office PowerPoint</Application>
  <PresentationFormat>Экран (4:3)</PresentationFormat>
  <Paragraphs>118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софизм? </vt:lpstr>
      <vt:lpstr>Экскурс в историю.</vt:lpstr>
      <vt:lpstr>Классификация софизмов </vt:lpstr>
      <vt:lpstr>Презентация PowerPoint</vt:lpstr>
      <vt:lpstr>«Дважды два  -  пять»</vt:lpstr>
      <vt:lpstr>ПРЛОВЕРИМ</vt:lpstr>
      <vt:lpstr>« Спичка вдвое длиннее телеграфного столба»</vt:lpstr>
      <vt:lpstr>ПРОВЕРИМ</vt:lpstr>
      <vt:lpstr>«Полупустое и полу полное»</vt:lpstr>
      <vt:lpstr>ПРОВЕРИМ</vt:lpstr>
      <vt:lpstr>Презентация PowerPoint</vt:lpstr>
      <vt:lpstr>              </vt:lpstr>
      <vt:lpstr>«Парадокс лжеца»</vt:lpstr>
      <vt:lpstr>«Парадокс Зенона  об Ахиллесе и черепахе»</vt:lpstr>
      <vt:lpstr> «Доказательство» </vt:lpstr>
      <vt:lpstr>«Парадокс парикмахера»</vt:lpstr>
      <vt:lpstr>«Парадокс кучи»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Софизмы и парадоксы</dc:title>
  <dc:creator>Пользователь</dc:creator>
  <cp:lastModifiedBy>buh-azk</cp:lastModifiedBy>
  <cp:revision>16</cp:revision>
  <cp:lastPrinted>2014-12-08T11:51:43Z</cp:lastPrinted>
  <dcterms:modified xsi:type="dcterms:W3CDTF">2015-08-19T10:37:02Z</dcterms:modified>
</cp:coreProperties>
</file>