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58200" cy="4857784"/>
          </a:xfrm>
        </p:spPr>
        <p:txBody>
          <a:bodyPr anchor="t" anchorCtr="0">
            <a:normAutofit/>
          </a:bodyPr>
          <a:lstStyle/>
          <a:p>
            <a:pPr algn="ctr"/>
            <a:r>
              <a:rPr lang="ru-RU" sz="4400" b="1" dirty="0" smtClean="0">
                <a:latin typeface="Cambria" pitchFamily="18" charset="0"/>
              </a:rPr>
              <a:t>ФОРМИРОВАНИЕ   МЕТАПРЕДМЕТНЫХ РЕЗУЛЬТАТОВ  СРЕДСТВАМИ  СОВРЕМЕННЫХ  УЧЕБНО МЕТОДИЧЕСКИХ  КОМПЛЕКТОВ ПО МАТЕМАТИКЕ</a:t>
            </a:r>
            <a:endParaRPr lang="ru-RU" sz="44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5143512"/>
            <a:ext cx="7786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Cambria" pitchFamily="18" charset="0"/>
              </a:rPr>
              <a:t>Учитель математики  МАОУ Лицей № 1 </a:t>
            </a:r>
          </a:p>
          <a:p>
            <a:pPr algn="r"/>
            <a:r>
              <a:rPr lang="ru-RU" sz="2000" dirty="0" smtClean="0">
                <a:latin typeface="Cambria" pitchFamily="18" charset="0"/>
              </a:rPr>
              <a:t>Трубачева Татьяна Викторовна</a:t>
            </a:r>
          </a:p>
          <a:p>
            <a:pPr algn="r"/>
            <a:endParaRPr lang="ru-RU" sz="800" dirty="0" smtClean="0">
              <a:latin typeface="Cambria" pitchFamily="18" charset="0"/>
            </a:endParaRPr>
          </a:p>
          <a:p>
            <a:pPr algn="r"/>
            <a:endParaRPr lang="ru-RU" dirty="0" smtClean="0">
              <a:latin typeface="Cambria" pitchFamily="18" charset="0"/>
            </a:endParaRPr>
          </a:p>
          <a:p>
            <a:pPr algn="ctr"/>
            <a:r>
              <a:rPr lang="ru-RU" sz="2000" dirty="0" smtClean="0">
                <a:latin typeface="Cambria" pitchFamily="18" charset="0"/>
              </a:rPr>
              <a:t>Балаково, 2014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1547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Какие приемы, методы и технологии в учебно-образовательном процессе будут способствовать достижению </a:t>
            </a:r>
            <a:r>
              <a:rPr lang="ru-RU" dirty="0" err="1" smtClean="0">
                <a:latin typeface="Cambria" pitchFamily="18" charset="0"/>
              </a:rPr>
              <a:t>метапредметных</a:t>
            </a:r>
            <a:r>
              <a:rPr lang="ru-RU" dirty="0" smtClean="0">
                <a:latin typeface="Cambria" pitchFamily="18" charset="0"/>
              </a:rPr>
              <a:t> результатов обучающихся?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7115" y="1571612"/>
            <a:ext cx="8136885" cy="365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7910008" cy="384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8001056" cy="336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7737993" cy="425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0902" y="2214554"/>
            <a:ext cx="8863098" cy="229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63579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     </a:t>
            </a:r>
            <a:r>
              <a:rPr lang="ru-RU" dirty="0" smtClean="0">
                <a:latin typeface="Cambria" pitchFamily="18" charset="0"/>
              </a:rPr>
              <a:t>Основная цель </a:t>
            </a:r>
            <a:r>
              <a:rPr lang="ru-RU" b="1" i="1" dirty="0" smtClean="0">
                <a:latin typeface="Cambria" pitchFamily="18" charset="0"/>
              </a:rPr>
              <a:t>проектного обучения  </a:t>
            </a:r>
            <a:r>
              <a:rPr lang="ru-RU" dirty="0" smtClean="0">
                <a:latin typeface="Cambria" pitchFamily="18" charset="0"/>
              </a:rPr>
              <a:t>- создать условия для развития умения школьников учиться на собственном опыте и опыте других обучающихся, при этом происходит формирование следующих ключевых компетенций:</a:t>
            </a:r>
          </a:p>
          <a:p>
            <a:pPr lvl="0"/>
            <a:r>
              <a:rPr lang="ru-RU" dirty="0" smtClean="0">
                <a:latin typeface="Cambria" pitchFamily="18" charset="0"/>
              </a:rPr>
              <a:t>Ценностно-смысловых;</a:t>
            </a:r>
          </a:p>
          <a:p>
            <a:pPr lvl="0"/>
            <a:r>
              <a:rPr lang="ru-RU" dirty="0" smtClean="0">
                <a:latin typeface="Cambria" pitchFamily="18" charset="0"/>
              </a:rPr>
              <a:t>Общекультурных;</a:t>
            </a:r>
          </a:p>
          <a:p>
            <a:pPr lvl="0"/>
            <a:r>
              <a:rPr lang="ru-RU" dirty="0" smtClean="0">
                <a:latin typeface="Cambria" pitchFamily="18" charset="0"/>
              </a:rPr>
              <a:t>Учебно-познавательных;</a:t>
            </a:r>
          </a:p>
          <a:p>
            <a:pPr lvl="0"/>
            <a:r>
              <a:rPr lang="ru-RU" dirty="0" smtClean="0">
                <a:latin typeface="Cambria" pitchFamily="18" charset="0"/>
              </a:rPr>
              <a:t>Информационных;</a:t>
            </a:r>
          </a:p>
          <a:p>
            <a:pPr lvl="0"/>
            <a:r>
              <a:rPr lang="ru-RU" dirty="0" smtClean="0">
                <a:latin typeface="Cambria" pitchFamily="18" charset="0"/>
              </a:rPr>
              <a:t>Коммуникативных;</a:t>
            </a:r>
          </a:p>
          <a:p>
            <a:pPr lvl="0"/>
            <a:r>
              <a:rPr lang="ru-RU" dirty="0" smtClean="0">
                <a:latin typeface="Cambria" pitchFamily="18" charset="0"/>
              </a:rPr>
              <a:t>Социально-трудовых;</a:t>
            </a:r>
          </a:p>
          <a:p>
            <a:pPr lvl="0"/>
            <a:r>
              <a:rPr lang="ru-RU" dirty="0" smtClean="0">
                <a:latin typeface="Cambria" pitchFamily="18" charset="0"/>
              </a:rPr>
              <a:t>Компетенций личностного самосовершенствования.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ВИДЫ ПРОЕКТОВ: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498080" cy="4319598"/>
          </a:xfrm>
        </p:spPr>
        <p:txBody>
          <a:bodyPr/>
          <a:lstStyle/>
          <a:p>
            <a:r>
              <a:rPr lang="ru-RU" dirty="0" smtClean="0"/>
              <a:t>Информационные проекты </a:t>
            </a:r>
          </a:p>
          <a:p>
            <a:r>
              <a:rPr lang="ru-RU" dirty="0" smtClean="0"/>
              <a:t>Исследовательские проекты </a:t>
            </a:r>
          </a:p>
          <a:p>
            <a:r>
              <a:rPr lang="ru-RU" dirty="0" smtClean="0"/>
              <a:t>Продуктивные проекты </a:t>
            </a:r>
          </a:p>
          <a:p>
            <a:r>
              <a:rPr lang="ru-RU" dirty="0" smtClean="0"/>
              <a:t>Практико-ориентированные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МЕТОД МОДЕЛИРОВАНИЯ: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76530" cy="52864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Cambria" pitchFamily="18" charset="0"/>
              </a:rPr>
              <a:t>Предметные модели воспроизводят геометрические, физические и другие свойства объектов в материальной форме (глобус, анатомические муляжи, модели кристаллических решеток, макеты зданий и сооружений и др.)</a:t>
            </a:r>
          </a:p>
          <a:p>
            <a:endParaRPr lang="ru-RU" dirty="0" smtClean="0">
              <a:latin typeface="Cambria" pitchFamily="18" charset="0"/>
            </a:endParaRPr>
          </a:p>
          <a:p>
            <a:r>
              <a:rPr lang="ru-RU" dirty="0" smtClean="0">
                <a:latin typeface="Cambria" pitchFamily="18" charset="0"/>
              </a:rPr>
              <a:t>Информационные модели представляют объекты и процессы в образной или знаковой форме. Образная модель - это модель в мысленной или разговорной форме. Знаковая модель - это модель, выраженная средствами формального языка (графики, таблицы, тексты и т.д.). Образные и знаковые модели, как правило, взаимосвязаны. Мысленный образ, родившийся в голове человека, может быть облечен в знаковую форму.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5112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mbria" pitchFamily="18" charset="0"/>
              </a:rPr>
              <a:t>Проектируя граф  логическую  модель совместно с учащимися,  действуем по следующему плану: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листке пишем «ключевое слово» («сердце» текста)</a:t>
            </a:r>
          </a:p>
          <a:p>
            <a:r>
              <a:rPr lang="ru-RU" dirty="0" smtClean="0"/>
              <a:t>Вокруг «накидываем» слова или предложения, выражающие идеи, факты, образы, подходящие для данной темы («спутники»)</a:t>
            </a:r>
          </a:p>
          <a:p>
            <a:r>
              <a:rPr lang="ru-RU" dirty="0" smtClean="0"/>
              <a:t>Эти слова соедините линиями с «сердцем» текста. </a:t>
            </a:r>
          </a:p>
          <a:p>
            <a:r>
              <a:rPr lang="ru-RU" dirty="0" smtClean="0"/>
              <a:t>У каждого «спутника» могут появиться еще слова «спутники»</a:t>
            </a:r>
          </a:p>
          <a:p>
            <a:r>
              <a:rPr lang="ru-RU" dirty="0" smtClean="0"/>
              <a:t>Выявляем смысловые связи между объектами знаний («спутниками»)</a:t>
            </a:r>
          </a:p>
          <a:p>
            <a:r>
              <a:rPr lang="ru-RU" dirty="0" smtClean="0"/>
              <a:t>В итоге получится структура, которая графически отображает размышления.       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083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«Выживает не самый сильный и не самый умный, </a:t>
            </a:r>
            <a:br>
              <a:rPr lang="ru-RU" dirty="0" smtClean="0"/>
            </a:br>
            <a:r>
              <a:rPr lang="ru-RU" dirty="0" smtClean="0"/>
              <a:t>а тот, кто лучше всех приспосабливается к изменениям»</a:t>
            </a:r>
            <a:br>
              <a:rPr lang="ru-RU" dirty="0" smtClean="0"/>
            </a:br>
            <a:r>
              <a:rPr lang="ru-RU" dirty="0" smtClean="0"/>
              <a:t>                                         Чарльз Дарвин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Не для школы – для жизни учимся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Cambria" pitchFamily="18" charset="0"/>
              </a:rPr>
              <a:t>ШКОЛА ДОЛЖНА РЕБЕНКА:</a:t>
            </a:r>
            <a:endParaRPr lang="ru-RU" sz="44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2571768"/>
          </a:xfrm>
        </p:spPr>
        <p:txBody>
          <a:bodyPr/>
          <a:lstStyle/>
          <a:p>
            <a:r>
              <a:rPr lang="ru-RU" dirty="0" smtClean="0"/>
              <a:t>«научить учиться», </a:t>
            </a:r>
          </a:p>
          <a:p>
            <a:r>
              <a:rPr lang="ru-RU" dirty="0" smtClean="0"/>
              <a:t>«научить жить», </a:t>
            </a:r>
          </a:p>
          <a:p>
            <a:r>
              <a:rPr lang="ru-RU" dirty="0" smtClean="0"/>
              <a:t>«научить жить вместе», </a:t>
            </a:r>
          </a:p>
          <a:p>
            <a:r>
              <a:rPr lang="ru-RU" dirty="0" smtClean="0"/>
              <a:t>«научить работать и зарабатывать»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083320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  <a:t>Спасибо </a:t>
            </a:r>
            <a:b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</a:br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  <a:t>за внимание! </a:t>
            </a:r>
            <a:b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</a:br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  <a:sym typeface="Wingdings" pitchFamily="2" charset="2"/>
              </a:rPr>
              <a:t>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ШКОЛЬНЫЕ КЛЮЧЕВЫЕ КОМПЕТЕНЦИИ: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r>
              <a:rPr lang="ru-RU" dirty="0" smtClean="0"/>
              <a:t>математическая компетентность </a:t>
            </a:r>
          </a:p>
          <a:p>
            <a:r>
              <a:rPr lang="ru-RU" dirty="0" smtClean="0"/>
              <a:t>коммуникативная (языковая) компетентность </a:t>
            </a:r>
          </a:p>
          <a:p>
            <a:r>
              <a:rPr lang="ru-RU" dirty="0" smtClean="0"/>
              <a:t>информационная компетентность </a:t>
            </a:r>
          </a:p>
          <a:p>
            <a:r>
              <a:rPr lang="ru-RU" dirty="0" smtClean="0"/>
              <a:t>социальная компетентность </a:t>
            </a:r>
          </a:p>
          <a:p>
            <a:r>
              <a:rPr lang="ru-RU" dirty="0" smtClean="0"/>
              <a:t>продуктивная компетентность </a:t>
            </a:r>
          </a:p>
          <a:p>
            <a:r>
              <a:rPr lang="ru-RU" dirty="0" smtClean="0"/>
              <a:t>нравственная компетентность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2619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Cambria" pitchFamily="18" charset="0"/>
              </a:rPr>
              <a:t>ФОРМИРОВАНИЕ   МЕТАПРЕДМЕТНЫХ РЕЗУЛЬТАТОВ  СРЕДСТВАМИ  СОВРЕМЕННЫХ  УЧЕБНО МЕТОДИЧЕСКИХ  КОМПЛЕКТОВ ПО МАТЕМАТИКЕ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Cambria" pitchFamily="18" charset="0"/>
              </a:rPr>
              <a:t>МЕТАПРЕДМЕТЫ</a:t>
            </a:r>
            <a:endParaRPr lang="ru-RU" sz="44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предметы отличные от предметов традиционного цикла, это новая образовательная форма, которая выстраивается поверх традиционных предметов, в ее основе лежит </a:t>
            </a:r>
            <a:r>
              <a:rPr lang="ru-RU" dirty="0" err="1" smtClean="0"/>
              <a:t>мыследеятельностный</a:t>
            </a:r>
            <a:r>
              <a:rPr lang="ru-RU" dirty="0" smtClean="0"/>
              <a:t> тип интеграции учебного материала и принцип рефлексивного отношения к базисным организованностям мышления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УНИВЕРСАЛЬНЫЕ УЧЕБНЫЕ ДЕЙСТВИЯ  (УУД)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74104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mbria" pitchFamily="18" charset="0"/>
              </a:rPr>
              <a:t>РЕГУЛЯТИВНЫЕ  УУД</a:t>
            </a:r>
            <a:endParaRPr lang="ru-RU" sz="44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9406" cy="4286280"/>
          </a:xfrm>
        </p:spPr>
        <p:txBody>
          <a:bodyPr/>
          <a:lstStyle/>
          <a:p>
            <a:r>
              <a:rPr lang="ru-RU" dirty="0" smtClean="0"/>
              <a:t>Умение планировать собственную деятельность в соответствии с поставленной задачей и условиями ее реализации</a:t>
            </a:r>
          </a:p>
          <a:p>
            <a:r>
              <a:rPr lang="ru-RU" dirty="0" smtClean="0"/>
              <a:t>Умение контролировать и оценивать свои действия, вносить коррективы в их выполнение на основании оценки и учета характера ошибок     </a:t>
            </a:r>
          </a:p>
          <a:p>
            <a:r>
              <a:rPr lang="ru-RU" dirty="0" smtClean="0"/>
              <a:t>Приобретения  навыка </a:t>
            </a:r>
            <a:r>
              <a:rPr lang="ru-RU" dirty="0" err="1" smtClean="0"/>
              <a:t>саморегуляции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mbria" pitchFamily="18" charset="0"/>
              </a:rPr>
              <a:t>ПОЗНАВАТЕЛЬНЫЕ   УУД</a:t>
            </a:r>
            <a:endParaRPr lang="ru-RU" sz="44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498212" cy="54292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Cambria" pitchFamily="18" charset="0"/>
              </a:rPr>
              <a:t>способность обучающегося принимать и сохранять учебную цель и задачи;</a:t>
            </a:r>
          </a:p>
          <a:p>
            <a:r>
              <a:rPr lang="ru-RU" dirty="0" smtClean="0">
                <a:latin typeface="Cambria" pitchFamily="18" charset="0"/>
              </a:rPr>
              <a:t>самостоятельно преобразовывать практическую задачу в познавательную; </a:t>
            </a:r>
          </a:p>
          <a:p>
            <a:r>
              <a:rPr lang="ru-RU" dirty="0" smtClean="0">
                <a:latin typeface="Cambria" pitchFamily="18" charset="0"/>
              </a:rPr>
              <a:t>умение осуществлять информационный поиск , сбор и  выделение существенной информации из различных информационных источников      </a:t>
            </a:r>
          </a:p>
          <a:p>
            <a:r>
              <a:rPr lang="ru-RU" dirty="0" smtClean="0">
                <a:latin typeface="Cambria" pitchFamily="18" charset="0"/>
              </a:rPr>
              <a:t>проявлять инициативу и самостоятельность в обучении</a:t>
            </a:r>
          </a:p>
          <a:p>
            <a:r>
              <a:rPr lang="ru-RU" dirty="0" smtClean="0">
                <a:latin typeface="Cambria" pitchFamily="18" charset="0"/>
              </a:rPr>
              <a:t>умение использовать знаково-символические средства для создания моделей изучаемых объектов и процессов, схем решения учебно-познавательных и практических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mbria" pitchFamily="18" charset="0"/>
              </a:rPr>
              <a:t>КОММУНИКАТИВНЫЕ  УУД</a:t>
            </a:r>
            <a:endParaRPr lang="ru-RU" sz="44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69650" cy="50006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Cambria" pitchFamily="18" charset="0"/>
              </a:rPr>
              <a:t>умение сотрудничать с педагогом и сверстниками при решении  учебных проблем;</a:t>
            </a:r>
          </a:p>
          <a:p>
            <a:r>
              <a:rPr lang="ru-RU" dirty="0" smtClean="0">
                <a:latin typeface="Cambria" pitchFamily="18" charset="0"/>
              </a:rPr>
              <a:t>умение слушать и вступать в диалог;</a:t>
            </a:r>
          </a:p>
          <a:p>
            <a:r>
              <a:rPr lang="ru-RU" dirty="0" smtClean="0">
                <a:latin typeface="Cambria" pitchFamily="18" charset="0"/>
              </a:rPr>
              <a:t>участвовать в коллективном обсуждении проблемы; </a:t>
            </a:r>
          </a:p>
          <a:p>
            <a:r>
              <a:rPr lang="ru-RU" dirty="0" smtClean="0">
                <a:latin typeface="Cambria" pitchFamily="18" charset="0"/>
              </a:rPr>
              <a:t>умение интегрироваться в группу сверстников и строить продуктивное взаимодействие и сотрудничество со </a:t>
            </a:r>
            <a:r>
              <a:rPr lang="ru-RU" dirty="0" err="1" smtClean="0">
                <a:latin typeface="Cambria" pitchFamily="18" charset="0"/>
              </a:rPr>
              <a:t>сверстникамии</a:t>
            </a:r>
            <a:r>
              <a:rPr lang="ru-RU" dirty="0" smtClean="0">
                <a:latin typeface="Cambria" pitchFamily="18" charset="0"/>
              </a:rPr>
              <a:t> взрослыми;</a:t>
            </a:r>
          </a:p>
          <a:p>
            <a:r>
              <a:rPr lang="ru-RU" dirty="0" smtClean="0">
                <a:latin typeface="Cambria" pitchFamily="18" charset="0"/>
              </a:rPr>
              <a:t>владение монологической и диалогической формами речи;</a:t>
            </a:r>
          </a:p>
          <a:p>
            <a:r>
              <a:rPr lang="ru-RU" dirty="0" smtClean="0">
                <a:latin typeface="Cambria" pitchFamily="18" charset="0"/>
              </a:rPr>
              <a:t>умение выразить и отстоять свою точку зрения, принять другую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490</TotalTime>
  <Words>442</Words>
  <PresentationFormat>Экран (4:3)</PresentationFormat>
  <Paragraphs>66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ФОРМИРОВАНИЕ   МЕТАПРЕДМЕТНЫХ РЕЗУЛЬТАТОВ  СРЕДСТВАМИ  СОВРЕМЕННЫХ  УЧЕБНО МЕТОДИЧЕСКИХ  КОМПЛЕКТОВ ПО МАТЕМАТИКЕ</vt:lpstr>
      <vt:lpstr> «Выживает не самый сильный и не самый умный,  а тот, кто лучше всех приспосабливается к изменениям»                                          Чарльз Дарвин   Не для школы – для жизни учимся </vt:lpstr>
      <vt:lpstr>ШКОЛЬНЫЕ КЛЮЧЕВЫЕ КОМПЕТЕНЦИИ:</vt:lpstr>
      <vt:lpstr>ФОРМИРОВАНИЕ   МЕТАПРЕДМЕТНЫХ РЕЗУЛЬТАТОВ  СРЕДСТВАМИ  СОВРЕМЕННЫХ  УЧЕБНО МЕТОДИЧЕСКИХ  КОМПЛЕКТОВ ПО МАТЕМАТИКЕ</vt:lpstr>
      <vt:lpstr>МЕТАПРЕДМЕТЫ</vt:lpstr>
      <vt:lpstr>УНИВЕРСАЛЬНЫЕ УЧЕБНЫЕ ДЕЙСТВИЯ  (УУД)</vt:lpstr>
      <vt:lpstr>РЕГУЛЯТИВНЫЕ  УУД</vt:lpstr>
      <vt:lpstr>ПОЗНАВАТЕЛЬНЫЕ   УУД</vt:lpstr>
      <vt:lpstr>КОММУНИКАТИВНЫЕ  УУД</vt:lpstr>
      <vt:lpstr>Какие приемы, методы и технологии в учебно-образовательном процессе будут способствовать достижению метапредметных результатов обучающихся?</vt:lpstr>
      <vt:lpstr>Слайд 11</vt:lpstr>
      <vt:lpstr>Слайд 12</vt:lpstr>
      <vt:lpstr>Слайд 13</vt:lpstr>
      <vt:lpstr>Слайд 14</vt:lpstr>
      <vt:lpstr>Слайд 15</vt:lpstr>
      <vt:lpstr>Слайд 16</vt:lpstr>
      <vt:lpstr>ВИДЫ ПРОЕКТОВ:</vt:lpstr>
      <vt:lpstr>МЕТОД МОДЕЛИРОВАНИЯ:</vt:lpstr>
      <vt:lpstr>Проектируя граф  логическую  модель совместно с учащимися,  действуем по следующему плану:</vt:lpstr>
      <vt:lpstr>ШКОЛА ДОЛЖНА РЕБЕНКА:</vt:lpstr>
      <vt:lpstr>Спасибо  за внимание!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МЕТАПРЕДМЕТНЫХ РЕЗУЛЬТАТОВ </dc:title>
  <cp:lastModifiedBy>Admin</cp:lastModifiedBy>
  <cp:revision>17</cp:revision>
  <dcterms:modified xsi:type="dcterms:W3CDTF">2014-08-27T04:12:25Z</dcterms:modified>
</cp:coreProperties>
</file>