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59" r:id="rId4"/>
    <p:sldId id="281" r:id="rId5"/>
    <p:sldId id="260" r:id="rId6"/>
    <p:sldId id="261" r:id="rId7"/>
    <p:sldId id="262" r:id="rId8"/>
    <p:sldId id="270" r:id="rId9"/>
    <p:sldId id="266" r:id="rId10"/>
    <p:sldId id="269" r:id="rId11"/>
    <p:sldId id="267" r:id="rId12"/>
    <p:sldId id="268" r:id="rId13"/>
    <p:sldId id="264" r:id="rId14"/>
    <p:sldId id="263" r:id="rId15"/>
    <p:sldId id="273" r:id="rId16"/>
    <p:sldId id="279" r:id="rId17"/>
    <p:sldId id="276" r:id="rId18"/>
    <p:sldId id="277" r:id="rId19"/>
    <p:sldId id="271" r:id="rId20"/>
    <p:sldId id="272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12D0-67BF-470F-929E-99D754B249B4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45DDF-0433-443E-8031-B6C5038CDF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12D0-67BF-470F-929E-99D754B249B4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5DDF-0433-443E-8031-B6C5038C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12D0-67BF-470F-929E-99D754B249B4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5DDF-0433-443E-8031-B6C5038C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5712D0-67BF-470F-929E-99D754B249B4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0B45DDF-0433-443E-8031-B6C5038CDF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12D0-67BF-470F-929E-99D754B249B4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5DDF-0433-443E-8031-B6C5038CDF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12D0-67BF-470F-929E-99D754B249B4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5DDF-0433-443E-8031-B6C5038CDF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5DDF-0433-443E-8031-B6C5038CDF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12D0-67BF-470F-929E-99D754B249B4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12D0-67BF-470F-929E-99D754B249B4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5DDF-0433-443E-8031-B6C5038CDF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12D0-67BF-470F-929E-99D754B249B4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5DDF-0433-443E-8031-B6C5038C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5712D0-67BF-470F-929E-99D754B249B4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B45DDF-0433-443E-8031-B6C5038CDF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12D0-67BF-470F-929E-99D754B249B4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45DDF-0433-443E-8031-B6C5038CDF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5712D0-67BF-470F-929E-99D754B249B4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0B45DDF-0433-443E-8031-B6C5038CDF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.ua/UploadFiles/File_95939885PsU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gol.ru/gogol/illyustracii_k_proizvedeniyam_n/kazn_ostapa/" TargetMode="External"/><Relationship Id="rId3" Type="http://schemas.openxmlformats.org/officeDocument/2006/relationships/hyperlink" Target="http://900igr.net/kartinki/literatura/Taras-Bulba-urok/011-Kartina-M.G.Deregusa-1952-god.html" TargetMode="External"/><Relationship Id="rId7" Type="http://schemas.openxmlformats.org/officeDocument/2006/relationships/hyperlink" Target="http://www.gogol.ru/" TargetMode="External"/><Relationship Id="rId12" Type="http://schemas.openxmlformats.org/officeDocument/2006/relationships/hyperlink" Target="http://ru.wikipedia.org/wiki/%D8%F3%EB%FC%E3%E0,_%C8%E2%E0%ED_%CD%E8%EA%EE%EB%E0%E5%E2%E8%F7" TargetMode="External"/><Relationship Id="rId2" Type="http://schemas.openxmlformats.org/officeDocument/2006/relationships/hyperlink" Target="http://900igr.net/prezentatsii/literatura/Taras-Bulba-urok/006-Kartina-M.G.Deregusa-1952-god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estival.1september.ru/articles/504172/" TargetMode="External"/><Relationship Id="rId11" Type="http://schemas.openxmlformats.org/officeDocument/2006/relationships/hyperlink" Target="http://ru.wikipedia.org/" TargetMode="External"/><Relationship Id="rId5" Type="http://schemas.openxmlformats.org/officeDocument/2006/relationships/hyperlink" Target="http://festival.1september.ru/" TargetMode="External"/><Relationship Id="rId10" Type="http://schemas.openxmlformats.org/officeDocument/2006/relationships/hyperlink" Target="http://www.3dtotal.ru/" TargetMode="External"/><Relationship Id="rId4" Type="http://schemas.openxmlformats.org/officeDocument/2006/relationships/hyperlink" Target="http://www.3dtotal.ru/pgallery/showimage.php?i=4233" TargetMode="External"/><Relationship Id="rId9" Type="http://schemas.openxmlformats.org/officeDocument/2006/relationships/hyperlink" Target="http://www.gogol.ru/tags/taras_bulb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143512"/>
            <a:ext cx="3186106" cy="1219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1809-1852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endParaRPr lang="ru-RU" sz="3200" dirty="0"/>
          </a:p>
        </p:txBody>
      </p:sp>
      <p:pic>
        <p:nvPicPr>
          <p:cNvPr id="3" name="Picture 1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357586" cy="442915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3438" y="571480"/>
            <a:ext cx="438414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"Бранное,</a:t>
            </a:r>
          </a:p>
          <a:p>
            <a:r>
              <a:rPr lang="ru-RU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</a:rPr>
              <a:t>        трудное время».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</a:p>
          <a:p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7859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Урок по повести Н.В. Гоголя «Тарас   </a:t>
            </a:r>
            <a:r>
              <a:rPr lang="ru-RU" b="1" dirty="0" err="1" smtClean="0">
                <a:solidFill>
                  <a:schemeClr val="accent2"/>
                </a:solidFill>
              </a:rPr>
              <a:t>Бульба</a:t>
            </a:r>
            <a:r>
              <a:rPr lang="ru-RU" b="1" dirty="0" smtClean="0">
                <a:solidFill>
                  <a:schemeClr val="accent2"/>
                </a:solidFill>
              </a:rPr>
              <a:t>» ( 7-й класс ).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Презентация  учителя русского языка и литературы</a:t>
            </a:r>
          </a:p>
          <a:p>
            <a:r>
              <a:rPr lang="ru-RU" b="1" i="1" dirty="0" smtClean="0">
                <a:solidFill>
                  <a:schemeClr val="accent2"/>
                </a:solidFill>
              </a:rPr>
              <a:t> МОУ « </a:t>
            </a:r>
            <a:r>
              <a:rPr lang="ru-RU" b="1" i="1" dirty="0" err="1" smtClean="0">
                <a:solidFill>
                  <a:schemeClr val="accent2"/>
                </a:solidFill>
              </a:rPr>
              <a:t>Чамеревская</a:t>
            </a:r>
            <a:r>
              <a:rPr lang="ru-RU" b="1" i="1" dirty="0" smtClean="0">
                <a:solidFill>
                  <a:schemeClr val="accent2"/>
                </a:solidFill>
              </a:rPr>
              <a:t> СОШ» Григорьевой Е.Ф.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929198"/>
            <a:ext cx="7943848" cy="1500198"/>
          </a:xfrm>
        </p:spPr>
        <p:txBody>
          <a:bodyPr>
            <a:normAutofit fontScale="90000"/>
          </a:bodyPr>
          <a:lstStyle/>
          <a:p>
            <a:r>
              <a:rPr sz="2400" smtClean="0">
                <a:solidFill>
                  <a:schemeClr val="bg1"/>
                </a:solidFill>
                <a:latin typeface="Times New Roman" pitchFamily="18" charset="0"/>
              </a:rPr>
              <a:t>«Так вот она, Сечь! Вот то гнездо, откуда вылетают все те гордые и крепкие, как львы! Вот откуда разливается воля и козачество на всю Украйну!»</a:t>
            </a:r>
            <a:br>
              <a:rPr sz="240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Picture 8" descr="177870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285728"/>
            <a:ext cx="8143932" cy="4286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43351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«Степь, чем далее, тем становилась прекраснее. Тогда весь юг, все пространство, которое составляет нынешнюю </a:t>
            </a:r>
            <a:r>
              <a:rPr lang="ru-RU" sz="2000" dirty="0" err="1" smtClean="0">
                <a:solidFill>
                  <a:schemeClr val="bg1"/>
                </a:solidFill>
              </a:rPr>
              <a:t>Новороссию</a:t>
            </a:r>
            <a:r>
              <a:rPr lang="ru-RU" sz="2000" dirty="0" smtClean="0">
                <a:solidFill>
                  <a:schemeClr val="bg1"/>
                </a:solidFill>
              </a:rPr>
              <a:t>, до самого Черного моря, было зеленою, девственной пустынею... Ничего в природе не могло быть лучше. Вся поверхность земли представляется зелено-золотым океаном, по которому брызнули  миллионы разных цветов..."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Picture 4" descr="0_b45e_391aa3d5_L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428604"/>
            <a:ext cx="8215370" cy="4327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0_13ace_8e63140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341670"/>
            <a:ext cx="8286808" cy="4944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429264"/>
            <a:ext cx="821537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</a:rPr>
              <a:t>… Русь! Русь! Что пророчит сей необъятный простор?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</a:rPr>
              <a:t>    Здесь ли не быть богатырю, когда есть место, где развернуться и пройтись ему?</a:t>
            </a:r>
          </a:p>
          <a:p>
            <a:pPr algn="r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</a:rPr>
              <a:t>Н.В.Гоголь.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    </a:t>
            </a:r>
            <a:r>
              <a:rPr lang="ru-RU" sz="2700" b="1" dirty="0" smtClean="0">
                <a:solidFill>
                  <a:schemeClr val="accent2"/>
                </a:solidFill>
              </a:rPr>
              <a:t>Богатырь </a:t>
            </a:r>
            <a:r>
              <a:rPr lang="ru-RU" sz="2700" b="1" dirty="0" err="1" smtClean="0">
                <a:solidFill>
                  <a:schemeClr val="accent2"/>
                </a:solidFill>
              </a:rPr>
              <a:t>Бульба</a:t>
            </a:r>
            <a:r>
              <a:rPr lang="ru-RU" sz="2700" b="1" dirty="0" smtClean="0">
                <a:solidFill>
                  <a:schemeClr val="accent2"/>
                </a:solidFill>
              </a:rPr>
              <a:t> со  своими могучими сыновьями</a:t>
            </a:r>
            <a:br>
              <a:rPr lang="ru-RU" sz="2700" b="1" dirty="0" smtClean="0">
                <a:solidFill>
                  <a:schemeClr val="accent2"/>
                </a:solidFill>
              </a:rPr>
            </a:br>
            <a:endParaRPr lang="ru-RU" sz="2700" dirty="0">
              <a:solidFill>
                <a:schemeClr val="accent2"/>
              </a:solidFill>
            </a:endParaRPr>
          </a:p>
        </p:txBody>
      </p:sp>
      <p:pic>
        <p:nvPicPr>
          <p:cNvPr id="6" name="Picture 4" descr="1570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1219" y="1587500"/>
            <a:ext cx="32512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570-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71546"/>
            <a:ext cx="2467789" cy="338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2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357950" y="3571876"/>
            <a:ext cx="2512984" cy="29956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358082" y="2000240"/>
            <a:ext cx="902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Остап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6143644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chemeClr val="accent2"/>
                </a:solidFill>
              </a:rPr>
              <a:t>Андрий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428604"/>
            <a:ext cx="828680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52400"/>
            <a:ext cx="6400816" cy="70483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2"/>
                </a:solidFill>
              </a:rPr>
              <a:t>Герои - запорожцы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0108"/>
            <a:ext cx="78581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accent2"/>
                </a:solidFill>
              </a:rPr>
              <a:t>Моисей Шило</a:t>
            </a:r>
          </a:p>
          <a:p>
            <a:endParaRPr lang="ru-RU" sz="3200" i="1" dirty="0" smtClean="0">
              <a:solidFill>
                <a:schemeClr val="accent2"/>
              </a:solidFill>
            </a:endParaRPr>
          </a:p>
          <a:p>
            <a:r>
              <a:rPr lang="ru-RU" sz="3200" i="1" dirty="0" smtClean="0">
                <a:solidFill>
                  <a:schemeClr val="accent2"/>
                </a:solidFill>
              </a:rPr>
              <a:t> Степан </a:t>
            </a:r>
            <a:r>
              <a:rPr lang="ru-RU" sz="3200" i="1" dirty="0" err="1" smtClean="0">
                <a:solidFill>
                  <a:schemeClr val="accent2"/>
                </a:solidFill>
              </a:rPr>
              <a:t>Гуска</a:t>
            </a:r>
            <a:endParaRPr lang="ru-RU" sz="3200" i="1" dirty="0" smtClean="0">
              <a:solidFill>
                <a:schemeClr val="accent2"/>
              </a:solidFill>
            </a:endParaRPr>
          </a:p>
          <a:p>
            <a:endParaRPr lang="ru-RU" sz="3200" i="1" dirty="0" smtClean="0">
              <a:solidFill>
                <a:schemeClr val="accent2"/>
              </a:solidFill>
            </a:endParaRPr>
          </a:p>
          <a:p>
            <a:r>
              <a:rPr lang="ru-RU" sz="3200" i="1" dirty="0" smtClean="0">
                <a:solidFill>
                  <a:schemeClr val="accent2"/>
                </a:solidFill>
              </a:rPr>
              <a:t>   Охрим </a:t>
            </a:r>
            <a:r>
              <a:rPr lang="ru-RU" sz="3200" i="1" dirty="0" err="1" smtClean="0">
                <a:solidFill>
                  <a:schemeClr val="accent2"/>
                </a:solidFill>
              </a:rPr>
              <a:t>Гуска</a:t>
            </a:r>
            <a:endParaRPr lang="ru-RU" sz="3200" i="1" dirty="0" smtClean="0">
              <a:solidFill>
                <a:schemeClr val="accent2"/>
              </a:solidFill>
            </a:endParaRPr>
          </a:p>
          <a:p>
            <a:r>
              <a:rPr lang="ru-RU" sz="3200" i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ru-RU" sz="3200" i="1" dirty="0" smtClean="0">
                <a:solidFill>
                  <a:schemeClr val="accent2"/>
                </a:solidFill>
              </a:rPr>
              <a:t>      </a:t>
            </a:r>
            <a:r>
              <a:rPr lang="ru-RU" sz="3200" i="1" dirty="0" err="1" smtClean="0">
                <a:solidFill>
                  <a:schemeClr val="accent2"/>
                </a:solidFill>
              </a:rPr>
              <a:t>Кукубенко</a:t>
            </a:r>
            <a:endParaRPr lang="ru-RU" sz="3200" i="1" dirty="0" smtClean="0">
              <a:solidFill>
                <a:schemeClr val="accent2"/>
              </a:solidFill>
            </a:endParaRPr>
          </a:p>
          <a:p>
            <a:endParaRPr lang="ru-RU" sz="3200" i="1" dirty="0" smtClean="0">
              <a:solidFill>
                <a:schemeClr val="accent2"/>
              </a:solidFill>
            </a:endParaRPr>
          </a:p>
          <a:p>
            <a:r>
              <a:rPr lang="ru-RU" sz="3200" i="1" dirty="0" smtClean="0">
                <a:solidFill>
                  <a:schemeClr val="accent2"/>
                </a:solidFill>
              </a:rPr>
              <a:t>         </a:t>
            </a:r>
            <a:r>
              <a:rPr lang="ru-RU" sz="3200" i="1" dirty="0" err="1" smtClean="0">
                <a:solidFill>
                  <a:schemeClr val="accent2"/>
                </a:solidFill>
              </a:rPr>
              <a:t>Бовдюг</a:t>
            </a:r>
            <a:r>
              <a:rPr lang="ru-RU" sz="3200" i="1" dirty="0" smtClean="0">
                <a:solidFill>
                  <a:schemeClr val="accent2"/>
                </a:solidFill>
              </a:rPr>
              <a:t> </a:t>
            </a:r>
          </a:p>
          <a:p>
            <a:endParaRPr lang="ru-RU" sz="3200" i="1" dirty="0" smtClean="0">
              <a:solidFill>
                <a:schemeClr val="accent2"/>
              </a:solidFill>
            </a:endParaRPr>
          </a:p>
          <a:p>
            <a:r>
              <a:rPr lang="ru-RU" sz="3200" i="1" dirty="0" smtClean="0">
                <a:solidFill>
                  <a:schemeClr val="accent2"/>
                </a:solidFill>
              </a:rPr>
              <a:t>           Балабан</a:t>
            </a:r>
            <a:endParaRPr lang="ru-RU" sz="32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924668" cy="42862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«Нет уз святее товарищества!»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9256" y="5572140"/>
            <a:ext cx="3571900" cy="142876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«</a:t>
            </a:r>
            <a:r>
              <a:rPr lang="en-US" sz="8000" dirty="0" err="1" smtClean="0">
                <a:solidFill>
                  <a:schemeClr val="accent2"/>
                </a:solidFill>
                <a:latin typeface="Times New Roman" pitchFamily="18" charset="0"/>
              </a:rPr>
              <a:t>Но</a:t>
            </a:r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Times New Roman" pitchFamily="18" charset="0"/>
              </a:rPr>
              <a:t>не</a:t>
            </a:r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Times New Roman" pitchFamily="18" charset="0"/>
              </a:rPr>
              <a:t>на</a:t>
            </a:r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Times New Roman" pitchFamily="18" charset="0"/>
              </a:rPr>
              <a:t>костер</a:t>
            </a:r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Times New Roman" pitchFamily="18" charset="0"/>
              </a:rPr>
              <a:t>глядел</a:t>
            </a:r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Times New Roman" pitchFamily="18" charset="0"/>
              </a:rPr>
              <a:t>Тарас</a:t>
            </a:r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,…</a:t>
            </a:r>
            <a:r>
              <a:rPr lang="en-US" sz="8000" dirty="0" err="1" smtClean="0">
                <a:solidFill>
                  <a:schemeClr val="accent2"/>
                </a:solidFill>
                <a:latin typeface="Times New Roman" pitchFamily="18" charset="0"/>
              </a:rPr>
              <a:t>глядел</a:t>
            </a:r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Times New Roman" pitchFamily="18" charset="0"/>
              </a:rPr>
              <a:t>он</a:t>
            </a:r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8000" dirty="0" err="1" smtClean="0">
                <a:solidFill>
                  <a:schemeClr val="accent2"/>
                </a:solidFill>
                <a:latin typeface="Times New Roman" pitchFamily="18" charset="0"/>
              </a:rPr>
              <a:t>сердечный</a:t>
            </a:r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, в </a:t>
            </a:r>
            <a:r>
              <a:rPr lang="en-US" sz="8000" dirty="0" err="1" smtClean="0">
                <a:solidFill>
                  <a:schemeClr val="accent2"/>
                </a:solidFill>
                <a:latin typeface="Times New Roman" pitchFamily="18" charset="0"/>
              </a:rPr>
              <a:t>ту</a:t>
            </a:r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Times New Roman" pitchFamily="18" charset="0"/>
              </a:rPr>
              <a:t>сторону</a:t>
            </a:r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Times New Roman" pitchFamily="18" charset="0"/>
              </a:rPr>
              <a:t>где</a:t>
            </a:r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Times New Roman" pitchFamily="18" charset="0"/>
              </a:rPr>
              <a:t>отстреливались</a:t>
            </a:r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Times New Roman" pitchFamily="18" charset="0"/>
              </a:rPr>
              <a:t>козаки</a:t>
            </a:r>
            <a:r>
              <a:rPr lang="en-US" sz="8000" dirty="0" smtClean="0">
                <a:solidFill>
                  <a:schemeClr val="accent2"/>
                </a:solidFill>
                <a:latin typeface="Times New Roman" pitchFamily="18" charset="0"/>
              </a:rPr>
              <a:t>:…»</a:t>
            </a:r>
          </a:p>
          <a:p>
            <a:endParaRPr lang="ru-RU" dirty="0"/>
          </a:p>
        </p:txBody>
      </p:sp>
      <p:pic>
        <p:nvPicPr>
          <p:cNvPr id="4" name="Picture 4" descr="Kibrik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00694" y="857232"/>
            <a:ext cx="3429023" cy="4357718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643578"/>
            <a:ext cx="337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0963" y="2658973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rgbClr val="F3A4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170398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Дерегус</a:t>
            </a:r>
            <a:r>
              <a:rPr lang="ru-RU" dirty="0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b="1" dirty="0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Тарас</a:t>
            </a:r>
            <a:r>
              <a:rPr lang="ru-RU" dirty="0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Бульба</a:t>
            </a:r>
            <a:r>
              <a:rPr lang="ru-RU" dirty="0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чолі</a:t>
            </a:r>
            <a:r>
              <a:rPr lang="ru-RU" dirty="0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війська</a:t>
            </a:r>
            <a:r>
              <a:rPr lang="ru-RU" dirty="0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. Гончар І., Дума про </a:t>
            </a:r>
            <a:r>
              <a:rPr lang="ru-RU" b="1" dirty="0" smtClean="0">
                <a:solidFill>
                  <a:srgbClr val="F3A447"/>
                </a:solidFill>
                <a:latin typeface="Arial" pitchFamily="34" charset="0"/>
                <a:cs typeface="Arial" pitchFamily="34" charset="0"/>
              </a:rPr>
              <a:t>Тараса</a:t>
            </a:r>
            <a:endParaRPr lang="ru-RU" dirty="0"/>
          </a:p>
        </p:txBody>
      </p:sp>
      <p:pic>
        <p:nvPicPr>
          <p:cNvPr id="8195" name="Picture 3" descr="http://www.ui.ua/UploadFiles/File_95939885PsU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2"/>
            <a:ext cx="4762500" cy="340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924800" cy="85725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Повесь « Тарас </a:t>
            </a:r>
            <a:r>
              <a:rPr lang="ru-RU" sz="3200" dirty="0" err="1" smtClean="0">
                <a:solidFill>
                  <a:schemeClr val="accent2"/>
                </a:solidFill>
              </a:rPr>
              <a:t>Бульба</a:t>
            </a:r>
            <a:r>
              <a:rPr lang="ru-RU" sz="3200" dirty="0" smtClean="0">
                <a:solidFill>
                  <a:schemeClr val="accent2"/>
                </a:solidFill>
              </a:rPr>
              <a:t>» в живописи.</a:t>
            </a:r>
            <a:r>
              <a:rPr lang="ru-RU" sz="3200" dirty="0" smtClean="0">
                <a:solidFill>
                  <a:srgbClr val="1F52E1"/>
                </a:solidFill>
              </a:rPr>
              <a:t> </a:t>
            </a:r>
            <a:br>
              <a:rPr lang="ru-RU" sz="3200" dirty="0" smtClean="0">
                <a:solidFill>
                  <a:srgbClr val="1F52E1"/>
                </a:solidFill>
              </a:rPr>
            </a:br>
            <a:r>
              <a:rPr lang="ru-RU" sz="2000" dirty="0" smtClean="0">
                <a:solidFill>
                  <a:srgbClr val="1F52E1"/>
                </a:solidFill>
              </a:rPr>
              <a:t> 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1214422"/>
            <a:ext cx="3778250" cy="4648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6000768"/>
            <a:ext cx="3729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00" dirty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1F52E1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Картина </a:t>
            </a:r>
            <a:r>
              <a:rPr lang="ru-RU" sz="2000" spc="-100" dirty="0" err="1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1F52E1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М.Г.Дерегуса</a:t>
            </a:r>
            <a:r>
              <a:rPr lang="ru-RU" sz="2000" spc="-100" dirty="0">
                <a:ln w="3200">
                  <a:solidFill>
                    <a:srgbClr val="444D26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1F52E1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 1952 год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929190" y="5929330"/>
            <a:ext cx="3609972" cy="6989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Тарас над телом убитого сына. П.П.Соколов  1867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29190" y="1214422"/>
            <a:ext cx="343058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572140"/>
            <a:ext cx="7872410" cy="86201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И.Репин « Запорожцы пишут письмо турецкому  султану».</a:t>
            </a:r>
            <a:endParaRPr lang="ru-RU" sz="2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65335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52400"/>
            <a:ext cx="6972320" cy="9191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«Тарас </a:t>
            </a:r>
            <a:r>
              <a:rPr lang="ru-RU" sz="2400" dirty="0" err="1" smtClean="0">
                <a:solidFill>
                  <a:schemeClr val="accent2"/>
                </a:solidFill>
              </a:rPr>
              <a:t>Бульба</a:t>
            </a:r>
            <a:r>
              <a:rPr lang="ru-RU" sz="2400" dirty="0" smtClean="0">
                <a:solidFill>
                  <a:schemeClr val="accent2"/>
                </a:solidFill>
              </a:rPr>
              <a:t>» - поэма о любви к родине.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3" name="Picture 4" descr="474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500174"/>
            <a:ext cx="741838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63792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chemeClr val="accent2"/>
                </a:solidFill>
              </a:rPr>
              <a:t>«Сейчас много говорят о том, как воспитать молодежь патриотами. Но я не понимаю, о каких молодых патриотах мы можем говорить, если старика,    прошедшего Великую Отечественную войну, спокойно подрезает на дороге какой-нибудь молодой нахал на иномарке , и у ветерана прямо за рулем отказывает сердце? К сожалению, понятие патриотизма из-за громких слов, которые произносятся по этому поводу, нивелируется. …На самом деле, патриотизм – это проявление лучших чувств , которые  только есть  в человеке.»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chemeClr val="accent2"/>
                </a:solidFill>
              </a:rPr>
              <a:t>                                    </a:t>
            </a:r>
            <a:r>
              <a:rPr lang="ru-RU" sz="2000" b="1" i="1" dirty="0" smtClean="0">
                <a:solidFill>
                  <a:schemeClr val="accent2"/>
                </a:solidFill>
              </a:rPr>
              <a:t>(</a:t>
            </a:r>
            <a:r>
              <a:rPr lang="ru-RU" sz="2000" b="1" i="1" dirty="0" smtClean="0">
                <a:solidFill>
                  <a:schemeClr val="accent2"/>
                </a:solidFill>
              </a:rPr>
              <a:t>Игорь Петренко - актер , </a:t>
            </a:r>
            <a:r>
              <a:rPr lang="ru-RU" sz="2000" b="1" i="1" dirty="0" smtClean="0">
                <a:solidFill>
                  <a:schemeClr val="accent2"/>
                </a:solidFill>
              </a:rPr>
              <a:t>исполнявший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chemeClr val="accent2"/>
                </a:solidFill>
              </a:rPr>
              <a:t>                                    роль   </a:t>
            </a:r>
            <a:r>
              <a:rPr lang="ru-RU" sz="2000" b="1" i="1" dirty="0" err="1" smtClean="0">
                <a:solidFill>
                  <a:schemeClr val="accent2"/>
                </a:solidFill>
              </a:rPr>
              <a:t>Андрия</a:t>
            </a:r>
            <a:r>
              <a:rPr lang="ru-RU" sz="2000" b="1" i="1" dirty="0" smtClean="0">
                <a:solidFill>
                  <a:schemeClr val="accent2"/>
                </a:solidFill>
              </a:rPr>
              <a:t>  в кинофильме « </a:t>
            </a:r>
            <a:r>
              <a:rPr lang="ru-RU" sz="2000" b="1" i="1" dirty="0" err="1" smtClean="0">
                <a:solidFill>
                  <a:schemeClr val="accent2"/>
                </a:solidFill>
              </a:rPr>
              <a:t>ТарасБульба</a:t>
            </a:r>
            <a:r>
              <a:rPr lang="ru-RU" sz="2000" b="1" i="1" dirty="0" smtClean="0">
                <a:solidFill>
                  <a:schemeClr val="accent2"/>
                </a:solidFill>
              </a:rPr>
              <a:t>»).   </a:t>
            </a:r>
            <a:endParaRPr lang="ru-RU" sz="2000" b="1" i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52400"/>
            <a:ext cx="5614998" cy="7048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Домашнее задание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800105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1.По мотивам репинского сюжета сочините для заключительной главы «вставной» эпизод с новыми персонажами, посмевшими бросить вызов иноземному владыке, тем самым доказав, что казачий дух сломить невозможно.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42900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ru-RU" u="sng" dirty="0" smtClean="0">
                <a:solidFill>
                  <a:schemeClr val="accent2"/>
                </a:solidFill>
              </a:rPr>
              <a:t>2. Придумать диалоги:</a:t>
            </a:r>
            <a:endParaRPr lang="ru-RU" u="sng" dirty="0">
              <a:solidFill>
                <a:schemeClr val="accent2"/>
              </a:solidFill>
            </a:endParaRPr>
          </a:p>
          <a:p>
            <a:pPr marL="990600" lvl="1" indent="-533400">
              <a:buFontTx/>
              <a:buAutoNum type="arabicPeriod"/>
              <a:defRPr/>
            </a:pPr>
            <a:r>
              <a:rPr lang="ru-RU" dirty="0">
                <a:solidFill>
                  <a:schemeClr val="accent2"/>
                </a:solidFill>
              </a:rPr>
              <a:t>Тарас – </a:t>
            </a:r>
            <a:r>
              <a:rPr lang="ru-RU" dirty="0" smtClean="0">
                <a:solidFill>
                  <a:schemeClr val="accent2"/>
                </a:solidFill>
              </a:rPr>
              <a:t>воин.</a:t>
            </a:r>
            <a:endParaRPr lang="ru-RU" dirty="0">
              <a:solidFill>
                <a:schemeClr val="accent2"/>
              </a:solidFill>
            </a:endParaRPr>
          </a:p>
          <a:p>
            <a:pPr marL="990600" lvl="1" indent="-533400">
              <a:buFontTx/>
              <a:buAutoNum type="arabicPeriod"/>
              <a:defRPr/>
            </a:pPr>
            <a:r>
              <a:rPr lang="ru-RU" dirty="0">
                <a:solidFill>
                  <a:schemeClr val="accent2"/>
                </a:solidFill>
              </a:rPr>
              <a:t>Тарас – </a:t>
            </a:r>
            <a:r>
              <a:rPr lang="ru-RU" dirty="0" smtClean="0">
                <a:solidFill>
                  <a:schemeClr val="accent2"/>
                </a:solidFill>
              </a:rPr>
              <a:t>отец.</a:t>
            </a:r>
            <a:endParaRPr lang="ru-RU" dirty="0">
              <a:solidFill>
                <a:schemeClr val="accent2"/>
              </a:solidFill>
            </a:endParaRPr>
          </a:p>
          <a:p>
            <a:pPr marL="990600" lvl="1" indent="-533400">
              <a:buFontTx/>
              <a:buAutoNum type="arabicPeriod"/>
              <a:defRPr/>
            </a:pPr>
            <a:r>
              <a:rPr lang="ru-RU" dirty="0">
                <a:solidFill>
                  <a:schemeClr val="accent2"/>
                </a:solidFill>
              </a:rPr>
              <a:t>Тарас – защитник Отчизны и </a:t>
            </a:r>
            <a:r>
              <a:rPr lang="ru-RU" dirty="0" smtClean="0">
                <a:solidFill>
                  <a:schemeClr val="accent2"/>
                </a:solidFill>
              </a:rPr>
              <a:t>веры.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                             Библиография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14422"/>
            <a:ext cx="7786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http://900igr.net/prezentatsii/literatura/Taras-Bulba-urok/006-Kartina-M.G.Deregusa-1952-god.html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ru-RU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3"/>
              </a:rPr>
              <a:t>900igr.net/kartinki/literatura/Taras-Bulba-urok/011-Kartina-M.G.Deregusa-1952-god.html</a:t>
            </a:r>
            <a:endParaRPr lang="ru-RU" b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928935"/>
            <a:ext cx="7715303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ru-RU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4"/>
              </a:rPr>
              <a:t>www.3dtotal.ru/pgallery/showimage.php?i=4233</a:t>
            </a:r>
            <a:endParaRPr lang="ru-RU" b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hlinkClick r:id="rId5"/>
              </a:rPr>
              <a:t>festival.1september.ru</a:t>
            </a:r>
            <a:r>
              <a:rPr lang="en-US" sz="2000" b="1" dirty="0" smtClean="0"/>
              <a:t>›</a:t>
            </a:r>
            <a:r>
              <a:rPr lang="en-US" sz="2000" b="1" dirty="0" smtClean="0">
                <a:hlinkClick r:id="rId6"/>
              </a:rPr>
              <a:t>articles/504172</a:t>
            </a:r>
            <a:r>
              <a:rPr lang="en-US" sz="2000" b="1" dirty="0" smtClean="0">
                <a:hlinkClick r:id="rId6"/>
              </a:rPr>
              <a:t>/</a:t>
            </a:r>
            <a:endParaRPr lang="ru-RU" sz="2000" b="1" dirty="0" smtClean="0"/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hlinkClick r:id="rId7"/>
              </a:rPr>
              <a:t>gogol.ru</a:t>
            </a:r>
            <a:r>
              <a:rPr lang="en-US" sz="2000" b="1" dirty="0" err="1" smtClean="0"/>
              <a:t>›</a:t>
            </a:r>
            <a:r>
              <a:rPr lang="en-US" sz="2000" b="1" dirty="0" err="1" smtClean="0">
                <a:hlinkClick r:id="rId8"/>
              </a:rPr>
              <a:t>gogol</a:t>
            </a:r>
            <a:r>
              <a:rPr lang="en-US" sz="2000" b="1" dirty="0" smtClean="0">
                <a:hlinkClick r:id="rId8"/>
              </a:rPr>
              <a:t>/</a:t>
            </a:r>
            <a:r>
              <a:rPr lang="en-US" sz="2000" b="1" dirty="0" err="1" smtClean="0">
                <a:hlinkClick r:id="rId8"/>
              </a:rPr>
              <a:t>illyustracii_k_proizvedeniyam</a:t>
            </a:r>
            <a:r>
              <a:rPr lang="en-US" sz="2000" b="1" dirty="0" smtClean="0">
                <a:hlinkClick r:id="rId8"/>
              </a:rPr>
              <a:t>…</a:t>
            </a:r>
            <a:endParaRPr lang="ru-RU" sz="2000" b="1" dirty="0" smtClean="0"/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hlinkClick r:id="rId7"/>
              </a:rPr>
              <a:t>gogol.ru</a:t>
            </a:r>
            <a:r>
              <a:rPr lang="en-US" sz="2000" b="1" dirty="0" err="1" smtClean="0"/>
              <a:t>›</a:t>
            </a:r>
            <a:r>
              <a:rPr lang="en-US" sz="2000" b="1" dirty="0" err="1" smtClean="0">
                <a:hlinkClick r:id="rId9"/>
              </a:rPr>
              <a:t>tags</a:t>
            </a:r>
            <a:r>
              <a:rPr lang="en-US" sz="2000" b="1" dirty="0" smtClean="0">
                <a:hlinkClick r:id="rId9"/>
              </a:rPr>
              <a:t>/</a:t>
            </a:r>
            <a:r>
              <a:rPr lang="en-US" sz="2000" b="1" dirty="0" err="1" smtClean="0">
                <a:hlinkClick r:id="rId9"/>
              </a:rPr>
              <a:t>taras_bulba</a:t>
            </a:r>
            <a:endParaRPr lang="ru-RU" sz="2000" b="1" dirty="0" smtClean="0"/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hlinkClick r:id="rId10"/>
              </a:rPr>
              <a:t>3dtotal.ru</a:t>
            </a:r>
            <a:r>
              <a:rPr lang="en-US" sz="2000" b="1" dirty="0" smtClean="0"/>
              <a:t>›</a:t>
            </a:r>
            <a:r>
              <a:rPr lang="en-US" sz="2000" b="1" dirty="0" smtClean="0">
                <a:hlinkClick r:id="rId4"/>
              </a:rPr>
              <a:t>pgallery/showimage.php</a:t>
            </a:r>
            <a:r>
              <a:rPr lang="en-US" sz="2000" b="1" dirty="0" smtClean="0">
                <a:hlinkClick r:id="rId4"/>
              </a:rPr>
              <a:t>…</a:t>
            </a:r>
            <a:endParaRPr lang="ru-RU" sz="2000" b="1" dirty="0" smtClean="0"/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fontAlgn="t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hlinkClick r:id="rId11"/>
              </a:rPr>
              <a:t>ru.wikipedia.org</a:t>
            </a:r>
            <a:r>
              <a:rPr lang="en-US" sz="2000" b="1" dirty="0" err="1" smtClean="0"/>
              <a:t>›</a:t>
            </a:r>
            <a:r>
              <a:rPr lang="en-US" sz="2000" b="1" dirty="0" err="1" smtClean="0">
                <a:hlinkClick r:id="rId12"/>
              </a:rPr>
              <a:t>wiki</a:t>
            </a:r>
            <a:r>
              <a:rPr lang="en-US" sz="2000" b="1" dirty="0" smtClean="0">
                <a:hlinkClick r:id="rId12"/>
              </a:rPr>
              <a:t>/</a:t>
            </a:r>
            <a:r>
              <a:rPr lang="ru-RU" sz="2000" b="1" dirty="0" err="1" smtClean="0">
                <a:hlinkClick r:id="rId12"/>
              </a:rPr>
              <a:t>Шульга,_Иван_Николаевич</a:t>
            </a:r>
            <a:endParaRPr lang="ru-RU" sz="2000" b="1" dirty="0" smtClean="0"/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570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36709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48" y="214290"/>
            <a:ext cx="4400552" cy="5991244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accent2"/>
                </a:solidFill>
              </a:rPr>
              <a:t>«Тарас </a:t>
            </a:r>
            <a:r>
              <a:rPr lang="ru-RU" sz="2700" dirty="0" err="1" smtClean="0">
                <a:solidFill>
                  <a:schemeClr val="accent2"/>
                </a:solidFill>
              </a:rPr>
              <a:t>Бульба</a:t>
            </a:r>
            <a:r>
              <a:rPr lang="ru-RU" sz="2700" dirty="0" smtClean="0">
                <a:solidFill>
                  <a:schemeClr val="accent2"/>
                </a:solidFill>
              </a:rPr>
              <a:t>», эта дивная эпопея, написанная кистью смелою и широкою, этот резкий очерк героической жизни </a:t>
            </a:r>
            <a:r>
              <a:rPr lang="ru-RU" sz="2700" dirty="0" err="1" smtClean="0">
                <a:solidFill>
                  <a:schemeClr val="accent2"/>
                </a:solidFill>
              </a:rPr>
              <a:t>младенствующего</a:t>
            </a:r>
            <a:r>
              <a:rPr lang="ru-RU" sz="2700" dirty="0" smtClean="0">
                <a:solidFill>
                  <a:schemeClr val="accent2"/>
                </a:solidFill>
              </a:rPr>
              <a:t> народа, эта огромная картина в тесных рамках, достойная Гомера» .</a:t>
            </a:r>
            <a:br>
              <a:rPr lang="ru-RU" sz="2700" dirty="0" smtClean="0">
                <a:solidFill>
                  <a:schemeClr val="accent2"/>
                </a:solidFill>
              </a:rPr>
            </a:br>
            <a:r>
              <a:rPr lang="ru-RU" sz="2700" dirty="0" smtClean="0">
                <a:solidFill>
                  <a:schemeClr val="accent2"/>
                </a:solidFill>
              </a:rPr>
              <a:t/>
            </a:r>
            <a:br>
              <a:rPr lang="ru-RU" sz="2700" dirty="0" smtClean="0">
                <a:solidFill>
                  <a:schemeClr val="accent2"/>
                </a:solidFill>
              </a:rPr>
            </a:br>
            <a:r>
              <a:rPr lang="ru-RU" sz="2700" dirty="0" smtClean="0">
                <a:solidFill>
                  <a:schemeClr val="accent2"/>
                </a:solidFill>
              </a:rPr>
              <a:t>                          В.Г. Белинский.</a:t>
            </a:r>
            <a:br>
              <a:rPr lang="ru-RU" sz="2700" dirty="0" smtClean="0">
                <a:solidFill>
                  <a:schemeClr val="accent2"/>
                </a:solidFill>
              </a:rPr>
            </a:br>
            <a:r>
              <a:rPr lang="ru-RU" sz="2700" dirty="0" smtClean="0">
                <a:solidFill>
                  <a:schemeClr val="accent2"/>
                </a:solidFill>
              </a:rPr>
              <a:t/>
            </a:r>
            <a:br>
              <a:rPr lang="ru-RU" sz="2700" dirty="0" smtClean="0">
                <a:solidFill>
                  <a:schemeClr val="accent2"/>
                </a:solidFill>
              </a:rPr>
            </a:br>
            <a:r>
              <a:rPr lang="ru-RU" sz="2700" dirty="0" smtClean="0">
                <a:solidFill>
                  <a:schemeClr val="accent2"/>
                </a:solidFill>
              </a:rPr>
              <a:t> </a:t>
            </a:r>
            <a:endParaRPr lang="ru-RU" sz="27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</a:rPr>
              <a:t>   </a:t>
            </a:r>
            <a:r>
              <a:rPr lang="ru-RU" sz="2000" b="1" i="1" dirty="0" smtClean="0">
                <a:solidFill>
                  <a:schemeClr val="accent2"/>
                </a:solidFill>
              </a:rPr>
              <a:t>Приступая </a:t>
            </a:r>
            <a:r>
              <a:rPr lang="ru-RU" sz="2000" b="1" i="1" dirty="0" smtClean="0">
                <a:solidFill>
                  <a:schemeClr val="accent2"/>
                </a:solidFill>
              </a:rPr>
              <a:t>к работе над «Тарасом </a:t>
            </a:r>
            <a:r>
              <a:rPr lang="ru-RU" sz="2000" b="1" i="1" dirty="0" err="1" smtClean="0">
                <a:solidFill>
                  <a:schemeClr val="accent2"/>
                </a:solidFill>
              </a:rPr>
              <a:t>Бульбой</a:t>
            </a:r>
            <a:r>
              <a:rPr lang="ru-RU" sz="2000" b="1" i="1" dirty="0" smtClean="0">
                <a:solidFill>
                  <a:schemeClr val="accent2"/>
                </a:solidFill>
              </a:rPr>
              <a:t>», Гоголь признавался в письме </a:t>
            </a:r>
            <a:r>
              <a:rPr lang="ru-RU" sz="2000" b="1" i="1" dirty="0" smtClean="0">
                <a:solidFill>
                  <a:schemeClr val="accent2"/>
                </a:solidFill>
              </a:rPr>
              <a:t>к </a:t>
            </a:r>
            <a:r>
              <a:rPr lang="ru-RU" sz="2000" b="1" i="1" dirty="0" smtClean="0">
                <a:solidFill>
                  <a:schemeClr val="accent2"/>
                </a:solidFill>
              </a:rPr>
              <a:t>Погодину: "Запасаюсь и тщусь сколько возможно надышаться стариной". Соприкосновение с замечательным гоголевским творением позволило и нам вдохнуть "сколько возможно" воздуха "бранного, трудного времени", ощутить "энергическую, могучую" атмосферу Запорожской Сечи – "гнезда", откуда, по словам писателя, "вылетают все те гордые и крепкие, как львы! &lt;…&gt; откуда разливается воля и </a:t>
            </a:r>
            <a:r>
              <a:rPr lang="ru-RU" sz="2000" b="1" i="1" dirty="0" err="1" smtClean="0">
                <a:solidFill>
                  <a:schemeClr val="accent2"/>
                </a:solidFill>
              </a:rPr>
              <a:t>козачество</a:t>
            </a:r>
            <a:r>
              <a:rPr lang="ru-RU" sz="2000" b="1" i="1" dirty="0" smtClean="0">
                <a:solidFill>
                  <a:schemeClr val="accent2"/>
                </a:solidFill>
              </a:rPr>
              <a:t> на всю </a:t>
            </a:r>
            <a:r>
              <a:rPr lang="ru-RU" sz="2000" b="1" i="1" dirty="0" err="1" smtClean="0">
                <a:solidFill>
                  <a:schemeClr val="accent2"/>
                </a:solidFill>
              </a:rPr>
              <a:t>Украйну</a:t>
            </a:r>
            <a:r>
              <a:rPr lang="ru-RU" sz="2000" b="1" i="1" dirty="0" smtClean="0">
                <a:solidFill>
                  <a:schemeClr val="accent2"/>
                </a:solidFill>
              </a:rPr>
              <a:t>". Хочется надеяться, что нравственные уроки произведения не пройдут для вас бесследно. В этой связи нельзя не вспомнить Белинского, который подчёркивал: "После «Горя от ума» я не знаю ничего на русском языке, что бы отличалось такою чистейшею нравственностью и что бы могло иметь сильнейшее и </a:t>
            </a:r>
            <a:r>
              <a:rPr lang="ru-RU" sz="2000" b="1" i="1" dirty="0" err="1" smtClean="0">
                <a:solidFill>
                  <a:schemeClr val="accent2"/>
                </a:solidFill>
              </a:rPr>
              <a:t>благодетельнейшее</a:t>
            </a:r>
            <a:r>
              <a:rPr lang="ru-RU" sz="2000" b="1" i="1" dirty="0" smtClean="0">
                <a:solidFill>
                  <a:schemeClr val="accent2"/>
                </a:solidFill>
              </a:rPr>
              <a:t> влияние на нравы, как повести г. Гоголя</a:t>
            </a:r>
            <a:r>
              <a:rPr lang="ru-RU" sz="2000" dirty="0" smtClean="0"/>
              <a:t>".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-357214"/>
            <a:ext cx="6257940" cy="1219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 О повести Н. В. Гоголя.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2"/>
                </a:solidFill>
              </a:rPr>
              <a:t>События повести «Тарас </a:t>
            </a:r>
            <a:r>
              <a:rPr lang="ru-RU" sz="2400" b="1" i="1" dirty="0" err="1">
                <a:solidFill>
                  <a:schemeClr val="accent2"/>
                </a:solidFill>
              </a:rPr>
              <a:t>Бульба</a:t>
            </a:r>
            <a:r>
              <a:rPr lang="ru-RU" sz="2400" b="1" i="1" dirty="0">
                <a:solidFill>
                  <a:schemeClr val="accent2"/>
                </a:solidFill>
              </a:rPr>
              <a:t>» разворачиваются в "тяжёлом XV веке", когда "бранным пламенем </a:t>
            </a:r>
            <a:r>
              <a:rPr lang="ru-RU" sz="2400" b="1" i="1" dirty="0" err="1">
                <a:solidFill>
                  <a:schemeClr val="accent2"/>
                </a:solidFill>
              </a:rPr>
              <a:t>объялся</a:t>
            </a:r>
            <a:r>
              <a:rPr lang="ru-RU" sz="2400" b="1" i="1" dirty="0">
                <a:solidFill>
                  <a:schemeClr val="accent2"/>
                </a:solidFill>
              </a:rPr>
              <a:t> 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древлемирный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>
                <a:solidFill>
                  <a:schemeClr val="accent2"/>
                </a:solidFill>
              </a:rPr>
              <a:t>славянский дух". </a:t>
            </a:r>
            <a:endParaRPr lang="ru-RU" sz="2400" b="1" i="1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chemeClr val="accent2"/>
                </a:solidFill>
              </a:rPr>
              <a:t>В Сечи  было </a:t>
            </a:r>
            <a:r>
              <a:rPr lang="ru-RU" sz="2400" b="1" i="1" dirty="0">
                <a:solidFill>
                  <a:schemeClr val="accent2"/>
                </a:solidFill>
              </a:rPr>
              <a:t>множество "закалённых рыцарей", "опытных </a:t>
            </a:r>
            <a:r>
              <a:rPr lang="ru-RU" sz="2400" b="1" i="1" dirty="0" err="1">
                <a:solidFill>
                  <a:schemeClr val="accent2"/>
                </a:solidFill>
              </a:rPr>
              <a:t>партизанов</a:t>
            </a:r>
            <a:r>
              <a:rPr lang="ru-RU" sz="2400" b="1" i="1" dirty="0">
                <a:solidFill>
                  <a:schemeClr val="accent2"/>
                </a:solidFill>
              </a:rPr>
              <a:t>", которые "имели благородное убеждение мыслить, что... неприлично благородному человеку быть без битвы</a:t>
            </a:r>
            <a:r>
              <a:rPr lang="ru-RU" sz="2400" b="1" i="1" dirty="0" smtClean="0">
                <a:solidFill>
                  <a:schemeClr val="accent2"/>
                </a:solidFill>
              </a:rPr>
              <a:t>".</a:t>
            </a:r>
          </a:p>
          <a:p>
            <a:pPr>
              <a:defRPr/>
            </a:pPr>
            <a:endParaRPr lang="ru-RU" sz="2400" b="1" i="1" dirty="0">
              <a:solidFill>
                <a:schemeClr val="accent2"/>
              </a:solidFill>
            </a:endParaRPr>
          </a:p>
          <a:p>
            <a:pPr>
              <a:defRPr/>
            </a:pPr>
            <a:endParaRPr lang="ru-RU" sz="2400" b="1" i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786190"/>
            <a:ext cx="8429684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lnSpc>
                <a:spcPct val="95000"/>
              </a:lnSpc>
              <a:spcBef>
                <a:spcPct val="35000"/>
              </a:spcBef>
            </a:pPr>
            <a:r>
              <a:rPr lang="ru-RU" sz="2400" b="1" i="1" dirty="0" smtClean="0">
                <a:solidFill>
                  <a:schemeClr val="accent2"/>
                </a:solidFill>
                <a:latin typeface="Palatino Linotype" pitchFamily="18" charset="0"/>
              </a:rPr>
              <a:t>Повесть "Тарас </a:t>
            </a:r>
            <a:r>
              <a:rPr lang="ru-RU" sz="2400" b="1" i="1" dirty="0" err="1" smtClean="0">
                <a:solidFill>
                  <a:schemeClr val="accent2"/>
                </a:solidFill>
                <a:latin typeface="Palatino Linotype" pitchFamily="18" charset="0"/>
              </a:rPr>
              <a:t>Бульба</a:t>
            </a:r>
            <a:r>
              <a:rPr lang="ru-RU" sz="2400" b="1" i="1" dirty="0" smtClean="0">
                <a:solidFill>
                  <a:schemeClr val="accent2"/>
                </a:solidFill>
                <a:latin typeface="Palatino Linotype" pitchFamily="18" charset="0"/>
              </a:rPr>
              <a:t>" - это героическое освещение эпохи, характеров, нравов, необычайная экспрессия стиля, неистовая яркость словесных красок. "...Разве здесь не все казачество, с его удалью, разгульною жизнью, беспечностью и ленью, его буйными оргиями и кровавыми набегами</a:t>
            </a:r>
            <a:r>
              <a:rPr lang="ru-RU" sz="2400" b="1" dirty="0" smtClean="0">
                <a:solidFill>
                  <a:schemeClr val="accent2"/>
                </a:solidFill>
                <a:latin typeface="Palatino Linotype" pitchFamily="18" charset="0"/>
              </a:rPr>
              <a:t>".  </a:t>
            </a:r>
            <a:endParaRPr lang="ru-RU" sz="2400" b="1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52400"/>
            <a:ext cx="5900750" cy="6333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Историческая справка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142984"/>
            <a:ext cx="8143932" cy="512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2"/>
                </a:solidFill>
              </a:rPr>
              <a:t>Малороссийские, или украинские </a:t>
            </a:r>
            <a:r>
              <a:rPr lang="ru-RU" sz="2400" dirty="0" smtClean="0">
                <a:solidFill>
                  <a:schemeClr val="accent2"/>
                </a:solidFill>
              </a:rPr>
              <a:t>,казаки </a:t>
            </a:r>
            <a:r>
              <a:rPr lang="ru-RU" sz="2400" dirty="0">
                <a:solidFill>
                  <a:schemeClr val="accent2"/>
                </a:solidFill>
              </a:rPr>
              <a:t>жили по обеим сторонам Днепра. Поселения казаков делились на округи, или полки, носившие названия по городам (</a:t>
            </a:r>
            <a:r>
              <a:rPr lang="ru-RU" sz="2400" dirty="0" err="1">
                <a:solidFill>
                  <a:schemeClr val="accent2"/>
                </a:solidFill>
              </a:rPr>
              <a:t>Переяславский</a:t>
            </a:r>
            <a:r>
              <a:rPr lang="ru-RU" sz="2400" dirty="0">
                <a:solidFill>
                  <a:schemeClr val="accent2"/>
                </a:solidFill>
              </a:rPr>
              <a:t>, Черкасский, Миргородский и др.), числом до 20. Начальником всего казацкого сословия был гетман, знаками его достоинства были войсковое знамя, бунчук, булава и печать.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2"/>
                </a:solidFill>
              </a:rPr>
              <a:t>От украинских, или «городовых», </a:t>
            </a:r>
            <a:r>
              <a:rPr lang="ru-RU" sz="2400" dirty="0" smtClean="0">
                <a:solidFill>
                  <a:schemeClr val="accent2"/>
                </a:solidFill>
              </a:rPr>
              <a:t>казаков </a:t>
            </a:r>
            <a:r>
              <a:rPr lang="ru-RU" sz="2400" dirty="0">
                <a:solidFill>
                  <a:schemeClr val="accent2"/>
                </a:solidFill>
              </a:rPr>
              <a:t>надо отличать «низовых», или «Запорожских». Они не подчинялись никакой власти. Запорожцы постепенно образовали род военного братства. На одном из островов располагался лагерь Запорожцев, или по-другому Сечь. Жили казаки (или </a:t>
            </a:r>
            <a:r>
              <a:rPr lang="ru-RU" sz="2400" dirty="0" err="1">
                <a:solidFill>
                  <a:schemeClr val="accent2"/>
                </a:solidFill>
              </a:rPr>
              <a:t>козаки</a:t>
            </a:r>
            <a:r>
              <a:rPr lang="ru-RU" sz="2400" dirty="0">
                <a:solidFill>
                  <a:schemeClr val="accent2"/>
                </a:solidFill>
              </a:rPr>
              <a:t>, как они себя называли) в шалашах, сплетенных из хвороста, обедали за общественными столами. В Сечь принимался всякий пришелец православной веры и оставался </a:t>
            </a:r>
            <a:r>
              <a:rPr lang="ru-RU" sz="2400" dirty="0" smtClean="0">
                <a:solidFill>
                  <a:schemeClr val="accent2"/>
                </a:solidFill>
              </a:rPr>
              <a:t>сколько </a:t>
            </a:r>
            <a:r>
              <a:rPr lang="ru-RU" sz="2400" dirty="0">
                <a:solidFill>
                  <a:schemeClr val="accent2"/>
                </a:solidFill>
              </a:rPr>
              <a:t>хотел. Женщины в Сечь не допускались под страхом смерти.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chemeClr val="accent2"/>
                </a:solidFill>
              </a:rPr>
              <a:t>Запорожье наполнялось людьми самого беспокойного характера. Это были воины, которые на своих легких челнах («чайках») выплывали в Черное море и грабили турецкие берега, а в степи сражались с татарскими наездниками. Это был своеобразный форпост российского государства, хотя долгое время не принадлежал ему. 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chemeClr val="accent2"/>
                </a:solidFill>
              </a:rPr>
              <a:t>Польское правительство пыталось остановить запорожцев, но лишь усиливало недовольство в рядах казаков. Когда же поляки попытались ввести католичество, поднялись </a:t>
            </a:r>
            <a:r>
              <a:rPr lang="ru-RU" sz="2000" dirty="0" err="1">
                <a:solidFill>
                  <a:schemeClr val="accent2"/>
                </a:solidFill>
              </a:rPr>
              <a:t>козаки</a:t>
            </a:r>
            <a:r>
              <a:rPr lang="ru-RU" sz="2000" dirty="0">
                <a:solidFill>
                  <a:schemeClr val="accent2"/>
                </a:solidFill>
              </a:rPr>
              <a:t> на панов. Из вождей казацких восстаний (от 1593 до 1638 годов) особо </a:t>
            </a:r>
            <a:r>
              <a:rPr lang="ru-RU" sz="2000" dirty="0" err="1">
                <a:solidFill>
                  <a:schemeClr val="accent2"/>
                </a:solidFill>
              </a:rPr>
              <a:t>просавились</a:t>
            </a:r>
            <a:r>
              <a:rPr lang="ru-RU" sz="2000" dirty="0">
                <a:solidFill>
                  <a:schemeClr val="accent2"/>
                </a:solidFill>
              </a:rPr>
              <a:t> в борьбе с поляками Наливайко, </a:t>
            </a:r>
            <a:r>
              <a:rPr lang="ru-RU" sz="2000" dirty="0" err="1">
                <a:solidFill>
                  <a:schemeClr val="accent2"/>
                </a:solidFill>
              </a:rPr>
              <a:t>Павлюк</a:t>
            </a:r>
            <a:r>
              <a:rPr lang="ru-RU" sz="2000" dirty="0">
                <a:solidFill>
                  <a:schemeClr val="accent2"/>
                </a:solidFill>
              </a:rPr>
              <a:t>, </a:t>
            </a:r>
            <a:r>
              <a:rPr lang="ru-RU" sz="2000" dirty="0" err="1">
                <a:solidFill>
                  <a:schemeClr val="accent2"/>
                </a:solidFill>
              </a:rPr>
              <a:t>Остраница</a:t>
            </a:r>
            <a:r>
              <a:rPr lang="ru-RU" sz="2000" dirty="0">
                <a:solidFill>
                  <a:schemeClr val="accent2"/>
                </a:solidFill>
              </a:rPr>
              <a:t> и Тарас (возможно, прототип Тараса </a:t>
            </a:r>
            <a:r>
              <a:rPr lang="ru-RU" sz="2000" dirty="0" err="1">
                <a:solidFill>
                  <a:schemeClr val="accent2"/>
                </a:solidFill>
              </a:rPr>
              <a:t>Бульбы</a:t>
            </a:r>
            <a:r>
              <a:rPr lang="ru-RU" sz="2000" dirty="0">
                <a:solidFill>
                  <a:schemeClr val="accent2"/>
                </a:solidFill>
              </a:rPr>
              <a:t>). Восстания сопровождались страшной жестокостью с обеих сторон. Особенно свирепствовали отряды гайдамаков. После неудачного восстания отрядов </a:t>
            </a:r>
            <a:r>
              <a:rPr lang="ru-RU" sz="2000" dirty="0" err="1">
                <a:solidFill>
                  <a:schemeClr val="accent2"/>
                </a:solidFill>
              </a:rPr>
              <a:t>Остраницы</a:t>
            </a:r>
            <a:r>
              <a:rPr lang="ru-RU" sz="2000" dirty="0">
                <a:solidFill>
                  <a:schemeClr val="accent2"/>
                </a:solidFill>
              </a:rPr>
              <a:t> к 1638 году Украина затихла, но спустя 10 лет чрезмерный гнет польских панов вызвал новое восстание всего народа под предводительством Хмельницкого. 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chemeClr val="accent2"/>
                </a:solidFill>
              </a:rPr>
              <a:t>Борьба Запорожцев не была напрасной: она </a:t>
            </a:r>
            <a:r>
              <a:rPr lang="ru-RU" sz="2000" dirty="0" smtClean="0">
                <a:solidFill>
                  <a:schemeClr val="accent2"/>
                </a:solidFill>
              </a:rPr>
              <a:t>подготовила </a:t>
            </a:r>
            <a:r>
              <a:rPr lang="ru-RU" sz="2000" dirty="0">
                <a:solidFill>
                  <a:schemeClr val="accent2"/>
                </a:solidFill>
              </a:rPr>
              <a:t>падение Польши, присоединение Восточной Руси к России.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                        В мирное время…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5" name="Picture 4" descr="i[13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000108"/>
            <a:ext cx="3857652" cy="5214974"/>
          </a:xfrm>
          <a:noFill/>
        </p:spPr>
      </p:pic>
      <p:pic>
        <p:nvPicPr>
          <p:cNvPr id="6" name="Picture 7" descr="Ukrainskaya%20hata%20repin_278%201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059238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2cd90cfaf7c6de3760c5ced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29124" y="4143380"/>
            <a:ext cx="4330700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6372212" cy="7858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Запорожская Сечь в 15 веке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3" name="Picture 4" descr="29627406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357298"/>
            <a:ext cx="8286808" cy="4853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253</TotalTime>
  <Words>1045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1809-1852 </vt:lpstr>
      <vt:lpstr>Слайд 2</vt:lpstr>
      <vt:lpstr>«Тарас Бульба», эта дивная эпопея, написанная кистью смелою и широкою, этот резкий очерк героической жизни младенствующего народа, эта огромная картина в тесных рамках, достойная Гомера» .                            В.Г. Белинский.   </vt:lpstr>
      <vt:lpstr>Слайд 4</vt:lpstr>
      <vt:lpstr> О повести Н. В. Гоголя.</vt:lpstr>
      <vt:lpstr>Историческая справка</vt:lpstr>
      <vt:lpstr>Слайд 7</vt:lpstr>
      <vt:lpstr>                        В мирное время…</vt:lpstr>
      <vt:lpstr>Запорожская Сечь в 15 веке</vt:lpstr>
      <vt:lpstr>«Так вот она, Сечь! Вот то гнездо, откуда вылетают все те гордые и крепкие, как львы! Вот откуда разливается воля и козачество на всю Украйну!» </vt:lpstr>
      <vt:lpstr>«Степь, чем далее, тем становилась прекраснее. Тогда весь юг, все пространство, которое составляет нынешнюю Новороссию, до самого Черного моря, было зеленою, девственной пустынею... Ничего в природе не могло быть лучше. Вся поверхность земли представляется зелено-золотым океаном, по которому брызнули  миллионы разных цветов..."</vt:lpstr>
      <vt:lpstr>Слайд 12</vt:lpstr>
      <vt:lpstr>     Богатырь Бульба со  своими могучими сыновьями </vt:lpstr>
      <vt:lpstr>Слайд 14</vt:lpstr>
      <vt:lpstr>Герои - запорожцы</vt:lpstr>
      <vt:lpstr>«Нет уз святее товарищества!»</vt:lpstr>
      <vt:lpstr>Повесь « Тарас Бульба» в живописи.   </vt:lpstr>
      <vt:lpstr>И.Репин « Запорожцы пишут письмо турецкому  султану».</vt:lpstr>
      <vt:lpstr>«Тарас Бульба» - поэма о любви к родине.</vt:lpstr>
      <vt:lpstr>Домашнее задание</vt:lpstr>
      <vt:lpstr>                             Библиография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Computer_Image</dc:creator>
  <cp:lastModifiedBy>Computer_Image</cp:lastModifiedBy>
  <cp:revision>31</cp:revision>
  <dcterms:created xsi:type="dcterms:W3CDTF">2011-12-11T05:30:45Z</dcterms:created>
  <dcterms:modified xsi:type="dcterms:W3CDTF">2012-01-01T07:36:38Z</dcterms:modified>
</cp:coreProperties>
</file>