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sldIdLst>
    <p:sldId id="510" r:id="rId2"/>
    <p:sldId id="511" r:id="rId3"/>
    <p:sldId id="520" r:id="rId4"/>
    <p:sldId id="516" r:id="rId5"/>
    <p:sldId id="517" r:id="rId6"/>
    <p:sldId id="518" r:id="rId7"/>
    <p:sldId id="524" r:id="rId8"/>
    <p:sldId id="525" r:id="rId9"/>
    <p:sldId id="521" r:id="rId10"/>
    <p:sldId id="513" r:id="rId11"/>
    <p:sldId id="514" r:id="rId12"/>
    <p:sldId id="515" r:id="rId13"/>
    <p:sldId id="519" r:id="rId14"/>
    <p:sldId id="512" r:id="rId15"/>
    <p:sldId id="523" r:id="rId16"/>
    <p:sldId id="522" r:id="rId17"/>
  </p:sldIdLst>
  <p:sldSz cx="9144000" cy="6858000" type="screen4x3"/>
  <p:notesSz cx="7102475" cy="89916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1"/>
    <a:srgbClr val="1E583C"/>
    <a:srgbClr val="595CD3"/>
    <a:srgbClr val="B673F9"/>
    <a:srgbClr val="C1C107"/>
    <a:srgbClr val="EA7908"/>
    <a:srgbClr val="FFCCCC"/>
    <a:srgbClr val="FCCD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722" autoAdjust="0"/>
    <p:restoredTop sz="94531" autoAdjust="0"/>
  </p:normalViewPr>
  <p:slideViewPr>
    <p:cSldViewPr>
      <p:cViewPr varScale="1">
        <p:scale>
          <a:sx n="97" d="100"/>
          <a:sy n="97" d="100"/>
        </p:scale>
        <p:origin x="-11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8858F-485B-4E98-9A87-6F35F47FD7CE}" type="datetimeFigureOut">
              <a:rPr lang="ru-RU" smtClean="0"/>
              <a:pPr/>
              <a:t>26.10.2012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270375"/>
            <a:ext cx="5683250" cy="4046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725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27719-5621-407E-8EAA-6900EE752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27719-5621-407E-8EAA-6900EE7523A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B0C02-9B42-4477-A57F-ADA27210F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AFFA0-C8CF-4E01-AAD9-9E1850C0EA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1C015-BF56-4D1D-A684-802EA5FD76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C62A7-6F0D-41AE-ADBE-44A91BB563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3D846-8195-4518-944F-B234BBBEA6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6AF3F-A3F5-48E5-908C-23A525EA0A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D5A55-E1C2-4FA2-8C0D-17A874D695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5EB49-4570-4120-9AFC-589B621468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20A68-3C40-4E59-876E-572A964230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A42E-68E0-4362-80BD-9D1AF716D4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37286-38A8-4D58-9A4B-4B02F7369B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61235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235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235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57759356-4B51-4CC8-89B4-B3240CB669D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235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906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-&#1090;&#1099;\&#1089;%20&#1088;&#1072;&#1073;&#1086;&#1095;%20&#1089;&#1090;&#1086;&#1083;&#1072;\&#1082;&#1086;&#1085;&#1082;&#1091;&#1088;&#1089;\zvonok_vdver_mptron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jpe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714356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Буквы 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з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и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 с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 на конце приставок.</a:t>
            </a:r>
            <a:endParaRPr lang="en-US" sz="1600" dirty="0"/>
          </a:p>
        </p:txBody>
      </p:sp>
      <p:grpSp>
        <p:nvGrpSpPr>
          <p:cNvPr id="613395" name="Group 19"/>
          <p:cNvGrpSpPr>
            <a:grpSpLocks/>
          </p:cNvGrpSpPr>
          <p:nvPr/>
        </p:nvGrpSpPr>
        <p:grpSpPr bwMode="auto">
          <a:xfrm>
            <a:off x="1443251" y="3334611"/>
            <a:ext cx="6201093" cy="1415430"/>
            <a:chOff x="1232" y="1671"/>
            <a:chExt cx="3092" cy="555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281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845" y="1755"/>
              <a:ext cx="2160" cy="4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rgbClr val="1E58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Урок русского языка. 5 класс.</a:t>
              </a:r>
              <a:r>
                <a:rPr lang="ru-RU" sz="2400" dirty="0" smtClean="0"/>
                <a:t/>
              </a:r>
              <a:br>
                <a:rPr lang="ru-RU" sz="2400" dirty="0" smtClean="0"/>
              </a:br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613398" name="Group 22"/>
            <p:cNvGrpSpPr>
              <a:grpSpLocks/>
            </p:cNvGrpSpPr>
            <p:nvPr/>
          </p:nvGrpSpPr>
          <p:grpSpPr bwMode="auto">
            <a:xfrm>
              <a:off x="1232" y="1671"/>
              <a:ext cx="704" cy="510"/>
              <a:chOff x="1232" y="1671"/>
              <a:chExt cx="704" cy="510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32" y="1671"/>
                <a:ext cx="704" cy="510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3" name="Oval 24"/>
          <p:cNvSpPr>
            <a:spLocks noChangeArrowheads="1"/>
          </p:cNvSpPr>
          <p:nvPr/>
        </p:nvSpPr>
        <p:spPr bwMode="gray">
          <a:xfrm rot="1758052">
            <a:off x="267945" y="570589"/>
            <a:ext cx="1556777" cy="1501982"/>
          </a:xfrm>
          <a:prstGeom prst="ellipse">
            <a:avLst/>
          </a:prstGeom>
          <a:solidFill>
            <a:schemeClr val="accent5">
              <a:lumMod val="2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Вставь з или с. Подчеркни лишнее слово.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sz="160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14282" y="1857364"/>
            <a:ext cx="8572100" cy="685800"/>
            <a:chOff x="1296" y="1200"/>
            <a:chExt cx="4617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4403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4099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Ра..таять, в..ходить, 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бе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..шумный, и..бежать.</a:t>
              </a:r>
              <a:endParaRPr lang="en-US" sz="24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285720" y="3143248"/>
            <a:ext cx="8572501" cy="685800"/>
            <a:chOff x="1296" y="1680"/>
            <a:chExt cx="5400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5186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4785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Во..гордиться, 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ра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бить,и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..давать, 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ра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..цвет.</a:t>
              </a:r>
              <a:endParaRPr lang="en-US" sz="24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0" y="4357694"/>
            <a:ext cx="8786813" cy="685800"/>
            <a:chOff x="1296" y="2208"/>
            <a:chExt cx="5535" cy="432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532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5055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Ра..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чётливый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, 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бе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брежный,в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..порхнуть, </a:t>
              </a:r>
              <a:r>
                <a:rPr lang="ru-RU" sz="2400" i="1" dirty="0" err="1" smtClean="0">
                  <a:solidFill>
                    <a:schemeClr val="accent4">
                      <a:lumMod val="10000"/>
                    </a:schemeClr>
                  </a:solidFill>
                </a:rPr>
                <a:t>бе</a:t>
              </a:r>
              <a:r>
                <a:rPr lang="ru-RU" sz="2400" i="1" dirty="0" smtClean="0">
                  <a:solidFill>
                    <a:schemeClr val="accent4">
                      <a:lumMod val="10000"/>
                    </a:schemeClr>
                  </a:solidFill>
                </a:rPr>
                <a:t>..крайний</a:t>
              </a:r>
              <a:endParaRPr lang="en-US" sz="2400" b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500166" y="192880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00364" y="192880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14876" y="192880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29388" y="1928802"/>
            <a:ext cx="336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 bwMode="auto">
          <a:xfrm>
            <a:off x="6357950" y="2357430"/>
            <a:ext cx="1500198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428728" y="3214686"/>
            <a:ext cx="336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43306" y="3214686"/>
            <a:ext cx="336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57752" y="3214686"/>
            <a:ext cx="336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62646" y="321468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 bwMode="auto">
          <a:xfrm>
            <a:off x="6143636" y="3643314"/>
            <a:ext cx="1500198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142976" y="442913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86116" y="442913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00628" y="442913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000892" y="442913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 bwMode="auto">
          <a:xfrm>
            <a:off x="5000628" y="4857760"/>
            <a:ext cx="1500198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8715436" cy="1928826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</a:rPr>
              <a:t>Выберите подходящие по смыслу слова, графически обозначьте в них условия выбора </a:t>
            </a:r>
            <a:r>
              <a:rPr lang="ru-RU" sz="3200" b="1" dirty="0" err="1" smtClean="0">
                <a:solidFill>
                  <a:schemeClr val="accent5">
                    <a:lumMod val="25000"/>
                  </a:schemeClr>
                </a:solidFill>
              </a:rPr>
              <a:t>з-с</a:t>
            </a:r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</a:rPr>
              <a:t> в приставках.</a:t>
            </a:r>
            <a:endParaRPr lang="ru-RU" sz="32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2285992"/>
            <a:ext cx="9144000" cy="43926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1.Корабль плыл по (необозримому,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…крайнему) океану.</a:t>
            </a:r>
          </a:p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Группа туристов с трудом (влезла, в…карабкалась) на крутой холм. </a:t>
            </a:r>
          </a:p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На небе (загорелись, в…пыхнули) звёзды.</a:t>
            </a:r>
          </a:p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После длительной болезни Петя выглядел (изнурённым, и…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худалым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Неожиданно (прозвучал,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…дался) выстрел из орудия.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2500306"/>
            <a:ext cx="492922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крайнему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3286124"/>
            <a:ext cx="407196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карабкалась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214818"/>
            <a:ext cx="392909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пыхнули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072074"/>
            <a:ext cx="421484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худалым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5500702"/>
            <a:ext cx="350046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дался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500198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Замените словосочетания синонимичными прилагательными с приставками на –з, -с. Образец; крестьянин без земли- безземельный.</a:t>
            </a:r>
            <a:endParaRPr lang="en-US" sz="24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6072206"/>
            <a:ext cx="45006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Малыш без защиты-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714876" y="2000240"/>
            <a:ext cx="2404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з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звездная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5720" y="2071678"/>
            <a:ext cx="4057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Ночь без звезд-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85720" y="2643182"/>
            <a:ext cx="3540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Даль без предела- 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5720" y="3286124"/>
            <a:ext cx="3770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Труд без пользы- 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85720" y="3857628"/>
            <a:ext cx="3467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Зима без снега- 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57158" y="4429132"/>
            <a:ext cx="26206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Ночь без сна- 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42844" y="5000636"/>
            <a:ext cx="4143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Человек без жалости-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14282" y="5572140"/>
            <a:ext cx="341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ru-RU" sz="2800" b="1" i="1" dirty="0" smtClean="0">
                <a:solidFill>
                  <a:srgbClr val="FFFF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Рыцарь без страха-</a:t>
            </a:r>
            <a:endParaRPr lang="ru-RU" sz="2800" b="1" dirty="0" smtClean="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572000" y="2571744"/>
            <a:ext cx="2958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предельная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467934" y="3286124"/>
            <a:ext cx="2595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полезный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39223" y="3857628"/>
            <a:ext cx="2317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снежная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63696" y="4357694"/>
            <a:ext cx="2077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сонная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4929198"/>
            <a:ext cx="2963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з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жалостный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61302" y="5500702"/>
            <a:ext cx="2813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страшный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24505" y="6000768"/>
            <a:ext cx="278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</a:t>
            </a:r>
            <a:r>
              <a:rPr lang="ru-RU" sz="2800" b="1" i="1" dirty="0" smtClean="0">
                <a:solidFill>
                  <a:srgbClr val="FF0000"/>
                </a:solidFill>
              </a:rPr>
              <a:t>з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защитный</a:t>
            </a:r>
            <a:endParaRPr lang="ru-RU" sz="2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"/>
                  </p:tgtEl>
                </p:cond>
              </p:nextCondLst>
            </p:seq>
          </p:childTnLst>
        </p:cTn>
      </p:par>
    </p:tnLst>
    <p:bldLst>
      <p:bldP spid="44" grpId="0"/>
      <p:bldP spid="52" grpId="0"/>
      <p:bldP spid="5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714512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Выпишите слова с приставками на З ,С, а также с приставкой С.</a:t>
            </a:r>
            <a:endParaRPr lang="en-US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613388" name="AutoShape 12"/>
          <p:cNvSpPr>
            <a:spLocks noChangeArrowheads="1"/>
          </p:cNvSpPr>
          <p:nvPr/>
        </p:nvSpPr>
        <p:spPr bwMode="gray">
          <a:xfrm>
            <a:off x="0" y="2071678"/>
            <a:ext cx="9144000" cy="4786322"/>
          </a:xfrm>
          <a:prstGeom prst="roundRect">
            <a:avLst/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2214554"/>
            <a:ext cx="864399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Ра..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пахнулась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дверь, и вошли парень с фотоаппаратом и девочка с букетом.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–Здравствуй, Новиков. Как здоровье? Мы из школьной газеты. Хотим во..петь твой подвиг. На твоём примере будет во..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питываться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молодёжь, - сказали они.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-Это вы чересчур, я на это не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..считывал, - смутился Вася.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-Не скромничай. Итак, начнём разговор. Ра..сказывай, как ты спас человека.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Вася вздохнул.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-Сижу, рыбу ловлю. Ра..светает. Вскоре на велосипеде Петька подъезжает, - вспомнил Вася.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Выходит, 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с,з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)бежал с уроков?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- Но он же человека спас! Нельзя быть формалистом. Напиши, что он удил рыбу во время большой перемены, - сказала девочка.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Продолжи ответ.</a:t>
            </a:r>
            <a:endParaRPr lang="en-US" sz="16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1904546"/>
            <a:ext cx="81439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1" hangingPunct="1"/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Приставка оканчивается на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з, </a:t>
            </a:r>
            <a:r>
              <a:rPr lang="ru-RU" sz="3200" i="1" dirty="0" smtClean="0"/>
              <a:t>если стоит перед …………. согласным.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71472" y="4000504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1" hangingPunct="1"/>
            <a:r>
              <a:rPr lang="ru-RU" sz="32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Приставка оканчивается на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с, </a:t>
            </a:r>
            <a:r>
              <a:rPr lang="ru-RU" sz="3200" i="1" dirty="0" smtClean="0"/>
              <a:t>если стоит перед …………. согласным.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85918" y="2357430"/>
            <a:ext cx="1730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звонким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29688" y="4357694"/>
            <a:ext cx="1528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глухим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Итог.</a:t>
            </a:r>
            <a:endParaRPr lang="en-US" sz="16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85786" y="4286256"/>
            <a:ext cx="7786688" cy="685800"/>
            <a:chOff x="1296" y="2736"/>
            <a:chExt cx="4905" cy="432"/>
          </a:xfrm>
        </p:grpSpPr>
        <p:sp>
          <p:nvSpPr>
            <p:cNvPr id="613380" name="AutoShape 4"/>
            <p:cNvSpPr>
              <a:spLocks noChangeArrowheads="1"/>
            </p:cNvSpPr>
            <p:nvPr/>
          </p:nvSpPr>
          <p:spPr bwMode="gray">
            <a:xfrm>
              <a:off x="1511" y="2765"/>
              <a:ext cx="4690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1" name="Text Box 5"/>
            <p:cNvSpPr txBox="1">
              <a:spLocks noChangeArrowheads="1"/>
            </p:cNvSpPr>
            <p:nvPr/>
          </p:nvSpPr>
          <p:spPr bwMode="auto">
            <a:xfrm>
              <a:off x="1776" y="2784"/>
              <a:ext cx="420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Почему вы так считаете? 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2736"/>
              <a:ext cx="528" cy="432"/>
              <a:chOff x="1296" y="2736"/>
              <a:chExt cx="528" cy="432"/>
            </a:xfrm>
          </p:grpSpPr>
          <p:sp>
            <p:nvSpPr>
              <p:cNvPr id="613383" name="Oval 7"/>
              <p:cNvSpPr>
                <a:spLocks noChangeArrowheads="1"/>
              </p:cNvSpPr>
              <p:nvPr/>
            </p:nvSpPr>
            <p:spPr bwMode="gray">
              <a:xfrm rot="1758052">
                <a:off x="1311" y="2751"/>
                <a:ext cx="513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84" name="Oval 8"/>
              <p:cNvSpPr>
                <a:spLocks noChangeArrowheads="1"/>
              </p:cNvSpPr>
              <p:nvPr/>
            </p:nvSpPr>
            <p:spPr bwMode="gray">
              <a:xfrm rot="1758052">
                <a:off x="1296" y="2736"/>
                <a:ext cx="515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85" name="Picture 9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760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86" name="Text Box 10"/>
            <p:cNvSpPr txBox="1">
              <a:spLocks noChangeArrowheads="1"/>
            </p:cNvSpPr>
            <p:nvPr/>
          </p:nvSpPr>
          <p:spPr bwMode="gray">
            <a:xfrm>
              <a:off x="1440" y="2754"/>
              <a:ext cx="25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42910" y="1857363"/>
            <a:ext cx="7858126" cy="685800"/>
            <a:chOff x="1296" y="1200"/>
            <a:chExt cx="4950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4736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429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Что нового вы узнали сегодня на уроке?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71472" y="2714620"/>
            <a:ext cx="7929838" cy="685800"/>
            <a:chOff x="1296" y="1680"/>
            <a:chExt cx="5159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4945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4493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Чему </a:t>
              </a:r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научились?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642910" y="3429002"/>
            <a:ext cx="7929563" cy="685801"/>
            <a:chOff x="1296" y="2208"/>
            <a:chExt cx="4995" cy="432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478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4425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Удалось ли нам достигнуть цели урока? 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Домашнее задание.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</a:br>
            <a:endParaRPr lang="en-US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057400" y="1905000"/>
            <a:ext cx="4648200" cy="685800"/>
            <a:chOff x="1296" y="1200"/>
            <a:chExt cx="2928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Параграф 83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2057400" y="2667000"/>
            <a:ext cx="4648200" cy="685800"/>
            <a:chOff x="1296" y="1680"/>
            <a:chExt cx="2928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упражнение 429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2057400" y="3505200"/>
            <a:ext cx="4648200" cy="685800"/>
            <a:chOff x="1296" y="2208"/>
            <a:chExt cx="2928" cy="432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словарные слова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Цели урока:</a:t>
            </a:r>
            <a:endParaRPr lang="en-US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42910" y="4286256"/>
            <a:ext cx="8286750" cy="685800"/>
            <a:chOff x="1296" y="2736"/>
            <a:chExt cx="5220" cy="432"/>
          </a:xfrm>
        </p:grpSpPr>
        <p:sp>
          <p:nvSpPr>
            <p:cNvPr id="613380" name="AutoShape 4"/>
            <p:cNvSpPr>
              <a:spLocks noChangeArrowheads="1"/>
            </p:cNvSpPr>
            <p:nvPr/>
          </p:nvSpPr>
          <p:spPr bwMode="gray">
            <a:xfrm>
              <a:off x="1511" y="2765"/>
              <a:ext cx="5005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1" name="Text Box 5"/>
            <p:cNvSpPr txBox="1">
              <a:spLocks noChangeArrowheads="1"/>
            </p:cNvSpPr>
            <p:nvPr/>
          </p:nvSpPr>
          <p:spPr bwMode="auto">
            <a:xfrm>
              <a:off x="1776" y="2784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2736"/>
              <a:ext cx="528" cy="432"/>
              <a:chOff x="1296" y="2736"/>
              <a:chExt cx="528" cy="432"/>
            </a:xfrm>
          </p:grpSpPr>
          <p:sp>
            <p:nvSpPr>
              <p:cNvPr id="613383" name="Oval 7"/>
              <p:cNvSpPr>
                <a:spLocks noChangeArrowheads="1"/>
              </p:cNvSpPr>
              <p:nvPr/>
            </p:nvSpPr>
            <p:spPr bwMode="gray">
              <a:xfrm rot="1758052">
                <a:off x="1311" y="2751"/>
                <a:ext cx="513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84" name="Oval 8"/>
              <p:cNvSpPr>
                <a:spLocks noChangeArrowheads="1"/>
              </p:cNvSpPr>
              <p:nvPr/>
            </p:nvSpPr>
            <p:spPr bwMode="gray">
              <a:xfrm rot="1758052">
                <a:off x="1296" y="2736"/>
                <a:ext cx="515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85" name="Picture 9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760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86" name="Text Box 10"/>
            <p:cNvSpPr txBox="1">
              <a:spLocks noChangeArrowheads="1"/>
            </p:cNvSpPr>
            <p:nvPr/>
          </p:nvSpPr>
          <p:spPr bwMode="gray">
            <a:xfrm>
              <a:off x="1440" y="2754"/>
              <a:ext cx="25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00034" y="1857363"/>
            <a:ext cx="8286751" cy="685800"/>
            <a:chOff x="1296" y="1200"/>
            <a:chExt cx="5220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5006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4740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i="1" dirty="0" smtClean="0">
                  <a:solidFill>
                    <a:schemeClr val="accent4">
                      <a:lumMod val="10000"/>
                    </a:schemeClr>
                  </a:solidFill>
                </a:rPr>
                <a:t>изучение условия выбора буквы з (с) в приставках</a:t>
              </a:r>
              <a:endParaRPr lang="en-US" b="1" i="1" dirty="0">
                <a:solidFill>
                  <a:schemeClr val="accent4">
                    <a:lumMod val="10000"/>
                  </a:schemeClr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00034" y="2643182"/>
            <a:ext cx="8286247" cy="685800"/>
            <a:chOff x="1296" y="1680"/>
            <a:chExt cx="5225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501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642910" y="3500438"/>
            <a:ext cx="8215313" cy="685800"/>
            <a:chOff x="1296" y="2208"/>
            <a:chExt cx="5175" cy="432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496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714348" y="5214950"/>
            <a:ext cx="8215313" cy="685800"/>
            <a:chOff x="1296" y="3264"/>
            <a:chExt cx="5175" cy="432"/>
          </a:xfrm>
        </p:grpSpPr>
        <p:sp>
          <p:nvSpPr>
            <p:cNvPr id="613412" name="AutoShape 36"/>
            <p:cNvSpPr>
              <a:spLocks noChangeArrowheads="1"/>
            </p:cNvSpPr>
            <p:nvPr/>
          </p:nvSpPr>
          <p:spPr bwMode="gray">
            <a:xfrm>
              <a:off x="1510" y="3293"/>
              <a:ext cx="496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13" name="Text Box 37"/>
            <p:cNvSpPr txBox="1">
              <a:spLocks noChangeArrowheads="1"/>
            </p:cNvSpPr>
            <p:nvPr/>
          </p:nvSpPr>
          <p:spPr bwMode="gray">
            <a:xfrm>
              <a:off x="1776" y="3312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>
              <a:off x="1296" y="3264"/>
              <a:ext cx="528" cy="432"/>
              <a:chOff x="1296" y="3264"/>
              <a:chExt cx="528" cy="432"/>
            </a:xfrm>
          </p:grpSpPr>
          <p:sp>
            <p:nvSpPr>
              <p:cNvPr id="613415" name="Oval 39"/>
              <p:cNvSpPr>
                <a:spLocks noChangeArrowheads="1"/>
              </p:cNvSpPr>
              <p:nvPr/>
            </p:nvSpPr>
            <p:spPr bwMode="gray">
              <a:xfrm rot="1758052">
                <a:off x="1310" y="3279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16" name="Oval 40"/>
              <p:cNvSpPr>
                <a:spLocks noChangeArrowheads="1"/>
              </p:cNvSpPr>
              <p:nvPr/>
            </p:nvSpPr>
            <p:spPr bwMode="gray">
              <a:xfrm rot="1758052">
                <a:off x="1296" y="3264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17" name="Picture 41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3288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8" name="Text Box 42"/>
            <p:cNvSpPr txBox="1">
              <a:spLocks noChangeArrowheads="1"/>
            </p:cNvSpPr>
            <p:nvPr/>
          </p:nvSpPr>
          <p:spPr bwMode="gray">
            <a:xfrm>
              <a:off x="1440" y="3282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1285852" y="2786058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</a:rPr>
              <a:t>формирование умение выбирать нужную согласную в приставке</a:t>
            </a:r>
            <a:endParaRPr lang="ru-RU" i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428728" y="3429000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</a:rPr>
              <a:t>формирование умения самостоятельно размышлять, решать проблемы; анализировать, делать выводы</a:t>
            </a:r>
            <a:endParaRPr lang="ru-RU" i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71604" y="4244466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устной и письменной речи, активизация словарного запаса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1500166" y="5353449"/>
            <a:ext cx="72152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внимания, умения слушать окружающих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Синтаксическая минутка.</a:t>
            </a:r>
            <a:endParaRPr lang="en-US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58" y="4286256"/>
            <a:ext cx="7572375" cy="685800"/>
            <a:chOff x="1296" y="2736"/>
            <a:chExt cx="4770" cy="432"/>
          </a:xfrm>
        </p:grpSpPr>
        <p:sp>
          <p:nvSpPr>
            <p:cNvPr id="613380" name="AutoShape 4"/>
            <p:cNvSpPr>
              <a:spLocks noChangeArrowheads="1"/>
            </p:cNvSpPr>
            <p:nvPr/>
          </p:nvSpPr>
          <p:spPr bwMode="gray">
            <a:xfrm>
              <a:off x="1511" y="2765"/>
              <a:ext cx="4555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1" name="Text Box 5"/>
            <p:cNvSpPr txBox="1">
              <a:spLocks noChangeArrowheads="1"/>
            </p:cNvSpPr>
            <p:nvPr/>
          </p:nvSpPr>
          <p:spPr bwMode="auto">
            <a:xfrm>
              <a:off x="1776" y="2784"/>
              <a:ext cx="4155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25000"/>
                    </a:schemeClr>
                  </a:solidFill>
                </a:rPr>
                <a:t>Птицы – санитары леса.</a:t>
              </a:r>
              <a:endParaRPr lang="ru-RU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2736"/>
              <a:ext cx="528" cy="432"/>
              <a:chOff x="1296" y="2736"/>
              <a:chExt cx="528" cy="432"/>
            </a:xfrm>
          </p:grpSpPr>
          <p:sp>
            <p:nvSpPr>
              <p:cNvPr id="613383" name="Oval 7"/>
              <p:cNvSpPr>
                <a:spLocks noChangeArrowheads="1"/>
              </p:cNvSpPr>
              <p:nvPr/>
            </p:nvSpPr>
            <p:spPr bwMode="gray">
              <a:xfrm rot="1758052">
                <a:off x="1311" y="2751"/>
                <a:ext cx="513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84" name="Oval 8"/>
              <p:cNvSpPr>
                <a:spLocks noChangeArrowheads="1"/>
              </p:cNvSpPr>
              <p:nvPr/>
            </p:nvSpPr>
            <p:spPr bwMode="gray">
              <a:xfrm rot="1758052">
                <a:off x="1296" y="2736"/>
                <a:ext cx="515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85" name="Picture 9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760"/>
                <a:ext cx="239" cy="243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71472" y="1714489"/>
            <a:ext cx="7858125" cy="547689"/>
            <a:chOff x="540" y="1080"/>
            <a:chExt cx="4950" cy="345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540" y="1080"/>
              <a:ext cx="4950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720" y="1080"/>
              <a:ext cx="459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Подчеркните члены 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предложения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.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00034" y="2428868"/>
            <a:ext cx="8001055" cy="547688"/>
            <a:chOff x="1510" y="1709"/>
            <a:chExt cx="2714" cy="345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Дайте характеристику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571472" y="3071810"/>
            <a:ext cx="8001056" cy="547688"/>
            <a:chOff x="1510" y="2237"/>
            <a:chExt cx="3980" cy="345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3980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357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Объясните знаки препинания.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428596" y="5500702"/>
            <a:ext cx="7929563" cy="685800"/>
            <a:chOff x="1296" y="3264"/>
            <a:chExt cx="4995" cy="432"/>
          </a:xfrm>
        </p:grpSpPr>
        <p:sp>
          <p:nvSpPr>
            <p:cNvPr id="613412" name="AutoShape 36"/>
            <p:cNvSpPr>
              <a:spLocks noChangeArrowheads="1"/>
            </p:cNvSpPr>
            <p:nvPr/>
          </p:nvSpPr>
          <p:spPr bwMode="gray">
            <a:xfrm>
              <a:off x="1510" y="3293"/>
              <a:ext cx="4781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>
              <a:off x="1296" y="3264"/>
              <a:ext cx="528" cy="432"/>
              <a:chOff x="1296" y="3264"/>
              <a:chExt cx="528" cy="432"/>
            </a:xfrm>
          </p:grpSpPr>
          <p:sp>
            <p:nvSpPr>
              <p:cNvPr id="613415" name="Oval 39"/>
              <p:cNvSpPr>
                <a:spLocks noChangeArrowheads="1"/>
              </p:cNvSpPr>
              <p:nvPr/>
            </p:nvSpPr>
            <p:spPr bwMode="gray">
              <a:xfrm rot="1758052">
                <a:off x="1310" y="3279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16" name="Oval 40"/>
              <p:cNvSpPr>
                <a:spLocks noChangeArrowheads="1"/>
              </p:cNvSpPr>
              <p:nvPr/>
            </p:nvSpPr>
            <p:spPr bwMode="gray">
              <a:xfrm rot="1758052">
                <a:off x="1296" y="3264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17" name="Picture 41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3288"/>
                <a:ext cx="239" cy="243"/>
              </a:xfrm>
              <a:prstGeom prst="rect">
                <a:avLst/>
              </a:prstGeom>
              <a:noFill/>
            </p:spPr>
          </p:pic>
        </p:grpSp>
      </p:grpSp>
      <p:cxnSp>
        <p:nvCxnSpPr>
          <p:cNvPr id="44" name="Прямая соединительная линия 43"/>
          <p:cNvCxnSpPr/>
          <p:nvPr/>
        </p:nvCxnSpPr>
        <p:spPr bwMode="auto">
          <a:xfrm>
            <a:off x="2571736" y="4786322"/>
            <a:ext cx="100013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 bwMode="auto">
          <a:xfrm>
            <a:off x="3857620" y="4714884"/>
            <a:ext cx="1500198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 bwMode="auto">
          <a:xfrm>
            <a:off x="3857620" y="4857760"/>
            <a:ext cx="14287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 bwMode="auto">
          <a:xfrm>
            <a:off x="5429256" y="4786322"/>
            <a:ext cx="28575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 bwMode="auto">
          <a:xfrm>
            <a:off x="5857884" y="4786322"/>
            <a:ext cx="28575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786050" y="400050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сущ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00694" y="400050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сущ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214414" y="5572140"/>
            <a:ext cx="6929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(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Пов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.,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нев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., прост.,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двусост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., распр., </a:t>
            </a:r>
            <a:r>
              <a:rPr lang="ru-RU" sz="2400" b="1" dirty="0" err="1" smtClean="0">
                <a:solidFill>
                  <a:schemeClr val="accent4">
                    <a:lumMod val="10000"/>
                  </a:schemeClr>
                </a:solidFill>
              </a:rPr>
              <a:t>неосл</a:t>
            </a: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.) </a:t>
            </a: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Орфографическая разминка</a:t>
            </a:r>
            <a:endParaRPr lang="en-US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57356" y="5715016"/>
            <a:ext cx="4648200" cy="685800"/>
            <a:chOff x="1296" y="2736"/>
            <a:chExt cx="2928" cy="432"/>
          </a:xfrm>
        </p:grpSpPr>
        <p:sp>
          <p:nvSpPr>
            <p:cNvPr id="613380" name="AutoShape 4"/>
            <p:cNvSpPr>
              <a:spLocks noChangeArrowheads="1"/>
            </p:cNvSpPr>
            <p:nvPr/>
          </p:nvSpPr>
          <p:spPr bwMode="gray">
            <a:xfrm>
              <a:off x="1511" y="2765"/>
              <a:ext cx="2713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1" name="Text Box 5"/>
            <p:cNvSpPr txBox="1">
              <a:spLocks noChangeArrowheads="1"/>
            </p:cNvSpPr>
            <p:nvPr/>
          </p:nvSpPr>
          <p:spPr bwMode="auto">
            <a:xfrm>
              <a:off x="1776" y="2784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chemeClr val="accent5">
                      <a:lumMod val="25000"/>
                    </a:schemeClr>
                  </a:solidFill>
                </a:rPr>
                <a:t>беречь здоровье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2736"/>
              <a:ext cx="528" cy="432"/>
              <a:chOff x="1296" y="2736"/>
              <a:chExt cx="528" cy="432"/>
            </a:xfrm>
          </p:grpSpPr>
          <p:sp>
            <p:nvSpPr>
              <p:cNvPr id="613383" name="Oval 7"/>
              <p:cNvSpPr>
                <a:spLocks noChangeArrowheads="1"/>
              </p:cNvSpPr>
              <p:nvPr/>
            </p:nvSpPr>
            <p:spPr bwMode="gray">
              <a:xfrm rot="1758052">
                <a:off x="1311" y="2751"/>
                <a:ext cx="513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84" name="Oval 8"/>
              <p:cNvSpPr>
                <a:spLocks noChangeArrowheads="1"/>
              </p:cNvSpPr>
              <p:nvPr/>
            </p:nvSpPr>
            <p:spPr bwMode="gray">
              <a:xfrm rot="1758052">
                <a:off x="1296" y="2736"/>
                <a:ext cx="515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85" name="Picture 9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760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86" name="Text Box 10"/>
            <p:cNvSpPr txBox="1">
              <a:spLocks noChangeArrowheads="1"/>
            </p:cNvSpPr>
            <p:nvPr/>
          </p:nvSpPr>
          <p:spPr bwMode="gray">
            <a:xfrm>
              <a:off x="1440" y="2754"/>
              <a:ext cx="259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714480" y="2928934"/>
            <a:ext cx="4648200" cy="685800"/>
            <a:chOff x="1296" y="1200"/>
            <a:chExt cx="2928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 err="1" smtClean="0">
                  <a:solidFill>
                    <a:schemeClr val="accent5">
                      <a:lumMod val="25000"/>
                    </a:schemeClr>
                  </a:solidFill>
                </a:rPr>
                <a:t>дешний</a:t>
              </a:r>
              <a:r>
                <a:rPr lang="ru-RU" sz="2400" dirty="0" smtClean="0">
                  <a:solidFill>
                    <a:schemeClr val="accent5">
                      <a:lumMod val="25000"/>
                    </a:schemeClr>
                  </a:solidFill>
                </a:rPr>
                <a:t> пейзаж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785918" y="3857628"/>
            <a:ext cx="4648200" cy="685800"/>
            <a:chOff x="1296" y="1680"/>
            <a:chExt cx="2928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 err="1" smtClean="0">
                  <a:solidFill>
                    <a:schemeClr val="accent5">
                      <a:lumMod val="25000"/>
                    </a:schemeClr>
                  </a:solidFill>
                </a:rPr>
                <a:t>гребаешь</a:t>
              </a:r>
              <a:r>
                <a:rPr lang="ru-RU" sz="2400" dirty="0" smtClean="0">
                  <a:solidFill>
                    <a:schemeClr val="accent5">
                      <a:lumMod val="25000"/>
                    </a:schemeClr>
                  </a:solidFill>
                </a:rPr>
                <a:t> листочки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1857356" y="4786322"/>
            <a:ext cx="4648200" cy="685800"/>
            <a:chOff x="1296" y="2208"/>
            <a:chExt cx="2928" cy="432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510" y="2237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1776" y="2256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chemeClr val="accent5">
                      <a:lumMod val="25000"/>
                    </a:schemeClr>
                  </a:solidFill>
                </a:rPr>
                <a:t>делать кулич</a:t>
              </a:r>
              <a:endParaRPr lang="en-US" sz="2400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1643042" y="1785926"/>
            <a:ext cx="4308475" cy="547688"/>
            <a:chOff x="1510" y="3293"/>
            <a:chExt cx="2714" cy="345"/>
          </a:xfrm>
        </p:grpSpPr>
        <p:sp>
          <p:nvSpPr>
            <p:cNvPr id="613412" name="AutoShape 36"/>
            <p:cNvSpPr>
              <a:spLocks noChangeArrowheads="1"/>
            </p:cNvSpPr>
            <p:nvPr/>
          </p:nvSpPr>
          <p:spPr bwMode="gray">
            <a:xfrm>
              <a:off x="1510" y="3293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13" name="Text Box 37"/>
            <p:cNvSpPr txBox="1">
              <a:spLocks noChangeArrowheads="1"/>
            </p:cNvSpPr>
            <p:nvPr/>
          </p:nvSpPr>
          <p:spPr bwMode="gray">
            <a:xfrm>
              <a:off x="1776" y="3312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10000"/>
                    </a:schemeClr>
                  </a:solidFill>
                </a:rPr>
                <a:t>Допиши и объясни.</a:t>
              </a:r>
              <a:endParaRPr lang="en-US" sz="2400" b="1" dirty="0">
                <a:solidFill>
                  <a:schemeClr val="accent5">
                    <a:lumMod val="10000"/>
                  </a:schemeClr>
                </a:solidFill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2786050" y="3000372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З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2643174" y="3929066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с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071802" y="485776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с</a:t>
            </a:r>
            <a:endParaRPr lang="ru-RU" sz="24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829436" y="578645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</a:rPr>
              <a:t>с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Буквы 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з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и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 с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 на конце приставок.</a:t>
            </a:r>
            <a:endParaRPr lang="en-US" sz="160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28596" y="1500174"/>
            <a:ext cx="8501122" cy="642942"/>
            <a:chOff x="1510" y="1229"/>
            <a:chExt cx="2714" cy="345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216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solidFill>
                    <a:schemeClr val="accent5">
                      <a:lumMod val="10000"/>
                    </a:schemeClr>
                  </a:solidFill>
                </a:rPr>
                <a:t>Существует группа приставок</a:t>
              </a:r>
              <a:r>
                <a:rPr lang="ru-RU" sz="2400" b="1" dirty="0" smtClean="0">
                  <a:solidFill>
                    <a:schemeClr val="accent5">
                      <a:lumMod val="10000"/>
                    </a:schemeClr>
                  </a:solidFill>
                </a:rPr>
                <a:t>:</a:t>
              </a:r>
              <a:endParaRPr lang="en-US" sz="2400" b="1" dirty="0">
                <a:solidFill>
                  <a:schemeClr val="accent5">
                    <a:lumMod val="10000"/>
                  </a:schemeClr>
                </a:solidFill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 bwMode="auto">
          <a:xfrm>
            <a:off x="857224" y="2428868"/>
            <a:ext cx="3143272" cy="32861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раз- 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из-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без-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воз-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низ-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через-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5500694" y="2357430"/>
            <a:ext cx="3143272" cy="32861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рас- </a:t>
            </a:r>
          </a:p>
          <a:p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бес-</a:t>
            </a:r>
          </a:p>
          <a:p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нис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черес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0" y="5895737"/>
            <a:ext cx="9144000" cy="962263"/>
            <a:chOff x="0" y="5538571"/>
            <a:chExt cx="9144000" cy="1319429"/>
          </a:xfrm>
        </p:grpSpPr>
        <p:sp>
          <p:nvSpPr>
            <p:cNvPr id="48" name="AutoShape 12"/>
            <p:cNvSpPr>
              <a:spLocks noChangeArrowheads="1"/>
            </p:cNvSpPr>
            <p:nvPr/>
          </p:nvSpPr>
          <p:spPr bwMode="gray">
            <a:xfrm>
              <a:off x="0" y="5538571"/>
              <a:ext cx="9144000" cy="131942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" name="Text Box 13"/>
            <p:cNvSpPr txBox="1">
              <a:spLocks noChangeArrowheads="1"/>
            </p:cNvSpPr>
            <p:nvPr/>
          </p:nvSpPr>
          <p:spPr bwMode="gray">
            <a:xfrm>
              <a:off x="229105" y="5657841"/>
              <a:ext cx="8837403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0" algn="l" eaLnBrk="1" hangingPunct="1"/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Эти приставки пишутся то с буквой </a:t>
              </a:r>
              <a:r>
                <a:rPr lang="ru-RU" sz="20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З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на конце, то с буквой </a:t>
              </a:r>
              <a:r>
                <a:rPr lang="ru-RU" sz="2000" b="1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 зависимости от одного обстоятельства.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От какого? Давайте выясним.</a:t>
              </a:r>
              <a:endParaRPr lang="ru-RU" sz="20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/>
          <p:cNvSpPr/>
          <p:nvPr/>
        </p:nvSpPr>
        <p:spPr bwMode="auto">
          <a:xfrm>
            <a:off x="0" y="0"/>
            <a:ext cx="9144000" cy="628652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dirty="0" smtClean="0">
              <a:ln w="57150">
                <a:solidFill>
                  <a:schemeClr val="tx1"/>
                </a:solidFill>
              </a:ln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8596" y="285728"/>
            <a:ext cx="8143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У королевы Орфографии очень много подданных. Давайте заглянем к кому-нибудь в гости.</a:t>
            </a:r>
            <a:endParaRPr lang="ru-RU" dirty="0" smtClean="0">
              <a:ln w="57150">
                <a:solidFill>
                  <a:schemeClr val="tx1"/>
                </a:solidFill>
              </a:ln>
              <a:solidFill>
                <a:schemeClr val="accent5">
                  <a:lumMod val="10000"/>
                </a:schemeClr>
              </a:solidFill>
            </a:endParaRPr>
          </a:p>
          <a:p>
            <a:pPr algn="l"/>
            <a:endParaRPr lang="ru-RU" dirty="0"/>
          </a:p>
        </p:txBody>
      </p:sp>
      <p:pic>
        <p:nvPicPr>
          <p:cNvPr id="46" name="Рисунок 45" descr="6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857232"/>
            <a:ext cx="2714644" cy="2714644"/>
          </a:xfrm>
          <a:prstGeom prst="rect">
            <a:avLst/>
          </a:prstGeom>
        </p:spPr>
      </p:pic>
      <p:pic>
        <p:nvPicPr>
          <p:cNvPr id="2049" name="Picture 1" descr="C:\Users\Admin\Desktop\198013.jpg"/>
          <p:cNvPicPr>
            <a:picLocks noChangeAspect="1" noChangeArrowheads="1"/>
          </p:cNvPicPr>
          <p:nvPr/>
        </p:nvPicPr>
        <p:blipFill>
          <a:blip r:embed="rId4" cstate="print"/>
          <a:srcRect t="24390" r="-2440"/>
          <a:stretch>
            <a:fillRect/>
          </a:stretch>
        </p:blipFill>
        <p:spPr bwMode="auto">
          <a:xfrm>
            <a:off x="8001024" y="2500306"/>
            <a:ext cx="500066" cy="442911"/>
          </a:xfrm>
          <a:prstGeom prst="rect">
            <a:avLst/>
          </a:prstGeom>
          <a:noFill/>
        </p:spPr>
      </p:pic>
      <p:pic>
        <p:nvPicPr>
          <p:cNvPr id="48" name="zvonok_vdver_mptr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6429396"/>
            <a:ext cx="304800" cy="3048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1928802"/>
            <a:ext cx="94980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1857364"/>
            <a:ext cx="1019175" cy="1608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57158" y="3775178"/>
            <a:ext cx="67866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1" hangingPunct="1"/>
            <a:r>
              <a:rPr lang="ru-RU" sz="2000" b="1" i="1" dirty="0" smtClean="0">
                <a:solidFill>
                  <a:schemeClr val="accent5">
                    <a:lumMod val="10000"/>
                  </a:schemeClr>
                </a:solidFill>
              </a:rPr>
              <a:t>Оказывается, здесь живут согласные </a:t>
            </a:r>
            <a:r>
              <a:rPr lang="ru-RU" sz="2000" b="1" i="1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З</a:t>
            </a:r>
            <a:r>
              <a:rPr lang="ru-RU" sz="2000" b="1" i="1" dirty="0" smtClean="0">
                <a:solidFill>
                  <a:schemeClr val="accent5">
                    <a:lumMod val="10000"/>
                  </a:schemeClr>
                </a:solidFill>
              </a:rPr>
              <a:t> и </a:t>
            </a:r>
            <a:r>
              <a:rPr lang="ru-RU" sz="2000" b="1" i="1" dirty="0" smtClean="0">
                <a:solidFill>
                  <a:srgbClr val="00B050"/>
                </a:solidFill>
              </a:rPr>
              <a:t>С</a:t>
            </a:r>
            <a:r>
              <a:rPr lang="ru-RU" sz="2000" b="1" i="1" dirty="0" smtClean="0">
                <a:solidFill>
                  <a:schemeClr val="accent5">
                    <a:lumMod val="10000"/>
                  </a:schemeClr>
                </a:solidFill>
              </a:rPr>
              <a:t>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Дружно живут, ни о чем не тужат.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 rot="20933656">
            <a:off x="7648023" y="116009"/>
            <a:ext cx="1357322" cy="1571636"/>
            <a:chOff x="3857620" y="2285992"/>
            <a:chExt cx="1857388" cy="2143140"/>
          </a:xfrm>
        </p:grpSpPr>
        <p:sp>
          <p:nvSpPr>
            <p:cNvPr id="58" name="Хорда 57"/>
            <p:cNvSpPr/>
            <p:nvPr/>
          </p:nvSpPr>
          <p:spPr>
            <a:xfrm rot="9547589">
              <a:off x="4071934" y="2928934"/>
              <a:ext cx="914400" cy="914400"/>
            </a:xfrm>
            <a:prstGeom prst="chord">
              <a:avLst>
                <a:gd name="adj1" fmla="val 4644570"/>
                <a:gd name="adj2" fmla="val 1620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8" idx="0"/>
            </p:cNvCxnSpPr>
            <p:nvPr/>
          </p:nvCxnSpPr>
          <p:spPr>
            <a:xfrm flipH="1" flipV="1">
              <a:off x="3857620" y="2357430"/>
              <a:ext cx="419408" cy="64729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H="1" flipV="1">
              <a:off x="4286248" y="2428868"/>
              <a:ext cx="133656" cy="5044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 flipV="1">
              <a:off x="4714876" y="3786191"/>
              <a:ext cx="357190" cy="6429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4857752" y="2714620"/>
              <a:ext cx="642942" cy="42862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4857752" y="3571877"/>
              <a:ext cx="642942" cy="50006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777094" y="2428868"/>
              <a:ext cx="294972" cy="5758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929190" y="3429000"/>
              <a:ext cx="785818" cy="43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4929190" y="3000372"/>
              <a:ext cx="723600" cy="2901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4634218" y="2285992"/>
              <a:ext cx="80658" cy="71873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247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47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747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2963E-6 L -0.67726 -0.04191 " pathEditMode="relative" ptsTypes="AA">
                                      <p:cBhvr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747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247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7.40741E-7 L -0.38593 -0.01041 " pathEditMode="relative" ptsTypes="AA">
                                      <p:cBhvr>
                                        <p:cTn id="3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247"/>
                            </p:stCondLst>
                            <p:childTnLst>
                              <p:par>
                                <p:cTn id="3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"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/>
          <p:cNvSpPr/>
          <p:nvPr/>
        </p:nvSpPr>
        <p:spPr bwMode="auto">
          <a:xfrm>
            <a:off x="0" y="0"/>
            <a:ext cx="9144000" cy="628652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dirty="0" smtClean="0">
              <a:ln w="57150">
                <a:solidFill>
                  <a:schemeClr val="tx1"/>
                </a:solidFill>
              </a:ln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46" name="Рисунок 45" descr="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571612"/>
            <a:ext cx="2714644" cy="2714644"/>
          </a:xfrm>
          <a:prstGeom prst="rect">
            <a:avLst/>
          </a:prstGeom>
        </p:spPr>
      </p:pic>
      <p:pic>
        <p:nvPicPr>
          <p:cNvPr id="2049" name="Picture 1" descr="C:\Users\Admin\Desktop\198013.jpg"/>
          <p:cNvPicPr>
            <a:picLocks noChangeAspect="1" noChangeArrowheads="1"/>
          </p:cNvPicPr>
          <p:nvPr/>
        </p:nvPicPr>
        <p:blipFill>
          <a:blip r:embed="rId3" cstate="print"/>
          <a:srcRect t="24390" r="-2440"/>
          <a:stretch>
            <a:fillRect/>
          </a:stretch>
        </p:blipFill>
        <p:spPr bwMode="auto">
          <a:xfrm>
            <a:off x="7643834" y="3071810"/>
            <a:ext cx="500066" cy="442911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000240"/>
            <a:ext cx="1500198" cy="236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143116"/>
            <a:ext cx="1500198" cy="236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6"/>
          <p:cNvGrpSpPr/>
          <p:nvPr/>
        </p:nvGrpSpPr>
        <p:grpSpPr>
          <a:xfrm rot="20933656">
            <a:off x="6568043" y="116008"/>
            <a:ext cx="1357322" cy="1571636"/>
            <a:chOff x="3857620" y="2285992"/>
            <a:chExt cx="1857388" cy="2143140"/>
          </a:xfrm>
        </p:grpSpPr>
        <p:sp>
          <p:nvSpPr>
            <p:cNvPr id="58" name="Хорда 57"/>
            <p:cNvSpPr/>
            <p:nvPr/>
          </p:nvSpPr>
          <p:spPr>
            <a:xfrm rot="9547589">
              <a:off x="4071934" y="2928934"/>
              <a:ext cx="914400" cy="914400"/>
            </a:xfrm>
            <a:prstGeom prst="chord">
              <a:avLst>
                <a:gd name="adj1" fmla="val 4644570"/>
                <a:gd name="adj2" fmla="val 1620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8" idx="0"/>
            </p:cNvCxnSpPr>
            <p:nvPr/>
          </p:nvCxnSpPr>
          <p:spPr>
            <a:xfrm flipH="1" flipV="1">
              <a:off x="3857620" y="2357430"/>
              <a:ext cx="419408" cy="64729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H="1" flipV="1">
              <a:off x="4286248" y="2428868"/>
              <a:ext cx="133656" cy="5044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 flipV="1">
              <a:off x="4714876" y="3786191"/>
              <a:ext cx="357190" cy="6429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4857752" y="2714620"/>
              <a:ext cx="642942" cy="42862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4857752" y="3571877"/>
              <a:ext cx="642942" cy="50006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777094" y="2428868"/>
              <a:ext cx="294972" cy="5758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929190" y="3429000"/>
              <a:ext cx="785818" cy="43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4929190" y="3000372"/>
              <a:ext cx="723600" cy="2901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4634218" y="2285992"/>
              <a:ext cx="80658" cy="71873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2000240"/>
            <a:ext cx="1500198" cy="236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2143117"/>
            <a:ext cx="1571635" cy="2440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Облако 22"/>
          <p:cNvSpPr/>
          <p:nvPr/>
        </p:nvSpPr>
        <p:spPr bwMode="auto">
          <a:xfrm>
            <a:off x="4786314" y="0"/>
            <a:ext cx="3643306" cy="2000240"/>
          </a:xfrm>
          <a:prstGeom prst="cloud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27561" y="428604"/>
            <a:ext cx="1912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Но однажды …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857224" y="5394110"/>
            <a:ext cx="73581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Заспорили звонкий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глухой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99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главней?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2000240"/>
            <a:ext cx="1500198" cy="239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2143116"/>
            <a:ext cx="1500198" cy="249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Овальная выноска 27"/>
          <p:cNvSpPr/>
          <p:nvPr/>
        </p:nvSpPr>
        <p:spPr bwMode="auto">
          <a:xfrm>
            <a:off x="2214546" y="1214422"/>
            <a:ext cx="1357322" cy="612648"/>
          </a:xfrm>
          <a:prstGeom prst="wedgeEllipseCallout">
            <a:avLst>
              <a:gd name="adj1" fmla="val -64254"/>
              <a:gd name="adj2" fmla="val 158730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Я главней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!</a:t>
            </a:r>
          </a:p>
        </p:txBody>
      </p:sp>
      <p:sp>
        <p:nvSpPr>
          <p:cNvPr id="29" name="Овальная выноска 28"/>
          <p:cNvSpPr/>
          <p:nvPr/>
        </p:nvSpPr>
        <p:spPr bwMode="auto">
          <a:xfrm>
            <a:off x="3500430" y="1142984"/>
            <a:ext cx="1357322" cy="612648"/>
          </a:xfrm>
          <a:prstGeom prst="wedgeEllipseCallout">
            <a:avLst>
              <a:gd name="adj1" fmla="val 21729"/>
              <a:gd name="adj2" fmla="val 19800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Нет, 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0"/>
      <p:bldP spid="27652" grpId="0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кругленный прямоугольник 43"/>
          <p:cNvSpPr/>
          <p:nvPr/>
        </p:nvSpPr>
        <p:spPr bwMode="auto">
          <a:xfrm>
            <a:off x="0" y="0"/>
            <a:ext cx="9144000" cy="628652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dirty="0" smtClean="0">
              <a:ln w="57150">
                <a:solidFill>
                  <a:schemeClr val="tx1"/>
                </a:solidFill>
              </a:ln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46" name="Рисунок 45" descr="6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571612"/>
            <a:ext cx="2714644" cy="2714644"/>
          </a:xfrm>
          <a:prstGeom prst="rect">
            <a:avLst/>
          </a:prstGeom>
        </p:spPr>
      </p:pic>
      <p:pic>
        <p:nvPicPr>
          <p:cNvPr id="2049" name="Picture 1" descr="C:\Users\Admin\Desktop\198013.jpg"/>
          <p:cNvPicPr>
            <a:picLocks noChangeAspect="1" noChangeArrowheads="1"/>
          </p:cNvPicPr>
          <p:nvPr/>
        </p:nvPicPr>
        <p:blipFill>
          <a:blip r:embed="rId4" cstate="print"/>
          <a:srcRect t="24390" r="-2440"/>
          <a:stretch>
            <a:fillRect/>
          </a:stretch>
        </p:blipFill>
        <p:spPr bwMode="auto">
          <a:xfrm>
            <a:off x="7643834" y="3071810"/>
            <a:ext cx="500066" cy="442911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000240"/>
            <a:ext cx="1500198" cy="236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2143116"/>
            <a:ext cx="1500198" cy="236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56"/>
          <p:cNvGrpSpPr/>
          <p:nvPr/>
        </p:nvGrpSpPr>
        <p:grpSpPr>
          <a:xfrm rot="20933656">
            <a:off x="6568043" y="116008"/>
            <a:ext cx="1357322" cy="1571636"/>
            <a:chOff x="3857620" y="2285992"/>
            <a:chExt cx="1857388" cy="2143140"/>
          </a:xfrm>
        </p:grpSpPr>
        <p:sp>
          <p:nvSpPr>
            <p:cNvPr id="58" name="Хорда 57"/>
            <p:cNvSpPr/>
            <p:nvPr/>
          </p:nvSpPr>
          <p:spPr>
            <a:xfrm rot="9547589">
              <a:off x="4071934" y="2928934"/>
              <a:ext cx="914400" cy="914400"/>
            </a:xfrm>
            <a:prstGeom prst="chord">
              <a:avLst>
                <a:gd name="adj1" fmla="val 4644570"/>
                <a:gd name="adj2" fmla="val 1620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>
              <a:stCxn id="58" idx="0"/>
            </p:cNvCxnSpPr>
            <p:nvPr/>
          </p:nvCxnSpPr>
          <p:spPr>
            <a:xfrm flipH="1" flipV="1">
              <a:off x="3857620" y="2357430"/>
              <a:ext cx="419408" cy="64729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H="1" flipV="1">
              <a:off x="4286248" y="2428868"/>
              <a:ext cx="133656" cy="5044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 flipV="1">
              <a:off x="4714876" y="3786191"/>
              <a:ext cx="357190" cy="6429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4857752" y="2714620"/>
              <a:ext cx="642942" cy="42862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4857752" y="3571877"/>
              <a:ext cx="642942" cy="50006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777094" y="2428868"/>
              <a:ext cx="294972" cy="5758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929190" y="3429000"/>
              <a:ext cx="785818" cy="43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4929190" y="3000372"/>
              <a:ext cx="723600" cy="2901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4634218" y="2285992"/>
              <a:ext cx="80658" cy="71873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2000240"/>
            <a:ext cx="1500198" cy="236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2143117"/>
            <a:ext cx="1571635" cy="2440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Облако 22"/>
          <p:cNvSpPr/>
          <p:nvPr/>
        </p:nvSpPr>
        <p:spPr bwMode="auto">
          <a:xfrm>
            <a:off x="4786314" y="0"/>
            <a:ext cx="3643306" cy="2000240"/>
          </a:xfrm>
          <a:prstGeom prst="cloud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7182" y="428604"/>
            <a:ext cx="3513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Услышал их спор мудрец. …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857224" y="5409500"/>
            <a:ext cx="73581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eaLnBrk="1" hangingPunct="1"/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и дал совет…</a:t>
            </a:r>
            <a:endParaRPr lang="ru-RU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85852" y="2000240"/>
            <a:ext cx="1500198" cy="239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2143116"/>
            <a:ext cx="1500198" cy="249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Овальная выноска 27"/>
          <p:cNvSpPr/>
          <p:nvPr/>
        </p:nvSpPr>
        <p:spPr bwMode="auto">
          <a:xfrm>
            <a:off x="2214546" y="1071546"/>
            <a:ext cx="1357322" cy="755524"/>
          </a:xfrm>
          <a:prstGeom prst="wedgeEllipseCallout">
            <a:avLst>
              <a:gd name="adj1" fmla="val -64254"/>
              <a:gd name="adj2" fmla="val 158730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Я перед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звонкими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!</a:t>
            </a:r>
          </a:p>
        </p:txBody>
      </p:sp>
      <p:sp>
        <p:nvSpPr>
          <p:cNvPr id="29" name="Овальная выноска 28"/>
          <p:cNvSpPr/>
          <p:nvPr/>
        </p:nvSpPr>
        <p:spPr bwMode="auto">
          <a:xfrm>
            <a:off x="3500430" y="1000108"/>
            <a:ext cx="1357322" cy="755524"/>
          </a:xfrm>
          <a:prstGeom prst="wedgeEllipseCallout">
            <a:avLst>
              <a:gd name="adj1" fmla="val 21729"/>
              <a:gd name="adj2" fmla="val 19800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А я перед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</a:rPr>
              <a:t>глухими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Arial" charset="0"/>
              </a:rPr>
              <a:t>!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20050" y="4362450"/>
            <a:ext cx="11239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Рисунок 29" descr="Рисунок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9939" y="0"/>
            <a:ext cx="8934061" cy="6858000"/>
          </a:xfrm>
          <a:prstGeom prst="rect">
            <a:avLst/>
          </a:prstGeom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000232" y="1785926"/>
            <a:ext cx="657229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Звонкому 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стоять в словах перед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звонкими согласными, а глухому 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339966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– перед глухими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54097 -0.0030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097 -0.003 L -0.53854 -0.4155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600"/>
                            </p:stCondLst>
                            <p:childTnLst>
                              <p:par>
                                <p:cTn id="3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600"/>
                            </p:stCondLst>
                            <p:childTnLst>
                              <p:par>
                                <p:cTn id="3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0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600"/>
                            </p:stCondLst>
                            <p:childTnLst>
                              <p:par>
                                <p:cTn id="4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4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600"/>
                            </p:stCondLst>
                            <p:childTnLst>
                              <p:par>
                                <p:cTn id="4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600"/>
                            </p:stCondLst>
                            <p:childTnLst>
                              <p:par>
                                <p:cTn id="5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600"/>
                            </p:stCondLst>
                            <p:childTnLst>
                              <p:par>
                                <p:cTn id="55" presetID="1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600"/>
                            </p:stCondLst>
                            <p:childTnLst>
                              <p:par>
                                <p:cTn id="6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600"/>
                            </p:stCondLst>
                            <p:childTnLst>
                              <p:par>
                                <p:cTn id="6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66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1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4" grpId="1"/>
      <p:bldP spid="27652" grpId="0"/>
      <p:bldP spid="27652" grpId="1"/>
      <p:bldP spid="28" grpId="0" animBg="1"/>
      <p:bldP spid="29" grpId="0" animBg="1"/>
      <p:bldP spid="2867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36B4B">
                <a:gamma/>
                <a:shade val="46275"/>
                <a:invGamma/>
              </a:srgbClr>
            </a:gs>
            <a:gs pos="100000">
              <a:srgbClr val="636B4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15338" cy="1285884"/>
          </a:xfrm>
          <a:prstGeom prst="roundRect">
            <a:avLst/>
          </a:prstGeom>
          <a:ln w="38100">
            <a:solidFill>
              <a:schemeClr val="accent5">
                <a:lumMod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Работа  с учебником.</a:t>
            </a:r>
            <a:endParaRPr lang="en-US" sz="1600" dirty="0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71472" y="1785926"/>
            <a:ext cx="6586538" cy="685800"/>
            <a:chOff x="1296" y="1200"/>
            <a:chExt cx="4149" cy="432"/>
          </a:xfrm>
        </p:grpSpPr>
        <p:sp>
          <p:nvSpPr>
            <p:cNvPr id="613388" name="AutoShape 12"/>
            <p:cNvSpPr>
              <a:spLocks noChangeArrowheads="1"/>
            </p:cNvSpPr>
            <p:nvPr/>
          </p:nvSpPr>
          <p:spPr bwMode="gray">
            <a:xfrm>
              <a:off x="1510" y="1229"/>
              <a:ext cx="3935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89" name="Text Box 13"/>
            <p:cNvSpPr txBox="1">
              <a:spLocks noChangeArrowheads="1"/>
            </p:cNvSpPr>
            <p:nvPr/>
          </p:nvSpPr>
          <p:spPr bwMode="gray">
            <a:xfrm>
              <a:off x="1776" y="1248"/>
              <a:ext cx="348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Чтение правила § 83 стр. 174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613391" name="Oval 15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392" name="Oval 16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393" name="Picture 17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394" name="Text Box 18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571472" y="2714620"/>
            <a:ext cx="6729413" cy="685800"/>
            <a:chOff x="1296" y="1680"/>
            <a:chExt cx="4239" cy="432"/>
          </a:xfrm>
        </p:grpSpPr>
        <p:sp>
          <p:nvSpPr>
            <p:cNvPr id="613396" name="AutoShape 20"/>
            <p:cNvSpPr>
              <a:spLocks noChangeArrowheads="1"/>
            </p:cNvSpPr>
            <p:nvPr/>
          </p:nvSpPr>
          <p:spPr bwMode="gray">
            <a:xfrm>
              <a:off x="1510" y="1709"/>
              <a:ext cx="4025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397" name="Text Box 21"/>
            <p:cNvSpPr txBox="1">
              <a:spLocks noChangeArrowheads="1"/>
            </p:cNvSpPr>
            <p:nvPr/>
          </p:nvSpPr>
          <p:spPr bwMode="gray">
            <a:xfrm>
              <a:off x="1776" y="1728"/>
              <a:ext cx="36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Как 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выделяется 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орфограмма?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613399" name="Oval 23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0" name="Oval 24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1" name="Picture 25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13402" name="Text Box 26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-19080" y="3779836"/>
            <a:ext cx="8823326" cy="1576388"/>
            <a:chOff x="1149" y="2294"/>
            <a:chExt cx="5558" cy="993"/>
          </a:xfrm>
        </p:grpSpPr>
        <p:sp>
          <p:nvSpPr>
            <p:cNvPr id="613404" name="AutoShape 28"/>
            <p:cNvSpPr>
              <a:spLocks noChangeArrowheads="1"/>
            </p:cNvSpPr>
            <p:nvPr/>
          </p:nvSpPr>
          <p:spPr bwMode="gray">
            <a:xfrm>
              <a:off x="1746" y="2298"/>
              <a:ext cx="4961" cy="96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3405" name="Text Box 29"/>
            <p:cNvSpPr txBox="1">
              <a:spLocks noChangeArrowheads="1"/>
            </p:cNvSpPr>
            <p:nvPr/>
          </p:nvSpPr>
          <p:spPr bwMode="gray">
            <a:xfrm>
              <a:off x="2151" y="2298"/>
              <a:ext cx="4380" cy="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rgbClr val="000000"/>
                  </a:solidFill>
                </a:rPr>
                <a:t>Рассуждайте так: </a:t>
              </a:r>
              <a:r>
                <a:rPr lang="ru-RU" sz="2400" b="1" dirty="0" err="1" smtClean="0">
                  <a:solidFill>
                    <a:srgbClr val="000000"/>
                  </a:solidFill>
                </a:rPr>
                <a:t>бе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…платный, после приставки стоит глухой согласный. Значит, пишем </a:t>
              </a:r>
              <a:r>
                <a:rPr lang="ru-RU" sz="2400" b="1" dirty="0" smtClean="0">
                  <a:solidFill>
                    <a:srgbClr val="FF0000"/>
                  </a:solidFill>
                </a:rPr>
                <a:t>С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. </a:t>
              </a:r>
              <a:r>
                <a:rPr lang="ru-RU" sz="2400" b="1" dirty="0" err="1" smtClean="0">
                  <a:solidFill>
                    <a:srgbClr val="000000"/>
                  </a:solidFill>
                </a:rPr>
                <a:t>Бе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…вкусный, после приставки стоит звонкий согласный. Значит, пишем </a:t>
              </a:r>
              <a:r>
                <a:rPr lang="ru-RU" sz="2400" b="1" dirty="0" smtClean="0">
                  <a:solidFill>
                    <a:srgbClr val="FF0000"/>
                  </a:solidFill>
                </a:rPr>
                <a:t>З</a:t>
              </a:r>
              <a:r>
                <a:rPr lang="ru-RU" sz="2400" b="1" dirty="0" smtClean="0">
                  <a:solidFill>
                    <a:srgbClr val="000000"/>
                  </a:solidFill>
                </a:rPr>
                <a:t>.</a:t>
              </a:r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1149" y="2294"/>
              <a:ext cx="1014" cy="892"/>
              <a:chOff x="1149" y="2294"/>
              <a:chExt cx="1014" cy="892"/>
            </a:xfrm>
          </p:grpSpPr>
          <p:sp>
            <p:nvSpPr>
              <p:cNvPr id="613407" name="Oval 31"/>
              <p:cNvSpPr>
                <a:spLocks noChangeArrowheads="1"/>
              </p:cNvSpPr>
              <p:nvPr/>
            </p:nvSpPr>
            <p:spPr bwMode="gray">
              <a:xfrm rot="1758052">
                <a:off x="1185" y="2294"/>
                <a:ext cx="911" cy="824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408" name="Oval 32"/>
              <p:cNvSpPr>
                <a:spLocks noChangeArrowheads="1"/>
              </p:cNvSpPr>
              <p:nvPr/>
            </p:nvSpPr>
            <p:spPr bwMode="gray">
              <a:xfrm rot="1758052">
                <a:off x="1149" y="2300"/>
                <a:ext cx="1014" cy="886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13409" name="Picture 33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61" y="2343"/>
                <a:ext cx="552" cy="561"/>
              </a:xfrm>
              <a:prstGeom prst="rect">
                <a:avLst/>
              </a:prstGeom>
              <a:noFill/>
            </p:spPr>
          </p:pic>
        </p:grpSp>
        <p:sp>
          <p:nvSpPr>
            <p:cNvPr id="613410" name="Text Box 34"/>
            <p:cNvSpPr txBox="1">
              <a:spLocks noChangeArrowheads="1"/>
            </p:cNvSpPr>
            <p:nvPr/>
          </p:nvSpPr>
          <p:spPr bwMode="gray">
            <a:xfrm>
              <a:off x="1431" y="2478"/>
              <a:ext cx="258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">
  <a:themeElements>
    <a:clrScheme name="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3D-элементы презентаций</Template>
  <TotalTime>514</TotalTime>
  <Words>736</Words>
  <Application>Microsoft Office PowerPoint</Application>
  <PresentationFormat>Экран (4:3)</PresentationFormat>
  <Paragraphs>149</Paragraphs>
  <Slides>16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2</vt:lpstr>
      <vt:lpstr>Буквы з и с на конце приставок.</vt:lpstr>
      <vt:lpstr>Цели урока:</vt:lpstr>
      <vt:lpstr>Синтаксическая минутка.</vt:lpstr>
      <vt:lpstr>Орфографическая разминка</vt:lpstr>
      <vt:lpstr>Буквы з и с на конце приставок.</vt:lpstr>
      <vt:lpstr>Слайд 6</vt:lpstr>
      <vt:lpstr>Слайд 7</vt:lpstr>
      <vt:lpstr>Слайд 8</vt:lpstr>
      <vt:lpstr>Работа  с учебником.</vt:lpstr>
      <vt:lpstr>Вставь з или с. Подчеркни лишнее слово. </vt:lpstr>
      <vt:lpstr>Выберите подходящие по смыслу слова, графически обозначьте в них условия выбора з-с в приставках.</vt:lpstr>
      <vt:lpstr>Замените словосочетания синонимичными прилагательными с приставками на –з, -с. Образец; крестьянин без земли- безземельный.</vt:lpstr>
      <vt:lpstr>Выпишите слова с приставками на З ,С, а также с приставкой С.</vt:lpstr>
      <vt:lpstr>Продолжи ответ.</vt:lpstr>
      <vt:lpstr>Итог.</vt:lpstr>
      <vt:lpstr>Домашнее задание.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з и с на конце приставок.</dc:title>
  <dc:creator>Admin</dc:creator>
  <cp:lastModifiedBy>Admin</cp:lastModifiedBy>
  <cp:revision>59</cp:revision>
  <dcterms:created xsi:type="dcterms:W3CDTF">2012-10-15T12:27:02Z</dcterms:created>
  <dcterms:modified xsi:type="dcterms:W3CDTF">2012-10-26T09:57:31Z</dcterms:modified>
</cp:coreProperties>
</file>