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9" r:id="rId3"/>
    <p:sldId id="258" r:id="rId4"/>
    <p:sldId id="276" r:id="rId5"/>
    <p:sldId id="277" r:id="rId6"/>
    <p:sldId id="278" r:id="rId7"/>
    <p:sldId id="279" r:id="rId8"/>
    <p:sldId id="260" r:id="rId9"/>
    <p:sldId id="261" r:id="rId10"/>
    <p:sldId id="262" r:id="rId11"/>
    <p:sldId id="263" r:id="rId12"/>
    <p:sldId id="270" r:id="rId13"/>
    <p:sldId id="284" r:id="rId14"/>
    <p:sldId id="267" r:id="rId15"/>
    <p:sldId id="271" r:id="rId16"/>
    <p:sldId id="272" r:id="rId17"/>
    <p:sldId id="265" r:id="rId18"/>
    <p:sldId id="283" r:id="rId19"/>
    <p:sldId id="268" r:id="rId20"/>
    <p:sldId id="285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0" autoAdjust="0"/>
    <p:restoredTop sz="94660"/>
  </p:normalViewPr>
  <p:slideViewPr>
    <p:cSldViewPr>
      <p:cViewPr>
        <p:scale>
          <a:sx n="100" d="100"/>
          <a:sy n="100" d="100"/>
        </p:scale>
        <p:origin x="-612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71A945-AC92-48A3-9A28-9E229D0CC032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947E23-CCE6-4DB9-A5A3-4DBCC1343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МАСТЕР-КЛАСС</a:t>
            </a:r>
            <a:b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(урок-исследование)</a:t>
            </a:r>
            <a:b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22437"/>
            <a:ext cx="5072066" cy="5135563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: «ФИЛОЛОГИЧЕСКИЙ АНАЛИЗ ХУДОЖЕСТВЕННОГО ТЕКСТА»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Возвращение Григория Мелехова на хутор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(финал романа М. Шолохова «Тихий Дон»: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Т.4, ч. 8, гл. 18)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Учитель русского языка и литературы УХАБИНА М. Г.</a:t>
            </a:r>
            <a:endParaRPr lang="ru-RU" sz="2400" b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6" name="Picture 2" descr="C:\Users\Музыка\Desktop\184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71612"/>
            <a:ext cx="3286148" cy="5038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85860"/>
            <a:ext cx="4714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7.Найдите описание степного ландшафта в последующих абзацах. Какой приём использует автор?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357430"/>
            <a:ext cx="4714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Какой лексикой насыщено данное описание?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429132"/>
            <a:ext cx="4714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Приведите примеры антонимов.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913955" y="3801029"/>
            <a:ext cx="5458967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86314" y="1285860"/>
            <a:ext cx="4357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Используется приём контраста в описании степного ландшафта.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2357430"/>
            <a:ext cx="4429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Абзацы насыщены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антонимичной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лексикой: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Группа №1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929190" y="4000504"/>
            <a:ext cx="371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  Порушила – осталась; жизнь – смерть; земля – небо; огонь – вода; чужой – родной; чёрный – белый; лес – степь; дождь – солнце; весна – осень; день – ночь.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allAtOnce"/>
      <p:bldP spid="9" grpId="0" build="allAtOnce"/>
      <p:bldP spid="14" grpId="0" build="allAtOnce"/>
      <p:bldP spid="10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0" y="4071942"/>
            <a:ext cx="4714876" cy="714380"/>
          </a:xfrm>
          <a:noFill/>
        </p:spPr>
        <p:txBody>
          <a:bodyPr>
            <a:normAutofit/>
          </a:bodyPr>
          <a:lstStyle/>
          <a:p>
            <a:pPr marL="174625" indent="-17462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2.Как описана природа в данной главе?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071682" y="4214806"/>
            <a:ext cx="52863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714876" y="4071942"/>
            <a:ext cx="44291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Природа описана как живое существо, олицетворения подчёркивают её одушевлённость: огонь «жадно пожирает сухую траву», «крылатый ветер», «весело зеленеет трава», «прошлись палы».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14290"/>
            <a:ext cx="9144000" cy="1143000"/>
          </a:xfrm>
          <a:prstGeom prst="rect">
            <a:avLst/>
          </a:prstGeom>
          <a:noFill/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РАБОТА В ГРУППАХ</a:t>
            </a:r>
            <a:b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группа №2</a:t>
            </a:r>
            <a:endParaRPr kumimoji="0" lang="ru-RU" sz="43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357298"/>
            <a:ext cx="4714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Примеры какой лексики мы можем ещё найти в данном тексте?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1357298"/>
            <a:ext cx="442912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Мы можем найти примеры цветовой лексики, использованной в пейзажной картине. Она придаёт тексту живописную образность:«бурые верхушки чернобыла», «зелёная трава», «голубое небо», «чёрная земля», «сизая зола», « тёмная пыль».</a:t>
            </a:r>
          </a:p>
          <a:p>
            <a:pPr marL="182563" indent="-182563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2" grpId="0" build="allAtOnce"/>
      <p:bldP spid="14" grpId="0" build="allAtOnce"/>
      <p:bldP spid="1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РАБОТА В ГРУППЕ №2</a:t>
            </a:r>
            <a:br>
              <a:rPr lang="ru-RU" sz="2800" b="1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428741" y="3714741"/>
            <a:ext cx="628651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" name="Picture 7" descr="До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448"/>
          <a:stretch>
            <a:fillRect/>
          </a:stretch>
        </p:blipFill>
        <p:spPr>
          <a:xfrm>
            <a:off x="4786314" y="3286124"/>
            <a:ext cx="4143404" cy="2327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0" y="5786454"/>
            <a:ext cx="4714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Какой тип речи использовал автор в этих абзацах? Почему вы так думаете?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5786454"/>
            <a:ext cx="4429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Автор использовал тип речи описание.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500042"/>
            <a:ext cx="47148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Какая стилистическая фигура используется в синтаксических конструкциях, чтобы усилить эмоциональную нагрузку речевых построений?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6314" y="571480"/>
            <a:ext cx="3571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3.В синтаксических конструкциях повторяется приём инверсии, который усиливает эмоциональную нагрузку речевых построений, придаёт тексту интонационную выразительность: «не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гнездует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над ней птица», «                                  стороной обходит её зверь…».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6" grpId="0" build="allAtOnce"/>
      <p:bldP spid="1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b="1" dirty="0" smtClean="0">
                <a:solidFill>
                  <a:srgbClr val="FF0000"/>
                </a:solidFill>
              </a:rPr>
              <a:t>ТИПЫ     РЕЧИ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1.ПОВЕСТВОВАНИЕ</a:t>
            </a:r>
            <a:r>
              <a:rPr lang="ru-RU" sz="2000" b="1" dirty="0" smtClean="0">
                <a:solidFill>
                  <a:srgbClr val="FF0000"/>
                </a:solidFill>
              </a:rPr>
              <a:t> – это рассказ о каком-то событии в его временной последовательности: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Завязка  --- развитие события ---кульминация (напряжённый момент) --- конец </a:t>
            </a:r>
            <a:r>
              <a:rPr lang="ru-RU" sz="2000" b="1" dirty="0" err="1" smtClean="0">
                <a:solidFill>
                  <a:srgbClr val="FF0000"/>
                </a:solidFill>
              </a:rPr>
              <a:t>собыбытия</a:t>
            </a:r>
            <a:r>
              <a:rPr lang="ru-RU" sz="2000" b="1" dirty="0" smtClean="0">
                <a:solidFill>
                  <a:srgbClr val="FF0000"/>
                </a:solidFill>
              </a:rPr>
              <a:t>(развязка). </a:t>
            </a:r>
          </a:p>
          <a:p>
            <a:pPr algn="just"/>
            <a:r>
              <a:rPr lang="ru-RU" sz="2600" b="1" dirty="0" smtClean="0">
                <a:solidFill>
                  <a:srgbClr val="FF0000"/>
                </a:solidFill>
              </a:rPr>
              <a:t>2. ОПИСАНИЕ </a:t>
            </a:r>
            <a:r>
              <a:rPr lang="ru-RU" sz="2000" b="1" dirty="0" smtClean="0">
                <a:solidFill>
                  <a:srgbClr val="FF0000"/>
                </a:solidFill>
              </a:rPr>
              <a:t>– это словесное изображение какого-либо явления действительности путём перечисления его характерных признаков (пейзаж, портрет).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3. РАССУЖДЕНИЕ </a:t>
            </a:r>
            <a:r>
              <a:rPr lang="ru-RU" sz="2000" b="1" dirty="0" smtClean="0">
                <a:solidFill>
                  <a:srgbClr val="FF0000"/>
                </a:solidFill>
              </a:rPr>
              <a:t>– это словесное изложение, разъяснение, подтверждение какой-либо мысли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3 части: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1  -  тезис (высказывается какая-то мысль, проблема)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2 -  доказательства или опровержение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3 -  вывод или заключение.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РАБОТА В ГРУППЕ №2</a:t>
            </a:r>
            <a:endParaRPr lang="ru-RU" sz="4000" b="1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8288" indent="-268288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Какой тип речи использует автор в последующих абзацах?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21455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8288" indent="-26828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Какая  часть речи наиболее часто здесь употребляется? Найдите её.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21481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8288" indent="-26828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Какое лексическое средство выразительности использовано в этих абзацах?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500178" y="3786178"/>
            <a:ext cx="614364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572000" y="8572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4500" indent="-4445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В следующих абзацах изобразительный момент уступает место повествовательному.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414338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8288" indent="-26828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Используются фразеологические обороты: «белый свет», « убить время», « хлеб-соль»,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живые-здоровые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».они оживляют повествование.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21455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4500" indent="-4445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6.Наиболее часто употребляются глаголы: «скитался, не поехал, переправился, добывали, погуляли, поглядели, пролили, окружили, спаслись»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8" grpId="0" build="allAtOnce"/>
      <p:bldP spid="16" grpId="0" build="allAtOnce"/>
      <p:bldP spid="1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 ГРУППЕ №2</a:t>
            </a:r>
            <a:endParaRPr lang="ru-RU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285864" y="3643302"/>
            <a:ext cx="6357958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642918"/>
            <a:ext cx="4429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При помощи чего создаётся хронологический контекст главы?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9124" y="642918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-182563">
              <a:tabLst>
                <a:tab pos="182563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Хронологический контекст главы создаётся с помощью лексики с временным значением: «раннею весной», «трое суток», «несколько дней», «на исходе пятого дня», «в апреле», «до октября», «с неделю», «ночью», «как-то днём», «с самой осени», «за полгода», «с рассветом», «с той поры», «к Первому маю». Точная временная адресация создаёт ощущение достоверности, документальности происходящего.  Слова «мобилизация», «дезертиры», «банда», «амнистия», «служат приметами исторического времени.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Казачий курень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82" y="2643182"/>
            <a:ext cx="3957873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 ГРУППЕ №2</a:t>
            </a:r>
            <a:endParaRPr lang="ru-RU" sz="2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1285864" y="3643302"/>
            <a:ext cx="6357958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57148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А что создаёт ощущение достоверности, документальности происходящего?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2643182"/>
            <a:ext cx="44291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10. Обозначено ли в тексте художественное пространство? Если да, то чем?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2643182"/>
            <a:ext cx="46434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10. Художественное пространство в тексте обозначено географическими названиями (Дон, Астрахань, Вешенская), вмещает лес, степь, дубраву, калмыцкие степи; в заключительном абзаце границы пространства беспредельно раздвигаются, включая в себя «весь огромный, сияющий под холодным солнцем мир». Мысль автора движется от земли к небесам – «к холодному солнцу».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Дон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3714752"/>
            <a:ext cx="3500462" cy="2801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12"/>
          <p:cNvSpPr txBox="1"/>
          <p:nvPr/>
        </p:nvSpPr>
        <p:spPr>
          <a:xfrm>
            <a:off x="4643438" y="500042"/>
            <a:ext cx="4500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9.Точная временная адресация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создает ощущение достоверности, документальности происходящего. Слова «мобилизация», «дезертиры», «банда», «амнистия» служат приметами исторического времени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  <p:bldP spid="11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71480"/>
            <a:ext cx="43576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Какое слово является ключевым для понимания идейного содержания главы и всего романа в целом в данном контексте? Почему?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Группа №3</a:t>
            </a:r>
            <a:endParaRPr lang="ru-RU" sz="36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251851" y="3752166"/>
            <a:ext cx="621166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357686" y="571480"/>
            <a:ext cx="47863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Слово «земля» в данном контексте является ключевым для понимания идейного содержания главы и всего романа в целом. Здесь оно выступает сразу в нескольких значениях: в буквальном («выжженная земля», «обуглившаяся земля»); в переносном, равнозначном понятию «жизнь» («всё, что пока роднило его с землёй»; «цеплялся за землю»), а также в качестве синонима к словосочетаниям «родные места», «родной двор», «родной дом», «родной хутор». Мечась между враждебными лагерями, безжалостно уничтожающими друг друга, Мелехов понял, что человек сам в себе и для себя не может быть целью и смыслом жизни, что дороже родного порога ничего нет. Не случайно в конце главы возникает образ освобождённого ото льда берега («лёд отошёл от берега») как символ надёжного пристанища, где человек обретает силу. Мотив всплывания к берегу подсказывает читателю, что Мелехов нашёл, наконец, свой причал. Прощаясь с оружием, Григорий бросает под лёд винтовку, наган и патроны – таков его окончательный  выбор, подводящий итог жизненным исканиям.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Тихий Дон"/>
          <p:cNvPicPr>
            <a:picLocks noChangeAspect="1" noChangeArrowheads="1"/>
          </p:cNvPicPr>
          <p:nvPr/>
        </p:nvPicPr>
        <p:blipFill>
          <a:blip r:embed="rId2" cstate="print"/>
          <a:srcRect t="7874" b="11023"/>
          <a:stretch>
            <a:fillRect/>
          </a:stretch>
        </p:blipFill>
        <p:spPr>
          <a:xfrm>
            <a:off x="142844" y="2857496"/>
            <a:ext cx="4033868" cy="2873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0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8579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понял Григорий Мелехов в конце романа?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07167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Случайно ли возникает образ берега?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251851" y="3752166"/>
            <a:ext cx="621166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29124" y="714356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2.Мелехов понял, что человек сам в себе и для себя не может быть целью и смыслом жизни, что дороже родного порога ничего нет.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2071678"/>
            <a:ext cx="3929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3.Образ освобожденного ото льда берега («лед отошел от берега»), выступает как символ надежного пристанища, где человек обретает силу. Мотив всплывания к берегу подсказывает нам, что Григорий нашел, наконец, свой причал.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4286256"/>
            <a:ext cx="3864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Какой окончательный выбор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Делает Григорий?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4286256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5.Прощаясь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оружием, Мелехов бросает под лед винтовку, наган и патроны – таков его окончательный выбор, подводящий итог его жизненным исканиям.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Группа №3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12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 ГРУППЕ №3</a:t>
            </a:r>
            <a:endParaRPr lang="ru-RU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285864" y="3643302"/>
            <a:ext cx="6357958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500042"/>
            <a:ext cx="4429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Найдите в тексте фольклорные истоки русской речи.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50004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Числовая лексика, использованная автором, не только воплощает фольклорные мотивы в повествовании: семеро разбойников; первая пуля, вторая, третья; до трёх раз падал с коня Фомин, на третий раз нашёл свою смерть (в сказках судьбу испытывают трижды), но и отмечает важность происходящего. «Апостольское число в контексте главы («двенадцатый казачий полк», «двенадцать обойм патронов») позволяет предположить, что в поисках правды главный герой романа трудился с неослабевающей духовной напряжённостью.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4929198"/>
            <a:ext cx="4643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В финале романа угадывается намёк  на нравственное возрождение Мелехова. Разоружаясь, он не вымыл руки, как Пилат, хотя и стоял у воды, а «тщательно вытер руки о полу шинели» - то есть очистился.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0" y="4929198"/>
            <a:ext cx="4500562" cy="1714512"/>
          </a:xfrm>
          <a:noFill/>
        </p:spPr>
        <p:txBody>
          <a:bodyPr>
            <a:noAutofit/>
          </a:bodyPr>
          <a:lstStyle/>
          <a:p>
            <a:pPr marL="352425" indent="-28733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Произошло ли нравственное возрождение Григория Мелехова в конце романа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7" descr="Разноцветье донск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5720" y="1500174"/>
            <a:ext cx="3750224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49808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Цели мастер-класса: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4100" b="1" dirty="0" smtClean="0">
                <a:solidFill>
                  <a:srgbClr val="FF0000"/>
                </a:solidFill>
              </a:rPr>
              <a:t>1.Познавательный аспект: 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повторить</a:t>
            </a:r>
            <a:r>
              <a:rPr lang="ru-RU" b="1" dirty="0" smtClean="0"/>
              <a:t> термины;</a:t>
            </a:r>
          </a:p>
          <a:p>
            <a:pPr algn="just"/>
            <a:r>
              <a:rPr lang="ru-RU" b="1" dirty="0" smtClean="0"/>
              <a:t>развивать умения различать тропы, стилистические фигуры и другие средства выразительности.</a:t>
            </a:r>
          </a:p>
          <a:p>
            <a:pPr algn="just"/>
            <a:r>
              <a:rPr lang="ru-RU" sz="4100" b="1" dirty="0" smtClean="0">
                <a:solidFill>
                  <a:srgbClr val="FF0000"/>
                </a:solidFill>
              </a:rPr>
              <a:t>2. Развивающий аспект: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развивать</a:t>
            </a:r>
            <a:r>
              <a:rPr lang="ru-RU" b="1" dirty="0" smtClean="0"/>
              <a:t> мыслительную деятельность учащихся, умения анализировать, сравнивать, классифицировать, обобщать, логически верно излагать свои мысли; продолжать работу по раскрытию творческих способностей;</a:t>
            </a:r>
          </a:p>
          <a:p>
            <a:pPr algn="just">
              <a:buNone/>
            </a:pPr>
            <a:r>
              <a:rPr lang="ru-RU" b="1" dirty="0" smtClean="0"/>
              <a:t>     по  развитию критического образного мышления; создавать условия для развития коммуникативных навыков.</a:t>
            </a:r>
          </a:p>
          <a:p>
            <a:pPr>
              <a:buNone/>
            </a:pP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ГРУППА№3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400" b="1" dirty="0" smtClean="0"/>
              <a:t>6. Какую роль выполняет последняя глава романа?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7.Как сложится мирная жизнь героя?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400" b="1" dirty="0" smtClean="0"/>
              <a:t>6. Последняя глава романа выполняет роль развязки в сложнейшей событийной канве произведения.  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7.Финал остаётся  что позволяет читателю самому решить, как сложится мирная жизнь героя.</a:t>
            </a:r>
            <a:endParaRPr lang="ru-RU" sz="1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ПОДВЕДЕНИЕ ИТОГОВ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dirty="0" smtClean="0"/>
              <a:t>- Какие цели и задачи мы ставили в начале урока?</a:t>
            </a:r>
          </a:p>
          <a:p>
            <a:pPr algn="just"/>
            <a:r>
              <a:rPr lang="ru-RU" dirty="0" smtClean="0"/>
              <a:t>2. Что получилось?</a:t>
            </a:r>
          </a:p>
          <a:p>
            <a:pPr algn="just"/>
            <a:r>
              <a:rPr lang="ru-RU" dirty="0" smtClean="0"/>
              <a:t>3. Что не получилось?</a:t>
            </a:r>
          </a:p>
          <a:p>
            <a:pPr algn="just"/>
            <a:r>
              <a:rPr lang="ru-RU" dirty="0" smtClean="0"/>
              <a:t>4. Какую практическую помощь вы получили сегодня на мастер-классе для подготовки к экзамену?</a:t>
            </a:r>
          </a:p>
          <a:p>
            <a:pPr algn="just"/>
            <a:r>
              <a:rPr lang="ru-RU" dirty="0" smtClean="0"/>
              <a:t>5. О чём мы не должны забывать?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r>
              <a:rPr lang="ru-RU" b="1" i="1" dirty="0" smtClean="0">
                <a:solidFill>
                  <a:srgbClr val="FF0000"/>
                </a:solidFill>
              </a:rPr>
              <a:t>РОДНОЕ СЛОВО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4400" b="1" i="1" dirty="0" smtClean="0">
                <a:solidFill>
                  <a:srgbClr val="FF0000"/>
                </a:solidFill>
              </a:rPr>
              <a:t>Родное слово </a:t>
            </a:r>
            <a:r>
              <a:rPr lang="ru-RU" sz="4400" b="1" dirty="0" smtClean="0">
                <a:solidFill>
                  <a:srgbClr val="FF0000"/>
                </a:solidFill>
              </a:rPr>
              <a:t>– это основа нашей духовности, нашей культуры.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9808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ВЫ В ОТВЕТЕ!!!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 настоящее, будущее русского языка.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</a:t>
            </a:r>
            <a:r>
              <a:rPr lang="ru-RU" b="1" i="1" dirty="0" smtClean="0">
                <a:solidFill>
                  <a:srgbClr val="7030A0"/>
                </a:solidFill>
              </a:rPr>
              <a:t>СЛУШАЙТЕ!!!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             ДУМАЙТЕ !!!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             РЕШАЙТЕ!!!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КАКИМ ОН БУДЕТ, НАШ ЯЗЫК…                                 </a:t>
            </a:r>
            <a:r>
              <a:rPr lang="ru-RU" b="1" i="1" dirty="0" smtClean="0">
                <a:solidFill>
                  <a:srgbClr val="7030A0"/>
                </a:solidFill>
              </a:rPr>
              <a:t>Относитесь к языку как к «дару бесценному», как к  сокровищу. Пусть о вас  всегда говорят: «Это культурный человек».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4" name="Picture 8" descr="после смерти аксиньи"/>
          <p:cNvPicPr>
            <a:picLocks noChangeAspect="1" noChangeArrowheads="1"/>
          </p:cNvPicPr>
          <p:nvPr/>
        </p:nvPicPr>
        <p:blipFill>
          <a:blip r:embed="rId2" cstate="print"/>
          <a:srcRect l="2249" t="839" r="33746" b="37796"/>
          <a:stretch>
            <a:fillRect/>
          </a:stretch>
        </p:blipFill>
        <p:spPr>
          <a:xfrm>
            <a:off x="5643570" y="2000240"/>
            <a:ext cx="2733678" cy="2134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продолжение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3. Воспитательный аспект: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развитие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ценностных отношений к родному языку;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воспитание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бережного отношения к слову автора, ответственного отношения к собственному слову, к культуре речи;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совершенствование</a:t>
            </a:r>
            <a:r>
              <a:rPr lang="ru-RU" b="1" dirty="0" smtClean="0">
                <a:solidFill>
                  <a:srgbClr val="FF0000"/>
                </a:solidFill>
              </a:rPr>
              <a:t> навыков </a:t>
            </a:r>
            <a:r>
              <a:rPr lang="ru-RU" b="1" dirty="0" smtClean="0"/>
              <a:t>этичного межличностного общения.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ПРОБЛЕМА (сформулируйте её в виде вопроса)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Как сделать так, чтоб</a:t>
            </a:r>
          </a:p>
          <a:p>
            <a:pPr algn="just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язык был лучшим из того,</a:t>
            </a:r>
          </a:p>
          <a:p>
            <a:pPr algn="just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что есть на свете – </a:t>
            </a:r>
          </a:p>
          <a:p>
            <a:pPr algn="just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красивым,</a:t>
            </a:r>
          </a:p>
          <a:p>
            <a:pPr algn="just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величественным,</a:t>
            </a:r>
          </a:p>
          <a:p>
            <a:pPr algn="just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выразительным?ы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связана проблема с темой урока?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- Для чего могут использоваться средства выразительности?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- Средства выразительности языка  -  это путь к выразительной , образной речи. Они могут использоваться для воспроизведения, имитации, описания явлений окружающей действительности.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Сформулируем задачи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1. </a:t>
            </a:r>
            <a:r>
              <a:rPr lang="ru-RU" b="1" i="1" dirty="0" smtClean="0">
                <a:solidFill>
                  <a:srgbClr val="FF0000"/>
                </a:solidFill>
              </a:rPr>
              <a:t>Повторить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термины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2. Скорректировать </a:t>
            </a:r>
            <a:r>
              <a:rPr lang="ru-RU" dirty="0" smtClean="0"/>
              <a:t>умение находить средства выразительности в тексте, различать виды тропов, стилистических фигур, и др. средств выразительности.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3. Продолжать развивать </a:t>
            </a:r>
            <a:r>
              <a:rPr lang="ru-RU" dirty="0" smtClean="0"/>
              <a:t>умение определять роль средств выразительности в анализируемом тексте.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  <a:noFill/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ПРОВЕРКА ДОМАШНЕГО ЗАДАНИЯ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572000"/>
          </a:xfrm>
          <a:noFill/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РАБОТА В ГРУППАХ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6" descr="Тихий Дон"/>
          <p:cNvPicPr>
            <a:picLocks noChangeAspect="1" noChangeArrowheads="1"/>
          </p:cNvPicPr>
          <p:nvPr/>
        </p:nvPicPr>
        <p:blipFill>
          <a:blip r:embed="rId2" cstate="print"/>
          <a:srcRect t="7874" b="11023"/>
          <a:stretch>
            <a:fillRect/>
          </a:stretch>
        </p:blipFill>
        <p:spPr>
          <a:xfrm>
            <a:off x="2214546" y="3286124"/>
            <a:ext cx="4605372" cy="32802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В ГРУППАХ</a:t>
            </a:r>
            <a:br>
              <a:rPr lang="ru-RU" b="1" i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 №1</a:t>
            </a:r>
            <a:endParaRPr lang="ru-RU" b="1" i="1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1"/>
            <a:ext cx="4038600" cy="2143140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О чём рассказывается в последней главе романа?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3643314"/>
            <a:ext cx="4572000" cy="3214686"/>
          </a:xfrm>
          <a:noFill/>
        </p:spPr>
        <p:txBody>
          <a:bodyPr>
            <a:noAutofit/>
          </a:bodyPr>
          <a:lstStyle/>
          <a:p>
            <a:pPr marL="352425" indent="-182563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В первом абзаце автор использует стилистическую фигуру антитезу (противопоставление): «выжженная и потрескавшаяся земля» противопоставлена зеленеющей степи, над которой трепещут «в голубом небе бесчисленные жаворонки».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2" idx="2"/>
          </p:cNvCxnSpPr>
          <p:nvPr/>
        </p:nvCxnSpPr>
        <p:spPr>
          <a:xfrm rot="5400000">
            <a:off x="1714500" y="4000500"/>
            <a:ext cx="5715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271462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Найдите и прочитайте пейзажную зарисовку в 1-ом абзаце.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57187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-182563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3.Какую стилистическую фигуру использует автор в  первом абзаце? Назовите её.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128586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2425" indent="-26035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В последней главе романа рассказывается о возвращении домой и «разоружении» главного героя романа Григория Мелехова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03810" y="2714620"/>
            <a:ext cx="44401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2425" indent="-35242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Выразительное чтение наизусть…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9" grpId="0" build="allAtOnce"/>
      <p:bldP spid="10" grpId="0" build="allAtOnce"/>
      <p:bldP spid="12" grpId="0" build="allAtOnce"/>
      <p:bldP spid="1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7143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Какая лексика используется в первом абзаце?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64305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Что утверждается при использовании   данной лексики?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57200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>
              <a:buNone/>
              <a:tabLst>
                <a:tab pos="92075" algn="l"/>
                <a:tab pos="274638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Какой  троп вы можете найти в последней строчке романа? Что он подчёркивает?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Группа №1</a:t>
            </a:r>
            <a:endParaRPr lang="ru-RU" sz="3600" dirty="0"/>
          </a:p>
        </p:txBody>
      </p:sp>
      <p:cxnSp>
        <p:nvCxnSpPr>
          <p:cNvPr id="10" name="Прямая соединительная линия 9"/>
          <p:cNvCxnSpPr>
            <a:stCxn id="9" idx="2"/>
          </p:cNvCxnSpPr>
          <p:nvPr/>
        </p:nvCxnSpPr>
        <p:spPr>
          <a:xfrm rot="5400000">
            <a:off x="1466166" y="3752165"/>
            <a:ext cx="621166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572000" y="7143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В первом абзаце используется контрастная лексика.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"/>
          </p:nvPr>
        </p:nvSpPr>
        <p:spPr>
          <a:xfrm>
            <a:off x="4572000" y="1643050"/>
            <a:ext cx="4572000" cy="2811494"/>
          </a:xfrm>
          <a:noFill/>
        </p:spPr>
        <p:txBody>
          <a:bodyPr>
            <a:noAutofit/>
          </a:bodyPr>
          <a:lstStyle/>
          <a:p>
            <a:pPr marL="274638" indent="-27463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С её помощью утверждается мысль о неустроенности человеческого бытия, противопоставленного гармонии природы. Образ истерзанной огнём земли соотносится с изломанной жизнью главного  героя: как «выжженная палами степь, чёрная стала жизнь Григория».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461123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-27463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В последней строчке романа используется троп – оксюморон («холодное солнце»). Оксюморон подчёркивает противоречивость, непредсказуемость земного существования.</a:t>
            </a:r>
          </a:p>
          <a:p>
            <a:pPr marL="274638" indent="-274638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13" grpId="0" build="allAtOnce"/>
      <p:bldP spid="14" grpId="0" build="allAtOnce"/>
      <p:bldP spid="15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833</TotalTime>
  <Words>1802</Words>
  <Application>Microsoft Office PowerPoint</Application>
  <PresentationFormat>Экран (4:3)</PresentationFormat>
  <Paragraphs>139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 МАСТЕР-КЛАСС (урок-исследование) </vt:lpstr>
      <vt:lpstr>Цели мастер-класса:</vt:lpstr>
      <vt:lpstr>продолжение</vt:lpstr>
      <vt:lpstr>ПРОБЛЕМА (сформулируйте её в виде вопроса)</vt:lpstr>
      <vt:lpstr>Как связана проблема с темой урока? </vt:lpstr>
      <vt:lpstr>Сформулируем задачи</vt:lpstr>
      <vt:lpstr>ПРОВЕРКА ДОМАШНЕГО ЗАДАНИЯ</vt:lpstr>
      <vt:lpstr>РАБОТА В ГРУППАХ группа №1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ТИПЫ     РЕЧИ</vt:lpstr>
      <vt:lpstr>РАБОТА В ГРУППЕ №2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ГРУППА№3</vt:lpstr>
      <vt:lpstr>ПОДВЕДЕНИЕ ИТОГОВ</vt:lpstr>
      <vt:lpstr>                РОДНОЕ СЛОВО</vt:lpstr>
      <vt:lpstr>              ВЫ В ОТВЕТЕ!!!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Admin</cp:lastModifiedBy>
  <cp:revision>109</cp:revision>
  <dcterms:created xsi:type="dcterms:W3CDTF">2010-03-07T07:48:04Z</dcterms:created>
  <dcterms:modified xsi:type="dcterms:W3CDTF">2012-01-22T14:57:25Z</dcterms:modified>
</cp:coreProperties>
</file>