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38A-9FE1-4C8D-BDAC-76B09A4DC50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0248-C160-4DAF-9181-681E712A1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38A-9FE1-4C8D-BDAC-76B09A4DC50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0248-C160-4DAF-9181-681E712A1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38A-9FE1-4C8D-BDAC-76B09A4DC50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0248-C160-4DAF-9181-681E712A1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38A-9FE1-4C8D-BDAC-76B09A4DC50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0248-C160-4DAF-9181-681E712A1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38A-9FE1-4C8D-BDAC-76B09A4DC50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0248-C160-4DAF-9181-681E712A1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38A-9FE1-4C8D-BDAC-76B09A4DC50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0248-C160-4DAF-9181-681E712A1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38A-9FE1-4C8D-BDAC-76B09A4DC50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0248-C160-4DAF-9181-681E712A1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38A-9FE1-4C8D-BDAC-76B09A4DC50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0248-C160-4DAF-9181-681E712A1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38A-9FE1-4C8D-BDAC-76B09A4DC50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0248-C160-4DAF-9181-681E712A1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38A-9FE1-4C8D-BDAC-76B09A4DC50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0248-C160-4DAF-9181-681E712A1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38A-9FE1-4C8D-BDAC-76B09A4DC50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0248-C160-4DAF-9181-681E712A1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4238A-9FE1-4C8D-BDAC-76B09A4DC50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E0248-C160-4DAF-9181-681E712A1F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6895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Государственное бюджетное дошкольное образовательное учреждение детский сад №20 </a:t>
            </a:r>
            <a:r>
              <a:rPr lang="ru-RU" sz="2000" b="1" dirty="0" err="1" smtClean="0"/>
              <a:t>общеразвивающего</a:t>
            </a:r>
            <a:r>
              <a:rPr lang="ru-RU" sz="2000" b="1" dirty="0" smtClean="0"/>
              <a:t> вида </a:t>
            </a:r>
            <a:r>
              <a:rPr lang="ru-RU" sz="2000" b="1" dirty="0" err="1" smtClean="0"/>
              <a:t>Петродворцового</a:t>
            </a:r>
            <a:r>
              <a:rPr lang="ru-RU" sz="2000" b="1" dirty="0" smtClean="0"/>
              <a:t> района Санкт–Петербурга</a:t>
            </a:r>
            <a:endParaRPr lang="en-US" sz="2000" b="1" dirty="0" smtClean="0"/>
          </a:p>
          <a:p>
            <a:pPr algn="ctr"/>
            <a:endParaRPr lang="en-US" sz="2200" dirty="0" smtClean="0"/>
          </a:p>
          <a:p>
            <a:pPr algn="ctr"/>
            <a:endParaRPr lang="ru-RU" sz="2200" dirty="0" smtClean="0"/>
          </a:p>
          <a:p>
            <a:pPr algn="ctr"/>
            <a:endParaRPr lang="ru-RU" sz="2200" dirty="0" smtClean="0"/>
          </a:p>
          <a:p>
            <a:pPr algn="ctr"/>
            <a:endParaRPr lang="en-US" sz="2200" dirty="0" smtClean="0"/>
          </a:p>
          <a:p>
            <a:endParaRPr lang="ru-RU" sz="2200" b="1" dirty="0" smtClean="0"/>
          </a:p>
          <a:p>
            <a:pPr algn="ctr"/>
            <a:r>
              <a:rPr lang="en-US" sz="2200" b="1" dirty="0" smtClean="0"/>
              <a:t>“</a:t>
            </a:r>
            <a:r>
              <a:rPr lang="ru-RU" sz="2200" b="1" dirty="0" smtClean="0"/>
              <a:t>Приобщение детей 5-7 лет к истокам русской культуры</a:t>
            </a:r>
          </a:p>
          <a:p>
            <a:pPr algn="ctr"/>
            <a:r>
              <a:rPr lang="ru-RU" sz="2200" b="1" dirty="0" smtClean="0"/>
              <a:t>через использование технологии художественной вышивки</a:t>
            </a:r>
            <a:r>
              <a:rPr lang="en-US" sz="2200" b="1" dirty="0" smtClean="0"/>
              <a:t>”</a:t>
            </a:r>
            <a:endParaRPr lang="ru-RU" sz="2200" b="1" dirty="0" smtClean="0"/>
          </a:p>
          <a:p>
            <a:pPr algn="ctr"/>
            <a:endParaRPr lang="ru-RU" sz="2200" dirty="0" smtClean="0"/>
          </a:p>
          <a:p>
            <a:pPr algn="ctr"/>
            <a:endParaRPr lang="ru-RU" sz="2200" dirty="0" smtClean="0"/>
          </a:p>
          <a:p>
            <a:pPr algn="ctr"/>
            <a:endParaRPr lang="ru-RU" sz="2200" dirty="0" smtClean="0"/>
          </a:p>
          <a:p>
            <a:pPr algn="ctr"/>
            <a:endParaRPr lang="ru-RU" sz="2200" dirty="0" smtClean="0"/>
          </a:p>
          <a:p>
            <a:pPr algn="r"/>
            <a:r>
              <a:rPr lang="ru-RU" sz="2200" dirty="0" smtClean="0"/>
              <a:t>Автор</a:t>
            </a:r>
            <a:r>
              <a:rPr lang="en-US" sz="2200" dirty="0" smtClean="0"/>
              <a:t>: </a:t>
            </a:r>
            <a:r>
              <a:rPr lang="ru-RU" sz="2200" dirty="0" smtClean="0"/>
              <a:t> воспитатель Шибаева Марина Валентиновна</a:t>
            </a:r>
          </a:p>
          <a:p>
            <a:pPr algn="r"/>
            <a:endParaRPr lang="ru-RU" sz="2200" dirty="0" smtClean="0"/>
          </a:p>
          <a:p>
            <a:pPr algn="r"/>
            <a:endParaRPr lang="ru-RU" sz="2200" dirty="0" smtClean="0"/>
          </a:p>
          <a:p>
            <a:pPr algn="ctr"/>
            <a:r>
              <a:rPr lang="ru-RU" sz="2200" dirty="0" smtClean="0"/>
              <a:t>г. Ломоносов</a:t>
            </a:r>
          </a:p>
          <a:p>
            <a:pPr algn="ctr"/>
            <a:r>
              <a:rPr lang="ru-RU" sz="2200" dirty="0" smtClean="0"/>
              <a:t>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zhskaja_vjazanaja_rubah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75656" y="0"/>
            <a:ext cx="6228184" cy="68949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Люди стали украшать вышитыми вещами окна, зеркала и иконы.</a:t>
            </a:r>
            <a:endParaRPr lang="ru-RU" sz="2200" dirty="0"/>
          </a:p>
        </p:txBody>
      </p:sp>
      <p:pic>
        <p:nvPicPr>
          <p:cNvPr id="73730" name="Picture 2" descr="Крестьянский быт: жилище и хозяйственные построй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40960" cy="5983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toriya-vyshivki-krestom-kartink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476672"/>
            <a:ext cx="8790339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Особенности национального русского костюма Мария Магдалин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700808"/>
            <a:ext cx="3600400" cy="49685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       Вышивка делилась на крестьянскую (народную) и городскую. Городская вышивка постоянно претерпевала влияние моды, приходившей с Запада. Народная вышивка была связана со стародавними обычаями и обрядами русского крестьянства.</a:t>
            </a:r>
            <a:endParaRPr lang="ru-RU" sz="2200" dirty="0"/>
          </a:p>
        </p:txBody>
      </p:sp>
      <p:pic>
        <p:nvPicPr>
          <p:cNvPr id="75780" name="Picture 4" descr="Художник Пимен Орлов. Обсуждение на LiveInternet - Российски…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1700808"/>
            <a:ext cx="4176464" cy="4932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409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       Так, крестьянские девочки к 13-15 годам должны были приготовить себе приданое. Это были вышитые скатерти, полотенца, подзоры, предметы одежды, головные уборы, подарки.</a:t>
            </a:r>
          </a:p>
          <a:p>
            <a:pPr algn="just"/>
            <a:r>
              <a:rPr lang="ru-RU" sz="2200" dirty="0" smtClean="0"/>
              <a:t>       На свадьбе невеста одаривала родственников жениха изделиями своей работы. Перед свадьбой устраивали выставку приданого, которое должно было свидетельствовать о мастерстве и трудолюбии невесты.</a:t>
            </a:r>
          </a:p>
        </p:txBody>
      </p:sp>
      <p:pic>
        <p:nvPicPr>
          <p:cNvPr id="77826" name="Picture 2" descr="Вышивка Бисером Иконы Предназначение Иконы :: OnlinePodEl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2564904"/>
            <a:ext cx="4476017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129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       Рукоделием в крестьянской семье занимались женщины – пряли, ткали, вышивали, вязали, плели кружева. В процессе работы они отшлифовывали своё мастерство, учились друг у друга и у старших, перенимая у них опыт многих поколений.</a:t>
            </a:r>
          </a:p>
          <a:p>
            <a:pPr algn="just"/>
            <a:r>
              <a:rPr lang="ru-RU" sz="2200" dirty="0" smtClean="0"/>
              <a:t>       Женскую одежду шили из домотканых льняных и шерстяных тканей. Её украшали не только вышивкой, но и кружевами, тесьмой, вставками из цветного ситца. В разных губерниях одежда имела свои особенности, отличия. Она была различной по назначению (повседневная, праздничная, свадебная), выполнялась для разных возрастов (девичья, для  молодой, пожилой женщины).</a:t>
            </a:r>
          </a:p>
          <a:p>
            <a:pPr algn="just"/>
            <a:r>
              <a:rPr lang="ru-RU" sz="2200" dirty="0" smtClean="0"/>
              <a:t>       По характеру узоров и приёмов их выполнения русская вышивка очень многообразна. Отдельные области, а иногда и районы, имели свои характерные приёмы, мотивы орнамента, цветовые решения. Это во многом определялось местными условиями, бытом, обычаями, природным окружением.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sz="2200" dirty="0" smtClean="0"/>
              <a:t>Русская вышивка имеет свои национальные особенности, она отличается от вышивок других народов. Большую роль в ней играют геометрический орнамент.</a:t>
            </a:r>
          </a:p>
        </p:txBody>
      </p:sp>
      <p:pic>
        <p:nvPicPr>
          <p:cNvPr id="78850" name="Picture 2" descr="Книга К .Колотило. Вышивк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96043" y="820382"/>
            <a:ext cx="5007901" cy="6624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3600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sz="2200" dirty="0" smtClean="0"/>
              <a:t>Сегодня, как и сотни лет назад, не стареет древнее искусство тканых и вышитых рушников, которые являются традиционным украшением народного жилища. Орнаментированный рушник - неотъемлемый атрибут многих народных обрядов и обычаев. Он используется на свадьбах, при встречах дорогих гостей хлебом-солью и т. д. Украшение рушников - неисчерпаемая сокровищница народной фантазии.</a:t>
            </a:r>
          </a:p>
        </p:txBody>
      </p:sp>
      <p:pic>
        <p:nvPicPr>
          <p:cNvPr id="80898" name="Picture 2" descr="Портал - Страница 126 - Форумы Властелин Колец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417228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        Считаю необходимым прививать детям русскую культуру. Для этого я в группе создала крошечный музей прикладного искусства. </a:t>
            </a:r>
          </a:p>
          <a:p>
            <a:pPr algn="just"/>
            <a:r>
              <a:rPr lang="ru-RU" sz="2200" dirty="0" smtClean="0"/>
              <a:t>       Я рассказываю детям о куклах-оберегах, о том, как дома строились и пряники печатались, о том, что прячется в старинном сундуке, о рукоделиях.</a:t>
            </a:r>
          </a:p>
          <a:p>
            <a:pPr algn="just"/>
            <a:r>
              <a:rPr lang="ru-RU" sz="2200" dirty="0" smtClean="0"/>
              <a:t>       С помощью родителей мы стали пополнять наш музей</a:t>
            </a:r>
            <a:r>
              <a:rPr lang="en-US" sz="2200" dirty="0" smtClean="0"/>
              <a:t>:</a:t>
            </a:r>
            <a:r>
              <a:rPr lang="ru-RU" sz="2200" dirty="0" smtClean="0"/>
              <a:t> </a:t>
            </a:r>
          </a:p>
          <a:p>
            <a:r>
              <a:rPr lang="ru-RU" sz="2200" dirty="0" smtClean="0"/>
              <a:t>- предметами быта</a:t>
            </a:r>
            <a:r>
              <a:rPr lang="en-US" sz="2200" dirty="0" smtClean="0"/>
              <a:t>:</a:t>
            </a:r>
            <a:r>
              <a:rPr lang="ru-RU" sz="2200" dirty="0" smtClean="0"/>
              <a:t> лавкой, столом, табуретом, ухватом, утюгом, корзиной, домоткаными половиками</a:t>
            </a:r>
            <a:r>
              <a:rPr lang="en-US" sz="2200" dirty="0" smtClean="0"/>
              <a:t>;</a:t>
            </a:r>
            <a:endParaRPr lang="ru-RU" sz="2200" dirty="0" smtClean="0"/>
          </a:p>
          <a:p>
            <a:pPr>
              <a:buFontTx/>
              <a:buChar char="-"/>
            </a:pPr>
            <a:r>
              <a:rPr lang="ru-RU" sz="2200" dirty="0" smtClean="0"/>
              <a:t> бытовой утварью</a:t>
            </a:r>
            <a:r>
              <a:rPr lang="en-US" sz="2200" dirty="0" smtClean="0"/>
              <a:t>:</a:t>
            </a:r>
            <a:r>
              <a:rPr lang="ru-RU" sz="2200" dirty="0" smtClean="0"/>
              <a:t> посудой, самоваром, туесами и т. </a:t>
            </a:r>
            <a:r>
              <a:rPr lang="ru-RU" sz="2200" dirty="0" err="1" smtClean="0"/>
              <a:t>д</a:t>
            </a:r>
            <a:r>
              <a:rPr lang="en-US" sz="2200" dirty="0" smtClean="0"/>
              <a:t>;</a:t>
            </a:r>
            <a:endParaRPr lang="ru-RU" sz="2200" dirty="0" smtClean="0"/>
          </a:p>
          <a:p>
            <a:pPr>
              <a:buFontTx/>
              <a:buChar char="-"/>
            </a:pPr>
            <a:r>
              <a:rPr lang="ru-RU" sz="2200" dirty="0" smtClean="0"/>
              <a:t> игрушками</a:t>
            </a:r>
            <a:r>
              <a:rPr lang="en-US" sz="2200" dirty="0" smtClean="0"/>
              <a:t>:</a:t>
            </a:r>
            <a:r>
              <a:rPr lang="ru-RU" sz="2200" dirty="0" smtClean="0"/>
              <a:t> безликими куклами, свистульками, погремушками, матрёшками и т.д.</a:t>
            </a:r>
          </a:p>
          <a:p>
            <a:pPr algn="just"/>
            <a:r>
              <a:rPr lang="ru-RU" sz="2200" dirty="0" smtClean="0"/>
              <a:t>    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064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Организовала выставку изделий вышитых мной и моей мамой. </a:t>
            </a:r>
            <a:endParaRPr lang="ru-RU" sz="22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126523" y="1142747"/>
            <a:ext cx="4896546" cy="414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288141" y="1048561"/>
            <a:ext cx="4896545" cy="432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60648"/>
            <a:ext cx="871296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200" b="1" dirty="0">
                <a:solidFill>
                  <a:srgbClr val="002060"/>
                </a:solidFill>
              </a:rPr>
              <a:t>“</a:t>
            </a:r>
            <a:r>
              <a:rPr lang="ru-RU" sz="2200" b="1" dirty="0">
                <a:solidFill>
                  <a:srgbClr val="002060"/>
                </a:solidFill>
              </a:rPr>
              <a:t>Приобщение детей 5-7 лет к истокам русской культуры</a:t>
            </a:r>
          </a:p>
          <a:p>
            <a:pPr lvl="0" algn="ctr"/>
            <a:r>
              <a:rPr lang="ru-RU" sz="2200" b="1" dirty="0">
                <a:solidFill>
                  <a:srgbClr val="002060"/>
                </a:solidFill>
              </a:rPr>
              <a:t>через использование технологии художественной вышивки</a:t>
            </a:r>
            <a:r>
              <a:rPr lang="en-US" sz="2200" b="1" dirty="0" smtClean="0">
                <a:solidFill>
                  <a:srgbClr val="002060"/>
                </a:solidFill>
              </a:rPr>
              <a:t>”</a:t>
            </a:r>
            <a:endParaRPr lang="ru-RU" sz="2200" i="1" u="sng" dirty="0" smtClean="0"/>
          </a:p>
          <a:p>
            <a:pPr algn="just"/>
            <a:endParaRPr lang="ru-RU" sz="2200" i="1" u="sng" dirty="0" smtClean="0"/>
          </a:p>
          <a:p>
            <a:pPr algn="just"/>
            <a:endParaRPr lang="ru-RU" sz="2200" i="1" u="sng" dirty="0" smtClean="0"/>
          </a:p>
          <a:p>
            <a:pPr algn="just"/>
            <a:r>
              <a:rPr lang="ru-RU" sz="2200" i="1" u="sng" dirty="0" smtClean="0"/>
              <a:t>Цель</a:t>
            </a:r>
            <a:r>
              <a:rPr lang="en-US" sz="2200" dirty="0" smtClean="0"/>
              <a:t>:</a:t>
            </a:r>
            <a:r>
              <a:rPr lang="ru-RU" sz="2200" dirty="0" smtClean="0"/>
              <a:t> </a:t>
            </a:r>
            <a:r>
              <a:rPr lang="en-US" sz="2200" dirty="0" smtClean="0"/>
              <a:t> </a:t>
            </a:r>
            <a:r>
              <a:rPr lang="ru-RU" sz="2200" dirty="0" smtClean="0"/>
              <a:t>научить детей приёмам техники вышивания.</a:t>
            </a:r>
          </a:p>
          <a:p>
            <a:pPr algn="just"/>
            <a:endParaRPr lang="ru-RU" sz="2200" dirty="0" smtClean="0"/>
          </a:p>
          <a:p>
            <a:pPr algn="just"/>
            <a:r>
              <a:rPr lang="ru-RU" sz="2200" i="1" u="sng" dirty="0" smtClean="0"/>
              <a:t>Задачи :</a:t>
            </a:r>
          </a:p>
          <a:p>
            <a:pPr algn="just"/>
            <a:r>
              <a:rPr lang="ru-RU" sz="2200" i="1" u="sng" dirty="0" smtClean="0"/>
              <a:t>Образовательная:</a:t>
            </a:r>
          </a:p>
          <a:p>
            <a:pPr lvl="0"/>
            <a:r>
              <a:rPr lang="ru-RU" sz="2200" dirty="0" smtClean="0"/>
              <a:t>- познакомить детей с историей происхождения народного промысла</a:t>
            </a:r>
          </a:p>
          <a:p>
            <a:r>
              <a:rPr lang="ru-RU" sz="2200" dirty="0" smtClean="0"/>
              <a:t> – вышивки</a:t>
            </a:r>
            <a:r>
              <a:rPr lang="en-US" sz="2200" dirty="0" smtClean="0"/>
              <a:t>;</a:t>
            </a:r>
            <a:endParaRPr lang="ru-RU" sz="2200" i="1" u="sng" dirty="0"/>
          </a:p>
          <a:p>
            <a:r>
              <a:rPr lang="ru-RU" sz="2200" i="1" dirty="0" smtClean="0"/>
              <a:t>- </a:t>
            </a:r>
            <a:r>
              <a:rPr lang="ru-RU" sz="2200" dirty="0" smtClean="0"/>
              <a:t>привить детям навыки искусства вышивания;</a:t>
            </a:r>
          </a:p>
          <a:p>
            <a:pPr lvl="0"/>
            <a:r>
              <a:rPr lang="ru-RU" sz="2200" u="sng" dirty="0" smtClean="0"/>
              <a:t>Развивающая:</a:t>
            </a:r>
          </a:p>
          <a:p>
            <a:r>
              <a:rPr lang="ru-RU" sz="2200" dirty="0"/>
              <a:t>развивать у детей способность эстетического восприятия произведения декоративно-прикладного искусства</a:t>
            </a:r>
            <a:r>
              <a:rPr lang="ru-RU" sz="2200" dirty="0" smtClean="0"/>
              <a:t>;</a:t>
            </a:r>
            <a:endParaRPr lang="ru-RU" sz="2200" dirty="0"/>
          </a:p>
          <a:p>
            <a:pPr lvl="0"/>
            <a:r>
              <a:rPr lang="ru-RU" sz="2200" u="sng" dirty="0" smtClean="0"/>
              <a:t>Воспитывающая</a:t>
            </a:r>
            <a:r>
              <a:rPr lang="en-US" sz="2200" u="sng" dirty="0" smtClean="0"/>
              <a:t>:</a:t>
            </a:r>
            <a:endParaRPr lang="ru-RU" sz="2200" u="sng" dirty="0" smtClean="0"/>
          </a:p>
          <a:p>
            <a:pPr lvl="0"/>
            <a:r>
              <a:rPr lang="ru-RU" sz="2200" dirty="0" smtClean="0"/>
              <a:t>- воспитывать и вызвать интерес к народной вышивке;</a:t>
            </a:r>
          </a:p>
          <a:p>
            <a:pPr lvl="0">
              <a:buFontTx/>
              <a:buChar char="-"/>
            </a:pPr>
            <a:r>
              <a:rPr lang="ru-RU" sz="2200" dirty="0" smtClean="0"/>
              <a:t> показать художественные традиции вышивки.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88640"/>
            <a:ext cx="777686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       Предложила детям рассмотреть. Спросила, что это такое. И только два ребенка ответили, что их бабушки тоже вышивают - это у Гены и Стасика.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ea typeface="Times New Roman" pitchFamily="18" charset="0"/>
                <a:cs typeface="Arial" pitchFamily="34" charset="0"/>
              </a:rPr>
              <a:t>       Предложила детям попробовать вышить самым простым швом "вперед иголку" на лоскутке и оказалось, что навыки у детей владения иглой на низком уровне. Изделия на выставке детям понравились.</a:t>
            </a:r>
            <a:r>
              <a:rPr lang="ru-RU" sz="2200" dirty="0" smtClean="0">
                <a:cs typeface="Arial" pitchFamily="34" charset="0"/>
              </a:rPr>
              <a:t> </a:t>
            </a:r>
            <a:r>
              <a:rPr lang="ru-RU" sz="2200" dirty="0" smtClean="0">
                <a:ea typeface="Times New Roman" pitchFamily="18" charset="0"/>
                <a:cs typeface="Arial" pitchFamily="34" charset="0"/>
              </a:rPr>
              <a:t>Сказала им, что я тоже не умела вышивать, но научилась. Наше крылатое выражение "Глаза страшатся, а руки делают" поддерживает детей. Дети попросили научить их вышивать.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dirty="0" smtClean="0"/>
              <a:t>Поставила </a:t>
            </a:r>
            <a:r>
              <a:rPr lang="ru-RU" sz="2100" u="sng" dirty="0" smtClean="0"/>
              <a:t>задачи:</a:t>
            </a:r>
            <a:endParaRPr lang="ru-RU" sz="2100" dirty="0" smtClean="0"/>
          </a:p>
          <a:p>
            <a:pPr algn="just"/>
            <a:endParaRPr lang="ru-RU" sz="2100" dirty="0" smtClean="0"/>
          </a:p>
          <a:p>
            <a:r>
              <a:rPr lang="ru-RU" sz="2100" dirty="0" smtClean="0"/>
              <a:t>1.  Вызвать у детей интерес к вышиванию, желание самому научиться вышивать.</a:t>
            </a:r>
          </a:p>
          <a:p>
            <a:pPr algn="just"/>
            <a:r>
              <a:rPr lang="ru-RU" sz="2100" dirty="0" smtClean="0"/>
              <a:t>2.  Познакомить детей со следующими видами швов:</a:t>
            </a:r>
          </a:p>
          <a:p>
            <a:pPr lvl="0" algn="just"/>
            <a:r>
              <a:rPr lang="ru-RU" sz="2100" dirty="0" smtClean="0"/>
              <a:t>    - вперед иголку;</a:t>
            </a:r>
          </a:p>
          <a:p>
            <a:pPr lvl="0" algn="just"/>
            <a:r>
              <a:rPr lang="ru-RU" sz="2100" dirty="0" smtClean="0"/>
              <a:t>    - стебельчатый;</a:t>
            </a:r>
          </a:p>
          <a:p>
            <a:pPr lvl="0" algn="just"/>
            <a:r>
              <a:rPr lang="ru-RU" sz="2100" dirty="0" smtClean="0"/>
              <a:t>    - петельный;</a:t>
            </a:r>
          </a:p>
          <a:p>
            <a:pPr lvl="0" algn="just"/>
            <a:r>
              <a:rPr lang="ru-RU" sz="2100" dirty="0" smtClean="0"/>
              <a:t>    - тамбурный;</a:t>
            </a:r>
          </a:p>
          <a:p>
            <a:pPr lvl="0" algn="just"/>
            <a:r>
              <a:rPr lang="ru-RU" sz="2100" dirty="0" smtClean="0"/>
              <a:t>    - шнурок;</a:t>
            </a:r>
          </a:p>
          <a:p>
            <a:pPr lvl="0" algn="just"/>
            <a:r>
              <a:rPr lang="ru-RU" sz="2100" dirty="0" smtClean="0"/>
              <a:t>    - легкая гладь.</a:t>
            </a:r>
          </a:p>
          <a:p>
            <a:pPr marL="457200" lvl="0" indent="-457200" algn="just"/>
            <a:r>
              <a:rPr lang="ru-RU" sz="2100" dirty="0" smtClean="0"/>
              <a:t>3.  Формировать умение составлять узор, располагать на ткани.</a:t>
            </a:r>
          </a:p>
          <a:p>
            <a:pPr marL="457200" lvl="0" indent="-457200" algn="just"/>
            <a:r>
              <a:rPr lang="ru-RU" sz="2100" dirty="0" smtClean="0"/>
              <a:t>4.  Составлять сюжет.</a:t>
            </a:r>
          </a:p>
          <a:p>
            <a:pPr marL="457200" lvl="0" indent="-457200" algn="just"/>
            <a:r>
              <a:rPr lang="ru-RU" sz="2100" dirty="0" smtClean="0"/>
              <a:t>5.  Через вышивание продолжать развивать мелкую моторику.</a:t>
            </a:r>
          </a:p>
          <a:p>
            <a:pPr marL="457200" lvl="0" indent="-457200" algn="just"/>
            <a:r>
              <a:rPr lang="ru-RU" sz="2100" dirty="0" smtClean="0"/>
              <a:t>6.  Воспитывать у детей трудолюбие, усидчивость, умение доводить</a:t>
            </a:r>
          </a:p>
          <a:p>
            <a:pPr marL="457200" lvl="0" indent="-457200" algn="just"/>
            <a:r>
              <a:rPr lang="ru-RU" sz="2100" dirty="0" smtClean="0"/>
              <a:t>начатое дело до конца.</a:t>
            </a:r>
          </a:p>
          <a:p>
            <a:pPr marL="457200" lvl="0" indent="-457200" algn="just"/>
            <a:r>
              <a:rPr lang="ru-RU" sz="2100" dirty="0" smtClean="0"/>
              <a:t>7.  Активизировать и обогащать словарь у детей. Познакомить с</a:t>
            </a:r>
          </a:p>
          <a:p>
            <a:pPr marL="457200" lvl="0" indent="-457200" algn="just"/>
            <a:r>
              <a:rPr lang="ru-RU" sz="2100" dirty="0" smtClean="0"/>
              <a:t>произведениями устного народного творчества (пословицы, загадки,</a:t>
            </a:r>
          </a:p>
          <a:p>
            <a:pPr marL="457200" lvl="0" indent="-457200" algn="just"/>
            <a:r>
              <a:rPr lang="ru-RU" sz="2100" dirty="0" smtClean="0"/>
              <a:t>поговорки, игры, русские народные сказки).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       Исходя из задач, составила перспективный план работы по обучению вышиванию, в котором распределила всю работу по месяцам, соблюдая дидактические принципы от простого к сложному.</a:t>
            </a:r>
          </a:p>
          <a:p>
            <a:pPr algn="just"/>
            <a:r>
              <a:rPr lang="ru-RU" sz="2400" dirty="0" smtClean="0"/>
              <a:t>       </a:t>
            </a:r>
            <a:r>
              <a:rPr lang="ru-RU" sz="2200" dirty="0" smtClean="0"/>
              <a:t>Большую помощь оказали родители по созданию условий для вышивания. Были приобретены на каждого ребенка: пяльцы, нитки мулине, иглы с большим ушком, булавки, копировальная бумага, калька, ножницы, лоскуты ткани.</a:t>
            </a:r>
          </a:p>
        </p:txBody>
      </p:sp>
      <p:pic>
        <p:nvPicPr>
          <p:cNvPr id="49154" name="Picture 2" descr="C:\Users\Marina\Desktop\Новая папка (4)\IMG_12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2708920"/>
            <a:ext cx="5328592" cy="399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rina\Desktop\Новая папка\IMG_23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340768"/>
            <a:ext cx="7488832" cy="53022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       Занятие проходят успешно лишь в том случае, если дети заинтересованы, увлечены работой. А это возможно при хорошей организации работы и продуманной методике проведения занятий. </a:t>
            </a:r>
            <a:endParaRPr lang="ru-RU" sz="2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na\Desktop\МАРЬЯИСКУСНИЦА\фото с Марьей\DSC013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8640960" cy="637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721220_Dasha_za_rukodeliem_Vasiliy_Nesterenko.jpg"/>
          <p:cNvPicPr>
            <a:picLocks noChangeAspect="1"/>
          </p:cNvPicPr>
          <p:nvPr/>
        </p:nvPicPr>
        <p:blipFill>
          <a:blip r:embed="rId2" cstate="print"/>
          <a:srcRect r="6635"/>
          <a:stretch>
            <a:fillRect/>
          </a:stretch>
        </p:blipFill>
        <p:spPr>
          <a:xfrm>
            <a:off x="-1" y="0"/>
            <a:ext cx="4355977" cy="5741554"/>
          </a:xfrm>
          <a:prstGeom prst="rect">
            <a:avLst/>
          </a:prstGeom>
        </p:spPr>
      </p:pic>
      <p:pic>
        <p:nvPicPr>
          <p:cNvPr id="3" name="Рисунок 2" descr="90885890_17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6532" y="0"/>
            <a:ext cx="48074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О вышивальщице Поговорим о том - о сем Форум Вышиваем крест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282" y="548680"/>
            <a:ext cx="8624206" cy="5290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осиделки, или форум на лавоч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48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       Вышивкой украшали предметы быта - полотенца, скатерти, праздничную и повседневную одежду, передники, головные уборы.</a:t>
            </a:r>
            <a:endParaRPr lang="ru-RU" sz="2200" dirty="0"/>
          </a:p>
        </p:txBody>
      </p:sp>
      <p:pic>
        <p:nvPicPr>
          <p:cNvPr id="66566" name="Picture 6" descr="Рушник вишитий схема - универсальные фор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056784" cy="5645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Украинская вышивка: от древности до современ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Славянин Наследие Предков - Славянин Наследие Пред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Здрави будьте, други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54248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847</Words>
  <Application>Microsoft Office PowerPoint</Application>
  <PresentationFormat>Экран (4:3)</PresentationFormat>
  <Paragraphs>74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</cp:revision>
  <dcterms:created xsi:type="dcterms:W3CDTF">2015-08-15T17:32:03Z</dcterms:created>
  <dcterms:modified xsi:type="dcterms:W3CDTF">2015-08-15T17:32:34Z</dcterms:modified>
</cp:coreProperties>
</file>