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71" r:id="rId7"/>
    <p:sldId id="268" r:id="rId8"/>
    <p:sldId id="277" r:id="rId9"/>
    <p:sldId id="266" r:id="rId10"/>
    <p:sldId id="261" r:id="rId11"/>
    <p:sldId id="260" r:id="rId12"/>
    <p:sldId id="264" r:id="rId13"/>
    <p:sldId id="262" r:id="rId14"/>
    <p:sldId id="263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4" autoAdjust="0"/>
    <p:restoredTop sz="94660"/>
  </p:normalViewPr>
  <p:slideViewPr>
    <p:cSldViewPr>
      <p:cViewPr varScale="1">
        <p:scale>
          <a:sx n="104" d="100"/>
          <a:sy n="104" d="100"/>
        </p:scale>
        <p:origin x="-1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E2FC2-2DCC-4920-915D-BEB2FA5879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B4407-32A7-4926-8DE6-6A261BE53F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219BA7-C703-4075-8A2F-98D9876333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E84CF-CE3D-4786-9941-762A6BF3E7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53ADF-9AF6-4FFF-ABEF-88BAA01B5C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748B3-D441-4AA6-8F43-E8D15EB88D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90025-D054-4185-AA20-396C911C41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56DB6-E87B-460A-928B-A4CB39E823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65277-F5C6-49D9-8083-46A9C644DC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3FA95-BBF7-4294-9403-63BFECEB0B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DD5E6-E5A7-471D-AC6F-E3757F36D6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03B4846-0E3D-4E97-BB38-E79FCF2E113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30759" TargetMode="External"/><Relationship Id="rId2" Type="http://schemas.openxmlformats.org/officeDocument/2006/relationships/hyperlink" Target="http://dic.academic.ru/dic.nsf/ruwiki/30761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efa.ru/files/2279/2279.jpg" TargetMode="External"/><Relationship Id="rId13" Type="http://schemas.openxmlformats.org/officeDocument/2006/relationships/hyperlink" Target="http://img0.liveinternet.ru/images/attach/c/1/50/293/50293572_pt06.jpg" TargetMode="External"/><Relationship Id="rId18" Type="http://schemas.openxmlformats.org/officeDocument/2006/relationships/hyperlink" Target="http://hram-dimitria.ru/sait/Icon/5.jpg" TargetMode="External"/><Relationship Id="rId3" Type="http://schemas.openxmlformats.org/officeDocument/2006/relationships/hyperlink" Target="http://www.bogomater.ru/index.php?option=com_content&amp;view=article&amp;id=54:sergiy-radonezhsky&amp;catid=17:2010-03-11-14-38-24&amp;Itemid=6" TargetMode="External"/><Relationship Id="rId21" Type="http://schemas.openxmlformats.org/officeDocument/2006/relationships/image" Target="../media/image18.jpeg"/><Relationship Id="rId7" Type="http://schemas.openxmlformats.org/officeDocument/2006/relationships/hyperlink" Target="http://gorod-zagorsk.ru/pic/mess050pic920.jpg" TargetMode="External"/><Relationship Id="rId12" Type="http://schemas.openxmlformats.org/officeDocument/2006/relationships/hyperlink" Target="http://knol.google.com/k/-/-/209nqpp00go3k/69efev/image%20(6).jpg" TargetMode="External"/><Relationship Id="rId17" Type="http://schemas.openxmlformats.org/officeDocument/2006/relationships/hyperlink" Target="http://www.tanais.info/directory/sergy6.jpg" TargetMode="External"/><Relationship Id="rId2" Type="http://schemas.openxmlformats.org/officeDocument/2006/relationships/hyperlink" Target="http://top50.nameofrussia.ru/person.html?id=99" TargetMode="External"/><Relationship Id="rId16" Type="http://schemas.openxmlformats.org/officeDocument/2006/relationships/hyperlink" Target="http://www.artcyclopedia.ru/img/big/005280023.jpg" TargetMode="External"/><Relationship Id="rId20" Type="http://schemas.openxmlformats.org/officeDocument/2006/relationships/hyperlink" Target="http://www.svyatoysergiy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kbez.sumy.ua/uploads/images/1000409502.jpg" TargetMode="External"/><Relationship Id="rId11" Type="http://schemas.openxmlformats.org/officeDocument/2006/relationships/hyperlink" Target="http://www.zolotoe-koltso.ru/goroda_new/sergievposad/pics_sp/sp_radonejskiy_medved.jpg" TargetMode="External"/><Relationship Id="rId5" Type="http://schemas.openxmlformats.org/officeDocument/2006/relationships/hyperlink" Target="http://www.lomonosov.org/paste/fouresses6344274272058.jpg" TargetMode="External"/><Relationship Id="rId15" Type="http://schemas.openxmlformats.org/officeDocument/2006/relationships/hyperlink" Target="http://www.museum.ru/imgB.asp?24236" TargetMode="External"/><Relationship Id="rId10" Type="http://schemas.openxmlformats.org/officeDocument/2006/relationships/hyperlink" Target="http://www.museum.ru/imgB.asp?24237" TargetMode="External"/><Relationship Id="rId19" Type="http://schemas.openxmlformats.org/officeDocument/2006/relationships/hyperlink" Target="http://talantov.info/files/IMG_2198_tn.jpg" TargetMode="External"/><Relationship Id="rId4" Type="http://schemas.openxmlformats.org/officeDocument/2006/relationships/hyperlink" Target="http://hotkovo.net.ru/logo_cat/4.gif" TargetMode="External"/><Relationship Id="rId9" Type="http://schemas.openxmlformats.org/officeDocument/2006/relationships/hyperlink" Target="http://s46.radikal.ru/i114/0905/16/5109a29f9b7ft.jpg" TargetMode="External"/><Relationship Id="rId14" Type="http://schemas.openxmlformats.org/officeDocument/2006/relationships/hyperlink" Target="http://dic.academic.ru/pictures/wiki/files/50/260px-St_Sergius_the_Builder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../&#1082;&#1072;&#1088;&#1090;&#1080;&#1085;&#1082;&#1080;/&#1083;&#1080;&#1090;&#1077;&#1088;&#1072;&#1090;&#1091;&#1088;&#1072;/&#1057;&#1077;&#1088;&#1075;&#1080;&#1081;%20&#1056;&#1072;&#1076;&#1086;&#1085;&#1077;&#1078;&#1089;&#1082;&#1080;&#1081;/&#1042;&#1080;&#1076;&#1077;&#1085;&#1080;&#1077;%20&#1086;&#1090;&#1088;&#1086;&#1082;&#1091;%20&#1042;&#1072;&#1088;&#1092;&#1072;&#1083;&#1086;&#1084;&#1077;&#1102;%20-&#1053;&#1077;&#1089;&#1090;&#1077;&#1088;&#1086;&#1074;%20-%201890.jpg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hotkovo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971550" y="115888"/>
            <a:ext cx="7343775" cy="1042987"/>
          </a:xfrm>
          <a:prstGeom prst="rect">
            <a:avLst/>
          </a:prstGeom>
          <a:noFill/>
        </p:spPr>
      </p:pic>
      <p:pic>
        <p:nvPicPr>
          <p:cNvPr id="2056" name="Picture 8" descr="fouresses6344274272058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900113" y="1268413"/>
            <a:ext cx="7488237" cy="4859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>
          <a:xfrm>
            <a:off x="539750" y="6381750"/>
            <a:ext cx="8135938" cy="350838"/>
          </a:xfrm>
        </p:spPr>
        <p:txBody>
          <a:bodyPr/>
          <a:lstStyle/>
          <a:p>
            <a:r>
              <a:rPr lang="ru-RU" sz="1600" dirty="0"/>
              <a:t>Автор презентации: </a:t>
            </a:r>
            <a:r>
              <a:rPr lang="ru-RU" sz="1600" dirty="0" smtClean="0"/>
              <a:t>Красно</a:t>
            </a:r>
            <a:r>
              <a:rPr lang="ru-RU" sz="1600" dirty="0" smtClean="0"/>
              <a:t>ва </a:t>
            </a:r>
            <a:r>
              <a:rPr lang="ru-RU" sz="1600" dirty="0" smtClean="0"/>
              <a:t>Ирина</a:t>
            </a:r>
            <a:r>
              <a:rPr lang="ru-RU" sz="1600" dirty="0" smtClean="0"/>
              <a:t> </a:t>
            </a:r>
            <a:r>
              <a:rPr lang="ru-RU" sz="1600" dirty="0" smtClean="0"/>
              <a:t>Владимировна</a:t>
            </a:r>
            <a:r>
              <a:rPr lang="ru-RU" sz="1600" dirty="0" smtClean="0"/>
              <a:t>, </a:t>
            </a:r>
            <a:r>
              <a:rPr lang="ru-RU" sz="1600" dirty="0" smtClean="0"/>
              <a:t>воспита</a:t>
            </a:r>
            <a:r>
              <a:rPr lang="ru-RU" sz="1600" dirty="0" smtClean="0"/>
              <a:t>тель </a:t>
            </a:r>
            <a:r>
              <a:rPr lang="ru-RU" sz="1600" dirty="0"/>
              <a:t>начальных классов </a:t>
            </a:r>
            <a:br>
              <a:rPr lang="ru-RU" sz="1600" dirty="0"/>
            </a:br>
            <a:r>
              <a:rPr lang="ru-RU" sz="1600" dirty="0"/>
              <a:t>МОУ </a:t>
            </a:r>
            <a:r>
              <a:rPr lang="ru-RU" sz="1600" dirty="0" smtClean="0"/>
              <a:t>«Георгиевская гимназия»</a:t>
            </a:r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1692275" y="5661025"/>
            <a:ext cx="6264275" cy="1196975"/>
          </a:xfrm>
        </p:spPr>
        <p:txBody>
          <a:bodyPr/>
          <a:lstStyle/>
          <a:p>
            <a:r>
              <a:rPr lang="en-US" sz="2800"/>
              <a:t>“</a:t>
            </a:r>
            <a:r>
              <a:rPr lang="ru-RU" sz="2800"/>
              <a:t>Труды Преподобного Сергия</a:t>
            </a:r>
            <a:r>
              <a:rPr lang="en-US" sz="2800"/>
              <a:t>”</a:t>
            </a:r>
            <a:r>
              <a:rPr lang="ru-RU" sz="2800"/>
              <a:t> </a:t>
            </a:r>
            <a:br>
              <a:rPr lang="ru-RU" sz="2800"/>
            </a:br>
            <a:r>
              <a:rPr lang="ru-RU" sz="2400" i="1"/>
              <a:t>Михаил Нестеров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364163" y="293688"/>
            <a:ext cx="3671887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/>
              <a:t>Сергий отличался редким трудолюбием. Своими руками он построил несколько келий, носил воду, рубил дрова, выпекал хлеб, шил одежду, готовил пищу для братии и смиренно выполнял другие работы. Тяжелый труд Преподобный Сергий соединил с молитвой, бдением и постом. </a:t>
            </a:r>
          </a:p>
        </p:txBody>
      </p:sp>
      <p:pic>
        <p:nvPicPr>
          <p:cNvPr id="8200" name="Picture 8" descr="imgB"/>
          <p:cNvPicPr>
            <a:picLocks noChangeAspect="1" noChangeArrowheads="1"/>
          </p:cNvPicPr>
          <p:nvPr/>
        </p:nvPicPr>
        <p:blipFill>
          <a:blip r:embed="rId3" cstate="print">
            <a:lum bright="12000" contrast="6000"/>
          </a:blip>
          <a:srcRect/>
          <a:stretch>
            <a:fillRect/>
          </a:stretch>
        </p:blipFill>
        <p:spPr bwMode="auto">
          <a:xfrm>
            <a:off x="250825" y="404813"/>
            <a:ext cx="4989513" cy="5111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893175" cy="1800225"/>
          </a:xfrm>
        </p:spPr>
        <p:txBody>
          <a:bodyPr/>
          <a:lstStyle/>
          <a:p>
            <a:r>
              <a:rPr lang="ru-RU" sz="2400"/>
              <a:t>Сергий «тихими и кроткими словами» мог действовать на самые загрубелые и ожесточённые сердца; очень часто примирял враждующих между собой князей, уговаривая их подчиняться великому князю московскому.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006975" y="5013325"/>
            <a:ext cx="4137025" cy="1489075"/>
          </a:xfrm>
        </p:spPr>
        <p:txBody>
          <a:bodyPr/>
          <a:lstStyle/>
          <a:p>
            <a:r>
              <a:rPr lang="en-US" sz="2800"/>
              <a:t>“</a:t>
            </a:r>
            <a:r>
              <a:rPr lang="ru-RU" sz="2800"/>
              <a:t>Преподобный Сергий Радонежский</a:t>
            </a:r>
            <a:r>
              <a:rPr lang="en-US" sz="2800"/>
              <a:t>”</a:t>
            </a:r>
            <a:r>
              <a:rPr lang="ru-RU" sz="2800"/>
              <a:t> </a:t>
            </a:r>
          </a:p>
          <a:p>
            <a:r>
              <a:rPr lang="ru-RU" sz="2400" i="1"/>
              <a:t>Михаил Нестеров</a:t>
            </a:r>
          </a:p>
        </p:txBody>
      </p:sp>
      <p:pic>
        <p:nvPicPr>
          <p:cNvPr id="7175" name="Picture 7" descr="005280023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323850" y="1773238"/>
            <a:ext cx="4806950" cy="4824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5292725" y="908050"/>
            <a:ext cx="3851275" cy="4824413"/>
          </a:xfrm>
        </p:spPr>
        <p:txBody>
          <a:bodyPr/>
          <a:lstStyle/>
          <a:p>
            <a:r>
              <a:rPr lang="ru-RU" sz="2400"/>
              <a:t>По версии жития, отправляясь на Куликовскую битву с Мамаем, князь Дмитрий поехал к Сергию, чтобы помолиться с ним и получить от него благословение. </a:t>
            </a:r>
            <a:br>
              <a:rPr lang="ru-RU" sz="2400"/>
            </a:br>
            <a:r>
              <a:rPr lang="ru-RU" sz="2400"/>
              <a:t>Сергий предрёк ему победу и спасение от смерти и отпустил в поход двух своих иноков, </a:t>
            </a:r>
            <a:r>
              <a:rPr lang="ru-RU" sz="2400">
                <a:hlinkClick r:id="rId2" tooltip="Александр Пересвет"/>
              </a:rPr>
              <a:t>Пересвета</a:t>
            </a:r>
            <a:r>
              <a:rPr lang="ru-RU" sz="2400"/>
              <a:t> и </a:t>
            </a:r>
            <a:r>
              <a:rPr lang="ru-RU" sz="2400">
                <a:hlinkClick r:id="rId3" tooltip="Родион Ослябя"/>
              </a:rPr>
              <a:t>Ослябю</a:t>
            </a:r>
            <a:r>
              <a:rPr lang="ru-RU" sz="2400"/>
              <a:t>.</a:t>
            </a:r>
            <a:r>
              <a:rPr lang="ru-RU" sz="4000"/>
              <a:t> </a:t>
            </a:r>
          </a:p>
        </p:txBody>
      </p:sp>
      <p:pic>
        <p:nvPicPr>
          <p:cNvPr id="17414" name="Picture 6" descr="sergy6"/>
          <p:cNvPicPr>
            <a:picLocks noChangeAspect="1" noChangeArrowheads="1"/>
          </p:cNvPicPr>
          <p:nvPr/>
        </p:nvPicPr>
        <p:blipFill>
          <a:blip r:embed="rId4" cstate="print">
            <a:lum bright="6000" contrast="6000"/>
          </a:blip>
          <a:srcRect/>
          <a:stretch>
            <a:fillRect/>
          </a:stretch>
        </p:blipFill>
        <p:spPr bwMode="auto">
          <a:xfrm>
            <a:off x="179388" y="476250"/>
            <a:ext cx="5070475" cy="5905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4103688" cy="6264275"/>
          </a:xfrm>
        </p:spPr>
        <p:txBody>
          <a:bodyPr/>
          <a:lstStyle/>
          <a:p>
            <a:r>
              <a:rPr lang="ru-RU" sz="2400"/>
              <a:t>Незадолго до смерти, Сергий Радонежский завещал своим инокам «иметь чистоту душевную и телесную и любовь нелицемерную», «смирением украшать себя», «единомыслие друг с другом хранить», «ни во что ставить честь и славу жизни этой, но вместо этого от Бога воздаяния ожидать, небесных вечных благ наслаждения».</a:t>
            </a:r>
          </a:p>
        </p:txBody>
      </p:sp>
      <p:pic>
        <p:nvPicPr>
          <p:cNvPr id="11270" name="Picture 6" descr="Преподобный Сергий Радонежский"/>
          <p:cNvPicPr>
            <a:picLocks noChangeAspect="1" noChangeArrowheads="1"/>
          </p:cNvPicPr>
          <p:nvPr/>
        </p:nvPicPr>
        <p:blipFill>
          <a:blip r:embed="rId2" cstate="print">
            <a:lum bright="24000" contrast="18000"/>
          </a:blip>
          <a:srcRect/>
          <a:stretch>
            <a:fillRect/>
          </a:stretch>
        </p:blipFill>
        <p:spPr bwMode="auto">
          <a:xfrm>
            <a:off x="4932363" y="333375"/>
            <a:ext cx="3487737" cy="6048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5076825" y="4508500"/>
            <a:ext cx="3816350" cy="1143000"/>
          </a:xfrm>
        </p:spPr>
        <p:txBody>
          <a:bodyPr/>
          <a:lstStyle/>
          <a:p>
            <a:r>
              <a:rPr lang="ru-RU" sz="2800"/>
              <a:t>Памятник Сергию Радонежскому </a:t>
            </a:r>
            <a:r>
              <a:rPr lang="en-US" sz="2800"/>
              <a:t/>
            </a:r>
            <a:br>
              <a:rPr lang="en-US" sz="2800"/>
            </a:br>
            <a:r>
              <a:rPr lang="ru-RU" sz="2800"/>
              <a:t>в Сергиевом Посаде</a:t>
            </a:r>
          </a:p>
        </p:txBody>
      </p:sp>
      <p:pic>
        <p:nvPicPr>
          <p:cNvPr id="12293" name="Picture 5" descr="IMG_2198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 bwMode="auto">
          <a:xfrm>
            <a:off x="755650" y="260350"/>
            <a:ext cx="4173538" cy="6265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z="3200"/>
              <a:t>Источники информации: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893175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>
                <a:hlinkClick r:id="rId2"/>
              </a:rPr>
              <a:t>http://top50.nameofrussia.ru/person.html?id=99</a:t>
            </a:r>
            <a:r>
              <a:rPr lang="ru-RU" sz="1400"/>
              <a:t> 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3"/>
              </a:rPr>
              <a:t>http://www.bogomater.ru/index.php?option=com_content&amp;view=article&amp;id=54:sergiy-radonezhsky&amp;catid=17:2010-03-11-14-38-24&amp;Itemid=6</a:t>
            </a:r>
            <a:endParaRPr lang="ru-RU" sz="1400"/>
          </a:p>
          <a:p>
            <a:pPr>
              <a:lnSpc>
                <a:spcPct val="80000"/>
              </a:lnSpc>
            </a:pPr>
            <a:r>
              <a:rPr lang="ru-RU" sz="1400">
                <a:hlinkClick r:id="rId4"/>
              </a:rPr>
              <a:t>http://hotkovo.net.ru/logo_cat/4.gif</a:t>
            </a:r>
            <a:r>
              <a:rPr lang="ru-RU" sz="1400"/>
              <a:t> - заголовок презентации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5"/>
              </a:rPr>
              <a:t>http://www.lomonosov.org/paste/fouresses6344274272058.jpg</a:t>
            </a:r>
            <a:r>
              <a:rPr lang="ru-RU" sz="1400"/>
              <a:t> - заставка 1 слайда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6"/>
              </a:rPr>
              <a:t>http://likbez.sumy.ua/uploads/images/1000409502.jpg</a:t>
            </a:r>
            <a:r>
              <a:rPr lang="ru-RU" sz="1400"/>
              <a:t> - словарь Даля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7"/>
              </a:rPr>
              <a:t>http://gorod-zagorsk.ru/pic/mess050pic920.jpg</a:t>
            </a:r>
            <a:r>
              <a:rPr lang="ru-RU" sz="1400"/>
              <a:t> - страница жития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8"/>
              </a:rPr>
              <a:t>http://www.arefa.ru/files/2279/2279.jpg</a:t>
            </a:r>
            <a:r>
              <a:rPr lang="ru-RU" sz="1400"/>
              <a:t> -обложка жития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9"/>
              </a:rPr>
              <a:t>http://s46.radikal.ru/i114/0905/16/5109a29f9b7ft.jpg</a:t>
            </a:r>
            <a:r>
              <a:rPr lang="ru-RU" sz="1400"/>
              <a:t> - Видение отроку Варфаламею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0"/>
              </a:rPr>
              <a:t>http://www.museum.ru/imgB.asp?24237</a:t>
            </a:r>
            <a:r>
              <a:rPr lang="ru-RU" sz="1400"/>
              <a:t> – Юность Сергия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1"/>
              </a:rPr>
              <a:t>http://www.zolotoe-koltso.ru/goroda_new/sergievposad/pics_sp/sp_radonejskiy_medved.jpg</a:t>
            </a:r>
            <a:r>
              <a:rPr lang="ru-RU" sz="1400"/>
              <a:t> - легенда о медведе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2"/>
              </a:rPr>
              <a:t>http://knol.google.com/k/-/-/209nqpp00go3k/69efev/image%20%286%29.jpg</a:t>
            </a:r>
            <a:r>
              <a:rPr lang="ru-RU" sz="1400"/>
              <a:t> – игрушка Мужик и медведь</a:t>
            </a:r>
            <a:endParaRPr lang="en-US" sz="1400"/>
          </a:p>
          <a:p>
            <a:pPr>
              <a:lnSpc>
                <a:spcPct val="80000"/>
              </a:lnSpc>
            </a:pPr>
            <a:r>
              <a:rPr lang="ru-RU" sz="1400">
                <a:hlinkClick r:id="rId13"/>
              </a:rPr>
              <a:t>http://img0.liveinternet.ru/images/attach/c/1//50/293/50293572_pt06.jpg</a:t>
            </a:r>
            <a:r>
              <a:rPr lang="en-US" sz="1400"/>
              <a:t> -</a:t>
            </a:r>
            <a:r>
              <a:rPr lang="ru-RU" sz="1400"/>
              <a:t>Сергий и медведь ( игрушка)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4"/>
              </a:rPr>
              <a:t>http://dic.academic.ru/pictures/wiki/files/50/260px-St_Sergius_the_Builder.jpg</a:t>
            </a:r>
            <a:r>
              <a:rPr lang="ru-RU" sz="1400"/>
              <a:t> - Сергий-строитель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5"/>
              </a:rPr>
              <a:t>http://www.museum.ru/imgB.asp?24236</a:t>
            </a:r>
            <a:r>
              <a:rPr lang="ru-RU" sz="1400"/>
              <a:t> – Труды Сергия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6"/>
              </a:rPr>
              <a:t>http://www.artcyclopedia.ru/img/big/005280023.jpg</a:t>
            </a:r>
            <a:r>
              <a:rPr lang="ru-RU" sz="1400"/>
              <a:t> - Преподобный Сергий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7"/>
              </a:rPr>
              <a:t>http://www.tanais.info/directory/sergy6.jpg</a:t>
            </a:r>
            <a:r>
              <a:rPr lang="ru-RU" sz="1400"/>
              <a:t> - Дмитрий Донской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8"/>
              </a:rPr>
              <a:t>http://hram-dimitria.ru/sait/Icon/5.jpg</a:t>
            </a:r>
            <a:r>
              <a:rPr lang="ru-RU" sz="1400"/>
              <a:t> - икона Преподобный Сергий</a:t>
            </a:r>
          </a:p>
          <a:p>
            <a:pPr>
              <a:lnSpc>
                <a:spcPct val="80000"/>
              </a:lnSpc>
            </a:pPr>
            <a:r>
              <a:rPr lang="ru-RU" sz="1400">
                <a:hlinkClick r:id="rId19"/>
              </a:rPr>
              <a:t>http://talantov.info/files/IMG_2198_tn.jpg</a:t>
            </a:r>
            <a:r>
              <a:rPr lang="ru-RU" sz="1400"/>
              <a:t> - памятник</a:t>
            </a:r>
          </a:p>
          <a:p>
            <a:pPr>
              <a:lnSpc>
                <a:spcPct val="80000"/>
              </a:lnSpc>
            </a:pPr>
            <a:endParaRPr lang="ru-RU" sz="1400"/>
          </a:p>
        </p:txBody>
      </p:sp>
      <p:pic>
        <p:nvPicPr>
          <p:cNvPr id="35845" name="Picture 5" descr="Сергий Радонежский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84213" y="1268413"/>
            <a:ext cx="838200" cy="295275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547813" y="1247775"/>
            <a:ext cx="2441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>
                <a:hlinkClick r:id="rId20"/>
              </a:rPr>
              <a:t>http://www.svyatoysergiy.ru/</a:t>
            </a:r>
            <a:r>
              <a:rPr lang="ru-RU" sz="14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91288" cy="1143000"/>
          </a:xfrm>
        </p:spPr>
        <p:txBody>
          <a:bodyPr/>
          <a:lstStyle/>
          <a:p>
            <a:r>
              <a:rPr lang="ru-RU" sz="480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Толковый словарик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2924175"/>
            <a:ext cx="7775575" cy="2625725"/>
          </a:xfrm>
        </p:spPr>
        <p:txBody>
          <a:bodyPr/>
          <a:lstStyle/>
          <a:p>
            <a:r>
              <a:rPr lang="ru-RU" sz="2400">
                <a:solidFill>
                  <a:srgbClr val="0033CC"/>
                </a:solidFill>
              </a:rPr>
              <a:t>Угодник</a:t>
            </a:r>
            <a:r>
              <a:rPr lang="ru-RU"/>
              <a:t> </a:t>
            </a:r>
            <a:r>
              <a:rPr lang="ru-RU" sz="2400"/>
              <a:t>– лицо, возведённое в ранг </a:t>
            </a:r>
            <a:r>
              <a:rPr lang="en-US" sz="2400"/>
              <a:t>“</a:t>
            </a:r>
            <a:r>
              <a:rPr lang="ru-RU" sz="2400"/>
              <a:t>святых</a:t>
            </a:r>
            <a:r>
              <a:rPr lang="en-US" sz="2400"/>
              <a:t>”</a:t>
            </a:r>
            <a:r>
              <a:rPr lang="ru-RU" sz="2400"/>
              <a:t> за совершённые при жизни </a:t>
            </a:r>
            <a:r>
              <a:rPr lang="en-US" sz="2400"/>
              <a:t>“</a:t>
            </a:r>
            <a:r>
              <a:rPr lang="ru-RU" sz="2400"/>
              <a:t>особо угодных богу</a:t>
            </a:r>
            <a:r>
              <a:rPr lang="en-US" sz="2400"/>
              <a:t>” </a:t>
            </a:r>
            <a:r>
              <a:rPr lang="ru-RU" sz="2400"/>
              <a:t>дел.</a:t>
            </a:r>
          </a:p>
          <a:p>
            <a:r>
              <a:rPr lang="ru-RU" sz="2400">
                <a:solidFill>
                  <a:srgbClr val="0000CC"/>
                </a:solidFill>
              </a:rPr>
              <a:t>Добродетель</a:t>
            </a:r>
            <a:r>
              <a:rPr lang="ru-RU" sz="2400">
                <a:solidFill>
                  <a:schemeClr val="accent2"/>
                </a:solidFill>
              </a:rPr>
              <a:t> </a:t>
            </a:r>
            <a:r>
              <a:rPr lang="ru-RU" sz="2400"/>
              <a:t>– положительное нравственное качество, высокая нравственность.</a:t>
            </a:r>
          </a:p>
          <a:p>
            <a:r>
              <a:rPr lang="ru-RU" sz="2400">
                <a:solidFill>
                  <a:srgbClr val="0000CC"/>
                </a:solidFill>
              </a:rPr>
              <a:t>Обет </a:t>
            </a:r>
            <a:r>
              <a:rPr lang="ru-RU" sz="2400"/>
              <a:t>– торжественное обещание, обязательство.</a:t>
            </a:r>
          </a:p>
          <a:p>
            <a:r>
              <a:rPr lang="ru-RU" sz="2400">
                <a:solidFill>
                  <a:srgbClr val="0000CC"/>
                </a:solidFill>
              </a:rPr>
              <a:t>Отрок</a:t>
            </a:r>
            <a:r>
              <a:rPr lang="ru-RU" sz="2400"/>
              <a:t> – мальчик-подросток.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1484313"/>
            <a:ext cx="6985000" cy="1368425"/>
          </a:xfrm>
        </p:spPr>
        <p:txBody>
          <a:bodyPr/>
          <a:lstStyle/>
          <a:p>
            <a:r>
              <a:rPr lang="ru-RU" sz="2400" b="1">
                <a:solidFill>
                  <a:srgbClr val="0033CC"/>
                </a:solidFill>
              </a:rPr>
              <a:t>Житие </a:t>
            </a:r>
            <a:r>
              <a:rPr lang="ru-RU" sz="2400"/>
              <a:t>– описание жизни святого. Обычно пишется уже после его смерти близко знавшим его человеком, свидетелем чудес.</a:t>
            </a:r>
            <a:endParaRPr lang="ru-RU"/>
          </a:p>
        </p:txBody>
      </p:sp>
      <p:pic>
        <p:nvPicPr>
          <p:cNvPr id="28676" name="Picture 4" descr="10004095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2807">
            <a:off x="7092950" y="260350"/>
            <a:ext cx="1758950" cy="2303463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4362450"/>
            <a:ext cx="4824413" cy="249555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2800"/>
              <a:t>Написано в 1418 году, спустя 26 лет после кончины Святого Сергия, его учеником премудрым Епифанием.</a:t>
            </a:r>
          </a:p>
          <a:p>
            <a:pPr marL="0" indent="0" algn="ctr">
              <a:buFontTx/>
              <a:buNone/>
            </a:pPr>
            <a:endParaRPr lang="ru-RU" sz="2800"/>
          </a:p>
        </p:txBody>
      </p:sp>
      <p:pic>
        <p:nvPicPr>
          <p:cNvPr id="3080" name="Picture 8" descr="mess050pic9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104">
            <a:off x="5003800" y="333375"/>
            <a:ext cx="3656013" cy="5945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81" name="Picture 9" descr="22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11122">
            <a:off x="1187450" y="404813"/>
            <a:ext cx="2655888" cy="37449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5516563"/>
            <a:ext cx="8229600" cy="1143000"/>
          </a:xfrm>
        </p:spPr>
        <p:txBody>
          <a:bodyPr/>
          <a:lstStyle/>
          <a:p>
            <a:r>
              <a:rPr lang="en-US" sz="2800"/>
              <a:t>“</a:t>
            </a:r>
            <a:r>
              <a:rPr lang="ru-RU" sz="2800"/>
              <a:t>Святое видение отроку Варфоламею</a:t>
            </a:r>
            <a:r>
              <a:rPr lang="en-US" sz="2800"/>
              <a:t>”</a:t>
            </a:r>
            <a:r>
              <a:rPr lang="ru-RU" sz="3200"/>
              <a:t> </a:t>
            </a:r>
            <a:br>
              <a:rPr lang="ru-RU" sz="3200"/>
            </a:br>
            <a:r>
              <a:rPr lang="ru-RU" sz="2400" i="1">
                <a:latin typeface="Arial Black" pitchFamily="34" charset="0"/>
              </a:rPr>
              <a:t>Михаил Несторов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-3140075" y="3246438"/>
            <a:ext cx="2076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  <a:hlinkClick r:id="rId2" action="ppaction://hlinkfile"/>
              </a:rPr>
              <a:t>C:\Documents and</a:t>
            </a:r>
            <a:endParaRPr lang="ru-RU">
              <a:solidFill>
                <a:schemeClr val="tx2"/>
              </a:solidFill>
            </a:endParaRPr>
          </a:p>
        </p:txBody>
      </p:sp>
      <p:pic>
        <p:nvPicPr>
          <p:cNvPr id="5127" name="Picture 7" descr="Видение отроку Варфаломею -Нестеров - 1890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1116013" y="188913"/>
            <a:ext cx="6767512" cy="5211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5661025"/>
            <a:ext cx="7726363" cy="1196975"/>
          </a:xfrm>
        </p:spPr>
        <p:txBody>
          <a:bodyPr/>
          <a:lstStyle/>
          <a:p>
            <a:r>
              <a:rPr lang="en-US" sz="2800"/>
              <a:t>“</a:t>
            </a:r>
            <a:r>
              <a:rPr lang="ru-RU" sz="2800"/>
              <a:t>Юность Преподобного Сергия</a:t>
            </a:r>
            <a:r>
              <a:rPr lang="en-US" sz="2800"/>
              <a:t>”</a:t>
            </a:r>
            <a:r>
              <a:rPr lang="ru-RU" sz="2800"/>
              <a:t/>
            </a:r>
            <a:br>
              <a:rPr lang="ru-RU" sz="2800"/>
            </a:br>
            <a:r>
              <a:rPr lang="ru-RU" sz="3200"/>
              <a:t> </a:t>
            </a:r>
            <a:r>
              <a:rPr lang="ru-RU" sz="2400" i="1">
                <a:latin typeface="Arial Black" pitchFamily="34" charset="0"/>
              </a:rPr>
              <a:t>Михаил Несторов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292725" y="1268413"/>
            <a:ext cx="36004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/>
              <a:t>После смерти родителей несколько лет погруженный в молчание, в полном одиночестве жил он в лесу, усердно молясь, трудясь, постясь и скудно питаясь. </a:t>
            </a:r>
          </a:p>
        </p:txBody>
      </p:sp>
      <p:pic>
        <p:nvPicPr>
          <p:cNvPr id="6151" name="Picture 7" descr="Нестеров Юность преподобного Сергия, 1892-1897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468313" y="549275"/>
            <a:ext cx="4562475" cy="4967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О жизни Преподобного Сергия существует множество легенд.</a:t>
            </a:r>
          </a:p>
        </p:txBody>
      </p:sp>
      <p:pic>
        <p:nvPicPr>
          <p:cNvPr id="39944" name="Picture 8" descr="Сергий Радонежский и медве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84313"/>
            <a:ext cx="2706687" cy="2808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6" name="Picture 10" descr="image (6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3446463"/>
            <a:ext cx="3168650" cy="2389187"/>
          </a:xfrm>
          <a:prstGeom prst="rect">
            <a:avLst/>
          </a:prstGeom>
          <a:noFill/>
        </p:spPr>
      </p:pic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2771775" y="1989138"/>
            <a:ext cx="381635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hlinkClick r:id="rId4" action="ppaction://hlinksldjump"/>
              </a:rPr>
              <a:t>Легенда о медведе</a:t>
            </a:r>
            <a:endParaRPr lang="ru-RU" sz="2400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539750" y="4652963"/>
            <a:ext cx="4968875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hlinkClick r:id="rId5" action="ppaction://hlinksldjump"/>
              </a:rPr>
              <a:t>Легенда о Богородских </a:t>
            </a:r>
            <a:r>
              <a:rPr lang="ru-RU" sz="2400">
                <a:hlinkClick r:id="" action="ppaction://noaction"/>
              </a:rPr>
              <a:t>игрушках</a:t>
            </a:r>
            <a:endParaRPr lang="ru-RU" sz="2400"/>
          </a:p>
        </p:txBody>
      </p:sp>
      <p:sp>
        <p:nvSpPr>
          <p:cNvPr id="39952" name="AutoShape 1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21388"/>
            <a:ext cx="611187" cy="611187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4932363" cy="5976938"/>
          </a:xfrm>
        </p:spPr>
        <p:txBody>
          <a:bodyPr/>
          <a:lstStyle/>
          <a:p>
            <a:pPr algn="l"/>
            <a:r>
              <a:rPr lang="ru-RU" sz="2400">
                <a:solidFill>
                  <a:schemeClr val="tx1"/>
                </a:solidFill>
              </a:rPr>
              <a:t>Однажды Преподобный Сергий увидел перед своей хижиной большого медведя. Испугавшись в первый момент, Преподобный понял, что зверь не столько свиреп, сколько голоден. Вынес он краюху хлеба и положил на пень перед медведем. Съев угощение, медведь удалился в лес. С тех пор зверь стал часто приходить к жилищу, ожидая угощения. </a:t>
            </a:r>
            <a:br>
              <a:rPr lang="ru-RU" sz="2400">
                <a:solidFill>
                  <a:schemeClr val="tx1"/>
                </a:solidFill>
              </a:rPr>
            </a:br>
            <a:r>
              <a:rPr lang="ru-RU" sz="2400">
                <a:solidFill>
                  <a:schemeClr val="tx1"/>
                </a:solidFill>
              </a:rPr>
              <a:t>А Преподобный благодарил Бога, что послал ему лютого зверя на утешение.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68313" y="3860800"/>
            <a:ext cx="13260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600"/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lang="ru-RU"/>
              <a:t> </a:t>
            </a:r>
            <a:endParaRPr lang="ru-RU" sz="900" b="1"/>
          </a:p>
          <a:p>
            <a:pPr eaLnBrk="0" hangingPunct="0"/>
            <a:endParaRPr lang="ru-RU"/>
          </a:p>
        </p:txBody>
      </p:sp>
      <p:pic>
        <p:nvPicPr>
          <p:cNvPr id="33800" name="Picture 8" descr="Сергий Радонежский и медве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989138"/>
            <a:ext cx="4162425" cy="4319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805" name="AutoShape 1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179388" y="6092825"/>
            <a:ext cx="647700" cy="566738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785225" cy="1439863"/>
          </a:xfrm>
        </p:spPr>
        <p:txBody>
          <a:bodyPr/>
          <a:lstStyle/>
          <a:p>
            <a:r>
              <a:rPr lang="ru-RU" sz="2400"/>
              <a:t>Легенда о том, как зародился промысел Богородской игрушки, рассказывает, что первую деревянную игрушку сделал сам Преподобный Сергий. Будто бы он в свободное от молитв и трудов время вырезал из липы птичек, коньков и дарил "на благословенье" детям.</a:t>
            </a:r>
          </a:p>
        </p:txBody>
      </p:sp>
      <p:pic>
        <p:nvPicPr>
          <p:cNvPr id="51204" name="Picture 4" descr="image (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89138"/>
            <a:ext cx="4681538" cy="3529012"/>
          </a:xfrm>
          <a:prstGeom prst="rect">
            <a:avLst/>
          </a:prstGeom>
          <a:noFill/>
        </p:spPr>
      </p:pic>
      <p:sp>
        <p:nvSpPr>
          <p:cNvPr id="51207" name="AutoShape 7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179388" y="6092825"/>
            <a:ext cx="647700" cy="566738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08" name="Picture 8" descr="50293572_pt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3141663"/>
            <a:ext cx="4995862" cy="361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0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8893175" y="6524625"/>
            <a:ext cx="165100" cy="2047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9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88913"/>
            <a:ext cx="8459788" cy="1470025"/>
          </a:xfrm>
        </p:spPr>
        <p:txBody>
          <a:bodyPr/>
          <a:lstStyle/>
          <a:p>
            <a:r>
              <a:rPr lang="ru-RU" sz="2800"/>
              <a:t>Сергий стал основателем Троице-Сергиева монастыря (лавры). </a:t>
            </a:r>
            <a:br>
              <a:rPr lang="ru-RU" sz="2800"/>
            </a:br>
            <a:r>
              <a:rPr lang="ru-RU" sz="2800"/>
              <a:t>Слава Сергия дошла даже до Царьграда.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949950"/>
            <a:ext cx="8424862" cy="671513"/>
          </a:xfrm>
        </p:spPr>
        <p:txBody>
          <a:bodyPr/>
          <a:lstStyle/>
          <a:p>
            <a:r>
              <a:rPr lang="en-US" sz="2800"/>
              <a:t>“</a:t>
            </a:r>
            <a:r>
              <a:rPr lang="ru-RU" sz="2800"/>
              <a:t>Сергий Строитель</a:t>
            </a:r>
            <a:r>
              <a:rPr lang="en-US" sz="2800"/>
              <a:t>” </a:t>
            </a:r>
            <a:r>
              <a:rPr lang="ru-RU" sz="2800"/>
              <a:t>  </a:t>
            </a:r>
            <a:r>
              <a:rPr lang="ru-RU" sz="2400" i="1"/>
              <a:t>Николай Рерих</a:t>
            </a:r>
          </a:p>
        </p:txBody>
      </p:sp>
      <p:pic>
        <p:nvPicPr>
          <p:cNvPr id="24580" name="Picture 4" descr="Сергий Строитель - Николай Рерирх - 1940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476375" y="1736725"/>
            <a:ext cx="6551613" cy="40878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561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Автор презентации: Краснова Ирина Владимировна, воспитатель начальных классов  МОУ «Георгиевская гимназия»</vt:lpstr>
      <vt:lpstr>Толковый словарик</vt:lpstr>
      <vt:lpstr>Слайд 3</vt:lpstr>
      <vt:lpstr>“Святое видение отроку Варфоламею”  Михаил Несторов</vt:lpstr>
      <vt:lpstr>“Юность Преподобного Сергия”  Михаил Несторов</vt:lpstr>
      <vt:lpstr>О жизни Преподобного Сергия существует множество легенд.</vt:lpstr>
      <vt:lpstr>Однажды Преподобный Сергий увидел перед своей хижиной большого медведя. Испугавшись в первый момент, Преподобный понял, что зверь не столько свиреп, сколько голоден. Вынес он краюху хлеба и положил на пень перед медведем. Съев угощение, медведь удалился в лес. С тех пор зверь стал часто приходить к жилищу, ожидая угощения.  А Преподобный благодарил Бога, что послал ему лютого зверя на утешение.</vt:lpstr>
      <vt:lpstr>Легенда о том, как зародился промысел Богородской игрушки, рассказывает, что первую деревянную игрушку сделал сам Преподобный Сергий. Будто бы он в свободное от молитв и трудов время вырезал из липы птичек, коньков и дарил "на благословенье" детям.</vt:lpstr>
      <vt:lpstr>Сергий стал основателем Троице-Сергиева монастыря (лавры).  Слава Сергия дошла даже до Царьграда.</vt:lpstr>
      <vt:lpstr>“Труды Преподобного Сергия”  Михаил Нестеров</vt:lpstr>
      <vt:lpstr>Сергий «тихими и кроткими словами» мог действовать на самые загрубелые и ожесточённые сердца; очень часто примирял враждующих между собой князей, уговаривая их подчиняться великому князю московскому.</vt:lpstr>
      <vt:lpstr>По версии жития, отправляясь на Куликовскую битву с Мамаем, князь Дмитрий поехал к Сергию, чтобы помолиться с ним и получить от него благословение.  Сергий предрёк ему победу и спасение от смерти и отпустил в поход двух своих иноков, Пересвета и Ослябю. </vt:lpstr>
      <vt:lpstr>Незадолго до смерти, Сергий Радонежский завещал своим инокам «иметь чистоту душевную и телесную и любовь нелицемерную», «смирением украшать себя», «единомыслие друг с другом хранить», «ни во что ставить честь и славу жизни этой, но вместо этого от Бога воздаяния ожидать, небесных вечных благ наслаждения».</vt:lpstr>
      <vt:lpstr>Памятник Сергию Радонежскому  в Сергиевом Посаде</vt:lpstr>
      <vt:lpstr>Источники информации: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ADMIN</cp:lastModifiedBy>
  <cp:revision>13</cp:revision>
  <dcterms:created xsi:type="dcterms:W3CDTF">2010-09-12T10:30:25Z</dcterms:created>
  <dcterms:modified xsi:type="dcterms:W3CDTF">2013-08-28T14:15:52Z</dcterms:modified>
</cp:coreProperties>
</file>