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71" r:id="rId2"/>
    <p:sldId id="257" r:id="rId3"/>
    <p:sldId id="256" r:id="rId4"/>
    <p:sldId id="272" r:id="rId5"/>
    <p:sldId id="258" r:id="rId6"/>
    <p:sldId id="269" r:id="rId7"/>
    <p:sldId id="262" r:id="rId8"/>
    <p:sldId id="265" r:id="rId9"/>
    <p:sldId id="261" r:id="rId10"/>
    <p:sldId id="26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99FF"/>
    <a:srgbClr val="FF33CC"/>
    <a:srgbClr val="2E25E3"/>
    <a:srgbClr val="CBFDCC"/>
    <a:srgbClr val="FD77F3"/>
    <a:srgbClr val="25581C"/>
    <a:srgbClr val="12CDF2"/>
    <a:srgbClr val="D80B06"/>
    <a:srgbClr val="E4169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7" autoAdjust="0"/>
    <p:restoredTop sz="94753" autoAdjust="0"/>
  </p:normalViewPr>
  <p:slideViewPr>
    <p:cSldViewPr>
      <p:cViewPr>
        <p:scale>
          <a:sx n="100" d="100"/>
          <a:sy n="100" d="100"/>
        </p:scale>
        <p:origin x="1104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7A32C-7EDF-474E-969D-C2DB9E24FF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7916A-73A9-4359-AACE-EDB6799D3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6022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6022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1A94A-8E8A-4B3C-85AF-7FF6F6E33C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23086-5978-43C3-BAB6-1A117B7BB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BBB3B-68DC-4EC5-9787-6E8C254CD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4AF8B-61AC-48F8-B52E-FF5FAA64F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2770E-5741-45BD-B591-A3A60D00F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DBDD3-F4D6-46B5-97A6-8C4D0B0E02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AD65F-0173-46B1-A4C4-36A7BE291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399B3-B9CE-4FCB-B0C6-75EEF016E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A2A0F-D1F3-46F7-9F92-C453E8B66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4E0C4-1573-482A-8D04-7C94C7EE1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CA00F-FECA-418A-9D77-EBF5E6CEF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9523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2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9523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3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3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524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9524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4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4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4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4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6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9524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524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9525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1" y="1723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35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95252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53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5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6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952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9526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6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26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526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6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6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6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6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6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6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7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7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7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7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7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7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27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527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527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8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8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0D749B66-8749-4460-BC88-A284BB513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77" grpId="0"/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83;&#1077;&#1093;&#1072;\&#1052;&#1086;&#1080;%20&#1076;&#1086;&#1082;&#1091;&#1084;&#1077;&#1085;&#1090;&#1099;\Downloads\detskie-ulybka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83;&#1077;&#1093;&#1072;\&#1052;&#1086;&#1080;%20&#1076;&#1086;&#1082;&#1091;&#1084;&#1077;&#1085;&#1090;&#1099;\Downloads\Barbariki_-_Druzhba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&#1083;&#1077;&#1093;&#1072;\&#1052;&#1086;&#1080;%20&#1076;&#1086;&#1082;&#1091;&#1084;&#1077;&#1085;&#1090;&#1099;\Downloads\%2309.mp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571480"/>
            <a:ext cx="7715304" cy="5643602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sz="32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ru-RU" sz="5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3200" i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4005064"/>
            <a:ext cx="532859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Тому в жизни всё удаётся ,</a:t>
            </a:r>
          </a:p>
          <a:p>
            <a:pPr algn="just"/>
            <a:r>
              <a:rPr lang="ru-RU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Кто улыбается и смеётся.</a:t>
            </a:r>
          </a:p>
          <a:p>
            <a:pPr algn="just"/>
            <a:r>
              <a:rPr lang="ru-RU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Тот болезням не поддаётся,</a:t>
            </a:r>
          </a:p>
          <a:p>
            <a:pPr algn="just"/>
            <a:r>
              <a:rPr lang="ru-RU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Кто улыбается и смеётся.</a:t>
            </a:r>
          </a:p>
          <a:p>
            <a:r>
              <a:rPr lang="ru-RU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того дождик счастья льётся,</a:t>
            </a:r>
          </a:p>
          <a:p>
            <a:r>
              <a:rPr lang="ru-RU" sz="24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Кто улыбается и смеётся!</a:t>
            </a:r>
            <a: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pic>
        <p:nvPicPr>
          <p:cNvPr id="7" name="Рисунок 6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188640"/>
            <a:ext cx="5472608" cy="3600400"/>
          </a:xfrm>
          <a:prstGeom prst="rect">
            <a:avLst/>
          </a:prstGeom>
        </p:spPr>
      </p:pic>
      <p:pic>
        <p:nvPicPr>
          <p:cNvPr id="8" name="detskie-ulybk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9)">
                                      <p:cBhvr>
                                        <p:cTn id="6" dur="13718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7189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9689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2189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44189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6689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9189"/>
                            </p:stCondLst>
                            <p:childTnLst>
                              <p:par>
                                <p:cTn id="3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4" grpId="0" uiExpand="1" build="p" advAuto="2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571480"/>
            <a:ext cx="7715304" cy="5643602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endParaRPr lang="ru-RU" sz="2000" i="1" dirty="0" smtClean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0"/>
            <a:ext cx="5760640" cy="41189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Barbariki_-_Druzhb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572000" y="472514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5386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2938" y="2143125"/>
            <a:ext cx="5929312" cy="3643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b="1" i="1" dirty="0" smtClean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1643063" y="333375"/>
            <a:ext cx="7250112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50"/>
              </a:avLst>
            </a:prstTxWarp>
          </a:bodyPr>
          <a:lstStyle/>
          <a:p>
            <a:pPr algn="ctr"/>
            <a:endParaRPr lang="ru-RU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" name="Рисунок 4" descr="12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836712"/>
            <a:ext cx="5760640" cy="4005064"/>
          </a:xfrm>
          <a:prstGeom prst="rect">
            <a:avLst/>
          </a:prstGeom>
        </p:spPr>
      </p:pic>
      <p:pic>
        <p:nvPicPr>
          <p:cNvPr id="7" name="Рисунок 6" descr="dari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836712"/>
            <a:ext cx="6048672" cy="4145305"/>
          </a:xfrm>
          <a:prstGeom prst="rect">
            <a:avLst/>
          </a:prstGeom>
        </p:spPr>
      </p:pic>
      <p:pic>
        <p:nvPicPr>
          <p:cNvPr id="8" name="Рисунок 7" descr="DSC_05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3728" y="908720"/>
            <a:ext cx="6048672" cy="403244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283968" y="2204864"/>
            <a:ext cx="1152128" cy="338554"/>
          </a:xfrm>
          <a:prstGeom prst="rect">
            <a:avLst/>
          </a:prstGeom>
          <a:solidFill>
            <a:srgbClr val="3333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дружба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843808" y="4293096"/>
            <a:ext cx="1224136" cy="338554"/>
          </a:xfrm>
          <a:prstGeom prst="rect">
            <a:avLst/>
          </a:prstGeom>
          <a:solidFill>
            <a:srgbClr val="3333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богатство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652120" y="4221088"/>
            <a:ext cx="1008112" cy="338554"/>
          </a:xfrm>
          <a:prstGeom prst="rect">
            <a:avLst/>
          </a:prstGeom>
          <a:solidFill>
            <a:srgbClr val="3333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счастье</a:t>
            </a:r>
            <a:endParaRPr lang="ru-RU" sz="16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0"/>
                            </p:stCondLst>
                            <p:childTnLst>
                              <p:par>
                                <p:cTn id="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43887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00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57356" y="642918"/>
            <a:ext cx="6929486" cy="250033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7200" b="1" dirty="0" smtClean="0">
                <a:ln w="1905"/>
                <a:solidFill>
                  <a:srgbClr val="0099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      </a:t>
            </a:r>
            <a:r>
              <a:rPr lang="ru-RU" sz="72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Дружба – чудесное слово!</a:t>
            </a:r>
            <a:br>
              <a:rPr lang="ru-RU" sz="7200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7200" dirty="0" smtClean="0">
              <a:solidFill>
                <a:srgbClr val="0099CC"/>
              </a:solidFill>
            </a:endParaRPr>
          </a:p>
        </p:txBody>
      </p:sp>
      <p:sp>
        <p:nvSpPr>
          <p:cNvPr id="2" name="WordArt 11"/>
          <p:cNvSpPr>
            <a:spLocks noChangeArrowheads="1" noChangeShapeType="1" noTextEdit="1"/>
          </p:cNvSpPr>
          <p:nvPr/>
        </p:nvSpPr>
        <p:spPr bwMode="auto">
          <a:xfrm>
            <a:off x="468313" y="1196975"/>
            <a:ext cx="8094662" cy="2497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8" name="Рисунок 7" descr="images (1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429000"/>
            <a:ext cx="5688632" cy="3429000"/>
          </a:xfrm>
          <a:prstGeom prst="rect">
            <a:avLst/>
          </a:prstGeom>
          <a:ln>
            <a:gradFill flip="none" rotWithShape="1">
              <a:gsLst>
                <a:gs pos="0">
                  <a:srgbClr val="990000"/>
                </a:gs>
                <a:gs pos="17999">
                  <a:srgbClr val="9933FF"/>
                </a:gs>
                <a:gs pos="36000">
                  <a:srgbClr val="FF0066"/>
                </a:gs>
                <a:gs pos="61000">
                  <a:srgbClr val="00B0F0"/>
                </a:gs>
                <a:gs pos="82001">
                  <a:srgbClr val="99CCFF"/>
                </a:gs>
                <a:gs pos="100000">
                  <a:srgbClr val="FFFF00"/>
                </a:gs>
              </a:gsLst>
              <a:lin ang="0" scaled="1"/>
              <a:tileRect/>
            </a:gradFill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CC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696" y="116632"/>
            <a:ext cx="7200800" cy="554461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ctr" eaLnBrk="1" hangingPunct="1">
              <a:buNone/>
            </a:pPr>
            <a:r>
              <a:rPr lang="ru-RU" sz="2000" dirty="0" smtClean="0">
                <a:latin typeface="Comic Sans MS" pitchFamily="66" charset="0"/>
              </a:rPr>
              <a:t>Вопросы для обсуждения.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1.Что такое дружба?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2.Кого можно назвать настоящим другом?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3.Какими качествами должен обладать настоящий друг?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4.Определим законы дружбы.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5.Постараемся помочь тем ребятам,  у 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которых ещё не очень хорошо получается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 дружить.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6. Познакомимся с понятиями 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«товарищ», «друг», «настоящий друг»,</a:t>
            </a:r>
          </a:p>
          <a:p>
            <a:pPr marL="514350" indent="-514350" eaLnBrk="1" hangingPunct="1">
              <a:lnSpc>
                <a:spcPct val="150000"/>
              </a:lnSpc>
              <a:buNone/>
            </a:pPr>
            <a:r>
              <a:rPr lang="ru-RU" sz="2000" dirty="0" smtClean="0">
                <a:latin typeface="Comic Sans MS" pitchFamily="66" charset="0"/>
              </a:rPr>
              <a:t> «дружба».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b="1" i="1" dirty="0" smtClean="0">
              <a:solidFill>
                <a:srgbClr val="C00000"/>
              </a:solidFill>
              <a:latin typeface="Candara" pitchFamily="34" charset="0"/>
            </a:endParaRPr>
          </a:p>
        </p:txBody>
      </p:sp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1691680" y="332656"/>
            <a:ext cx="1056729" cy="35932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50"/>
              </a:avLst>
            </a:prstTxWarp>
          </a:bodyPr>
          <a:lstStyle/>
          <a:p>
            <a:pPr algn="ctr"/>
            <a:endParaRPr lang="ru-RU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076" name="Рисунок 5" descr="маленькая девоч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3710" y="2348880"/>
            <a:ext cx="236029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Documents and Settings\Admin\Рабочий стол\картинки\j041363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1792" y="0"/>
            <a:ext cx="1872208" cy="1700809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14 -0.00667  -0.029 -0.012  -0.044 -0.012  C -0.114 -0.012  -0.169 0.064  -0.169 0.156  C -0.169 0.24667  -0.114 0.32133  -0.044 0.32133  C -0.029 0.32133  -0.014 0.31733  0 0.31067  C -0.047 0.28667  -0.08 0.22667  -0.08 0.156  C -0.08 0.084  -0.047 0.024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45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65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CCCC"/>
            </a:gs>
            <a:gs pos="100000">
              <a:srgbClr val="FF7C8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214313"/>
            <a:ext cx="8640960" cy="393476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3" algn="ctr" eaLnBrk="1" hangingPunct="1">
              <a:buFontTx/>
              <a:buNone/>
            </a:pPr>
            <a:endParaRPr lang="ru-RU" sz="1400" b="1" dirty="0" smtClean="0">
              <a:solidFill>
                <a:schemeClr val="accent5">
                  <a:lumMod val="25000"/>
                </a:schemeClr>
              </a:solidFill>
              <a:latin typeface="Comic Sans MS" pitchFamily="66" charset="0"/>
            </a:endParaRPr>
          </a:p>
          <a:p>
            <a:pPr lvl="3" algn="ctr" eaLnBrk="1" hangingPunct="1">
              <a:buFontTx/>
              <a:buNone/>
            </a:pPr>
            <a:r>
              <a:rPr lang="ru-RU" b="1" dirty="0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Значение понятий.</a:t>
            </a:r>
          </a:p>
          <a:p>
            <a:pPr lvl="3" algn="ctr" eaLnBrk="1" hangingPunct="1">
              <a:lnSpc>
                <a:spcPct val="150000"/>
              </a:lnSpc>
              <a:buFontTx/>
              <a:buNone/>
            </a:pPr>
            <a:endParaRPr lang="ru-RU" sz="1800" b="1" dirty="0" smtClean="0">
              <a:solidFill>
                <a:schemeClr val="accent5">
                  <a:lumMod val="25000"/>
                </a:schemeClr>
              </a:solidFill>
              <a:latin typeface="Comic Sans MS" pitchFamily="66" charset="0"/>
            </a:endParaRPr>
          </a:p>
          <a:p>
            <a:pPr lvl="3" algn="ctr" eaLnBrk="1" hangingPunct="1">
              <a:lnSpc>
                <a:spcPct val="150000"/>
              </a:lnSpc>
              <a:buFontTx/>
              <a:buNone/>
            </a:pPr>
            <a:r>
              <a:rPr lang="ru-RU" sz="1800" b="1" dirty="0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Товарищ</a:t>
            </a:r>
            <a:r>
              <a:rPr lang="ru-RU" sz="1800" dirty="0" smtClean="0">
                <a:solidFill>
                  <a:srgbClr val="902D06"/>
                </a:solidFill>
                <a:latin typeface="Comic Sans MS" pitchFamily="66" charset="0"/>
              </a:rPr>
              <a:t> – </a:t>
            </a:r>
            <a:r>
              <a:rPr lang="ru-RU" sz="1800" i="1" dirty="0" smtClean="0">
                <a:solidFill>
                  <a:srgbClr val="902D06"/>
                </a:solidFill>
                <a:latin typeface="Comic Sans MS" pitchFamily="66" charset="0"/>
              </a:rPr>
              <a:t>человек, которого объединяют с кем-нибудь общие занятия, деятельность(коллектив), взгляды, условия жизни.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ru-RU" sz="1800" dirty="0" smtClean="0">
                <a:solidFill>
                  <a:srgbClr val="902D06"/>
                </a:solidFill>
              </a:rPr>
              <a:t>         </a:t>
            </a:r>
            <a:r>
              <a:rPr lang="ru-RU" sz="1800" b="1" dirty="0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Друг</a:t>
            </a:r>
            <a:r>
              <a:rPr lang="ru-RU" sz="1800" dirty="0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ru-RU" sz="1800" dirty="0" smtClean="0">
                <a:solidFill>
                  <a:srgbClr val="902D06"/>
                </a:solidFill>
                <a:latin typeface="Comic Sans MS" pitchFamily="66" charset="0"/>
              </a:rPr>
              <a:t>- </a:t>
            </a:r>
            <a:r>
              <a:rPr lang="ru-RU" sz="1800" i="1" dirty="0" smtClean="0">
                <a:solidFill>
                  <a:srgbClr val="902D06"/>
                </a:solidFill>
                <a:latin typeface="Comic Sans MS" pitchFamily="66" charset="0"/>
              </a:rPr>
              <a:t>человек, связанный с кем-то близкими хорошими    отношениями, взаимной симпатией, основанной на взаимопонимании.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ru-RU" sz="1800" dirty="0" smtClean="0">
                <a:solidFill>
                  <a:srgbClr val="902D06"/>
                </a:solidFill>
                <a:latin typeface="Comic Sans MS" pitchFamily="66" charset="0"/>
              </a:rPr>
              <a:t>             </a:t>
            </a:r>
            <a:r>
              <a:rPr lang="ru-RU" sz="1800" b="1" dirty="0" err="1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Дру́жба</a:t>
            </a:r>
            <a:r>
              <a:rPr lang="ru-RU" sz="1800" dirty="0" smtClean="0">
                <a:solidFill>
                  <a:srgbClr val="902D06"/>
                </a:solidFill>
                <a:latin typeface="Comic Sans MS" pitchFamily="66" charset="0"/>
              </a:rPr>
              <a:t> — </a:t>
            </a:r>
            <a:r>
              <a:rPr lang="ru-RU" sz="1800" i="1" dirty="0" smtClean="0">
                <a:solidFill>
                  <a:srgbClr val="902D06"/>
                </a:solidFill>
                <a:latin typeface="Comic Sans MS" pitchFamily="66" charset="0"/>
              </a:rPr>
              <a:t>бескорыстные личные взаимоотношения между людьми,    основанные на доверии, искренности, общих интересах и увлечениях.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ru-RU" sz="1800" i="1" u="sng" dirty="0" smtClean="0">
                <a:solidFill>
                  <a:srgbClr val="902D06"/>
                </a:solidFill>
                <a:latin typeface="Comic Sans MS" pitchFamily="66" charset="0"/>
              </a:rPr>
              <a:t>Обязательными признаками дружбы </a:t>
            </a:r>
            <a:r>
              <a:rPr lang="ru-RU" sz="1800" i="1" dirty="0" smtClean="0">
                <a:solidFill>
                  <a:srgbClr val="902D06"/>
                </a:solidFill>
                <a:latin typeface="Comic Sans MS" pitchFamily="66" charset="0"/>
              </a:rPr>
              <a:t>являются взаимное                         уважительное отношение к мнению друга, доверие и терпение. 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ru-RU" sz="1800" i="1" dirty="0" smtClean="0">
                <a:solidFill>
                  <a:srgbClr val="902D06"/>
                </a:solidFill>
                <a:latin typeface="Comic Sans MS" pitchFamily="66" charset="0"/>
              </a:rPr>
              <a:t>Людей, связанных между собой дружбой, называют</a:t>
            </a: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rgbClr val="008000"/>
                </a:solidFill>
              </a:rPr>
              <a:t>          </a:t>
            </a:r>
          </a:p>
          <a:p>
            <a:pPr algn="ctr" eaLnBrk="1" hangingPunct="1">
              <a:buFontTx/>
              <a:buNone/>
            </a:pPr>
            <a:r>
              <a:rPr lang="ru-RU" i="1" dirty="0" smtClean="0">
                <a:solidFill>
                  <a:srgbClr val="008000"/>
                </a:solidFill>
                <a:latin typeface="Comic Sans MS" pitchFamily="66" charset="0"/>
              </a:rPr>
              <a:t>    </a:t>
            </a:r>
            <a:r>
              <a:rPr lang="ru-RU" i="1" dirty="0" smtClean="0">
                <a:solidFill>
                  <a:schemeClr val="accent5">
                    <a:lumMod val="25000"/>
                  </a:schemeClr>
                </a:solidFill>
                <a:latin typeface="Comic Sans MS" pitchFamily="66" charset="0"/>
              </a:rPr>
              <a:t>Сергей Иванович Ожегов </a:t>
            </a:r>
          </a:p>
          <a:p>
            <a:pPr eaLnBrk="1" hangingPunct="1">
              <a:buFontTx/>
              <a:buNone/>
            </a:pPr>
            <a:endParaRPr lang="ru-RU" i="1" dirty="0" smtClean="0">
              <a:solidFill>
                <a:schemeClr val="accent5">
                  <a:lumMod val="25000"/>
                </a:schemeClr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ru-RU" i="1" dirty="0" smtClean="0">
              <a:solidFill>
                <a:schemeClr val="accent5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96336" y="4869160"/>
            <a:ext cx="14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i="1" dirty="0" smtClean="0">
                <a:solidFill>
                  <a:srgbClr val="902D06"/>
                </a:solidFill>
                <a:effectLst/>
                <a:latin typeface="Comic Sans MS" pitchFamily="66" charset="0"/>
              </a:rPr>
              <a:t>друзьями</a:t>
            </a:r>
            <a:r>
              <a:rPr lang="ru-RU" sz="1800" i="1" dirty="0" smtClean="0">
                <a:solidFill>
                  <a:srgbClr val="902D06"/>
                </a:solidFill>
                <a:effectLst/>
                <a:latin typeface="Comic Sans MS" pitchFamily="66" charset="0"/>
              </a:rPr>
              <a:t>.</a:t>
            </a:r>
            <a:endParaRPr lang="ru-RU" sz="1800" dirty="0">
              <a:effectLst/>
              <a:latin typeface="Comic Sans MS" pitchFamily="66" charset="0"/>
            </a:endParaRPr>
          </a:p>
        </p:txBody>
      </p:sp>
      <p:pic>
        <p:nvPicPr>
          <p:cNvPr id="10" name="Рисунок 9" descr="images (2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0"/>
            <a:ext cx="2304256" cy="14847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Рисунок 11" descr="1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5301208"/>
            <a:ext cx="1619672" cy="1671637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200"/>
                            </p:stCondLst>
                            <p:childTnLst>
                              <p:par>
                                <p:cTn id="18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400"/>
                            </p:stCondLst>
                            <p:childTnLst>
                              <p:par>
                                <p:cTn id="24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400"/>
                            </p:stCondLst>
                            <p:childTnLst>
                              <p:par>
                                <p:cTn id="30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900"/>
                            </p:stCondLst>
                            <p:childTnLst>
                              <p:par>
                                <p:cTn id="36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rgbClr val="00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2938" y="857250"/>
            <a:ext cx="8001000" cy="5429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2" eaLnBrk="1" hangingPunct="1">
              <a:lnSpc>
                <a:spcPct val="200000"/>
              </a:lnSpc>
              <a:buFontTx/>
              <a:buNone/>
            </a:pPr>
            <a:r>
              <a:rPr lang="ru-RU" sz="3600" dirty="0" smtClean="0"/>
              <a:t>Настоящий друг!</a:t>
            </a:r>
          </a:p>
        </p:txBody>
      </p:sp>
      <p:pic>
        <p:nvPicPr>
          <p:cNvPr id="14" name="Picture 6" descr="2-1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2928938"/>
            <a:ext cx="1428750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CC66"/>
            </a:gs>
            <a:gs pos="100000">
              <a:srgbClr val="FF99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1619672" y="476672"/>
            <a:ext cx="7355780" cy="85725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Собери пословицы: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619672" y="1857375"/>
            <a:ext cx="7344816" cy="657225"/>
          </a:xfrm>
          <a:solidFill>
            <a:srgbClr val="92D050"/>
          </a:solidFill>
          <a:ln>
            <a:solidFill>
              <a:srgbClr val="3333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ru-RU" sz="2400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 без друзей, что</a:t>
            </a:r>
            <a:endParaRPr lang="ru-RU" sz="2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3000375"/>
            <a:ext cx="7344816" cy="571631"/>
          </a:xfrm>
          <a:prstGeom prst="rect">
            <a:avLst/>
          </a:prstGeom>
          <a:solidFill>
            <a:srgbClr val="92D050"/>
          </a:solidFill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2400" dirty="0" smtClean="0">
                <a:solidFill>
                  <a:srgbClr val="3333FF"/>
                </a:solidFill>
              </a:rPr>
              <a:t>Нет друга – ищи, а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4077072"/>
            <a:ext cx="7344816" cy="571631"/>
          </a:xfrm>
          <a:prstGeom prst="rect">
            <a:avLst/>
          </a:prstGeom>
          <a:solidFill>
            <a:srgbClr val="92D050"/>
          </a:solidFill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2400" dirty="0" smtClean="0">
                <a:solidFill>
                  <a:srgbClr val="3333FF"/>
                </a:solidFill>
              </a:rPr>
              <a:t>Крепкую дружбу и</a:t>
            </a:r>
            <a:endParaRPr lang="ru-RU" sz="2400" dirty="0">
              <a:solidFill>
                <a:srgbClr val="3333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5229200"/>
            <a:ext cx="7344817" cy="1125629"/>
          </a:xfrm>
          <a:prstGeom prst="rect">
            <a:avLst/>
          </a:prstGeom>
          <a:solidFill>
            <a:srgbClr val="92D050"/>
          </a:solidFill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2400" dirty="0" smtClean="0">
                <a:solidFill>
                  <a:srgbClr val="3333FF"/>
                </a:solidFill>
              </a:rPr>
              <a:t>Кто друга в беде покидает, тот</a:t>
            </a:r>
          </a:p>
          <a:p>
            <a:pPr>
              <a:lnSpc>
                <a:spcPct val="150000"/>
              </a:lnSpc>
              <a:defRPr/>
            </a:pPr>
            <a:endParaRPr lang="ru-RU" sz="2400" dirty="0">
              <a:solidFill>
                <a:srgbClr val="3333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2120" y="1916832"/>
            <a:ext cx="3491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333FF"/>
                </a:solidFill>
              </a:rPr>
              <a:t>дерево без корней.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88024" y="292494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400" dirty="0" smtClean="0">
                <a:solidFill>
                  <a:srgbClr val="3333FF"/>
                </a:solidFill>
              </a:rPr>
              <a:t>нашёл – береги.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16016" y="4149080"/>
            <a:ext cx="3956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3333FF"/>
                </a:solidFill>
              </a:rPr>
              <a:t>топором не разрубишь.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732240" y="5301208"/>
            <a:ext cx="3589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333FF"/>
                </a:solidFill>
              </a:rPr>
              <a:t>сам в беду</a:t>
            </a:r>
          </a:p>
          <a:p>
            <a:r>
              <a:rPr lang="ru-RU" sz="2400" dirty="0" smtClean="0">
                <a:solidFill>
                  <a:srgbClr val="3333FF"/>
                </a:solidFill>
              </a:rPr>
              <a:t> попадает.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147" grpId="0" build="p"/>
      <p:bldP spid="5" grpId="1" animBg="1"/>
      <p:bldP spid="6" grpId="2" animBg="1"/>
      <p:bldP spid="10" grpId="0"/>
      <p:bldP spid="11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FF"/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979712" y="0"/>
            <a:ext cx="71642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Волшебный 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«Цветок Дружбы».</a:t>
            </a:r>
            <a:endParaRPr lang="ru-RU" dirty="0"/>
          </a:p>
        </p:txBody>
      </p:sp>
      <p:pic>
        <p:nvPicPr>
          <p:cNvPr id="18" name="Рисунок 17" descr="ba042f5c1a4ef97f28e61dda9192ade9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2348880"/>
            <a:ext cx="4322440" cy="4320480"/>
          </a:xfrm>
          <a:prstGeom prst="rect">
            <a:avLst/>
          </a:prstGeom>
          <a:ln>
            <a:gradFill flip="none" rotWithShape="1">
              <a:gsLst>
                <a:gs pos="1100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1800000" scaled="0"/>
              <a:tileRect/>
            </a:gradFill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300"/>
                            </p:stCondLst>
                            <p:childTnLst>
                              <p:par>
                                <p:cTn id="1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300"/>
                            </p:stCondLst>
                            <p:childTnLst>
                              <p:par>
                                <p:cTn id="18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9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692696"/>
            <a:ext cx="6264696" cy="5328592"/>
          </a:xfrm>
          <a:prstGeom prst="rect">
            <a:avLst/>
          </a:prstGeom>
          <a:ln w="22225" cmpd="thinThick">
            <a:solidFill>
              <a:schemeClr val="tx1"/>
            </a:solidFill>
          </a:ln>
        </p:spPr>
      </p:pic>
      <p:pic>
        <p:nvPicPr>
          <p:cNvPr id="17" name="#09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22" name="Скругленная прямоугольная выноска 21"/>
          <p:cNvSpPr/>
          <p:nvPr/>
        </p:nvSpPr>
        <p:spPr bwMode="auto">
          <a:xfrm>
            <a:off x="7271792" y="548680"/>
            <a:ext cx="1872208" cy="1368152"/>
          </a:xfrm>
          <a:prstGeom prst="wedgeRoundRectCallout">
            <a:avLst>
              <a:gd name="adj1" fmla="val -127672"/>
              <a:gd name="adj2" fmla="val 43206"/>
              <a:gd name="adj3" fmla="val 16667"/>
            </a:avLst>
          </a:prstGeom>
          <a:gradFill flip="none" rotWithShape="1">
            <a:gsLst>
              <a:gs pos="0">
                <a:srgbClr val="CCCCFF"/>
              </a:gs>
              <a:gs pos="17999">
                <a:srgbClr val="0066FF"/>
              </a:gs>
              <a:gs pos="36000">
                <a:srgbClr val="2E25E3"/>
              </a:gs>
              <a:gs pos="61000">
                <a:srgbClr val="FF33CC"/>
              </a:gs>
              <a:gs pos="82001">
                <a:srgbClr val="0099FF"/>
              </a:gs>
              <a:gs pos="100000">
                <a:srgbClr val="CCCCFF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 smtClean="0">
                <a:solidFill>
                  <a:srgbClr val="CBFDCC"/>
                </a:solidFill>
              </a:rPr>
              <a:t>Ребята, давайте жить дружно!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mph" presetSubtype="0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41812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22" grpId="0" animBg="1"/>
      <p:bldP spid="22" grpId="2" animBg="1"/>
    </p:bldLst>
  </p:timing>
</p:sld>
</file>

<file path=ppt/theme/theme1.xml><?xml version="1.0" encoding="utf-8"?>
<a:theme xmlns:a="http://schemas.openxmlformats.org/drawingml/2006/main" name="Шары">
  <a:themeElements>
    <a:clrScheme name="Шары 10">
      <a:dk1>
        <a:srgbClr val="000000"/>
      </a:dk1>
      <a:lt1>
        <a:srgbClr val="FFFFFF"/>
      </a:lt1>
      <a:dk2>
        <a:srgbClr val="FF9900"/>
      </a:dk2>
      <a:lt2>
        <a:srgbClr val="FFCC99"/>
      </a:lt2>
      <a:accent1>
        <a:srgbClr val="FF9900"/>
      </a:accent1>
      <a:accent2>
        <a:srgbClr val="FF99CC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B9"/>
      </a:accent6>
      <a:hlink>
        <a:srgbClr val="FF9999"/>
      </a:hlink>
      <a:folHlink>
        <a:srgbClr val="FFFF99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10">
        <a:dk1>
          <a:srgbClr val="000000"/>
        </a:dk1>
        <a:lt1>
          <a:srgbClr val="FFFFFF"/>
        </a:lt1>
        <a:dk2>
          <a:srgbClr val="FF99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1913</TotalTime>
  <Words>202</Words>
  <Application>Microsoft Office PowerPoint</Application>
  <PresentationFormat>Экран (4:3)</PresentationFormat>
  <Paragraphs>51</Paragraphs>
  <Slides>10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Шары</vt:lpstr>
      <vt:lpstr>       </vt:lpstr>
      <vt:lpstr>Слайд 2</vt:lpstr>
      <vt:lpstr> </vt:lpstr>
      <vt:lpstr>Слайд 4</vt:lpstr>
      <vt:lpstr>Слайд 5</vt:lpstr>
      <vt:lpstr>Слайд 6</vt:lpstr>
      <vt:lpstr>Собери пословицы:</vt:lpstr>
      <vt:lpstr>Слайд 8</vt:lpstr>
      <vt:lpstr>Слайд 9</vt:lpstr>
      <vt:lpstr>       </vt:lpstr>
    </vt:vector>
  </TitlesOfParts>
  <Company>ЮУРЦИО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WIN7XP</cp:lastModifiedBy>
  <cp:revision>156</cp:revision>
  <dcterms:created xsi:type="dcterms:W3CDTF">2008-11-14T06:46:10Z</dcterms:created>
  <dcterms:modified xsi:type="dcterms:W3CDTF">2010-12-05T15:53:49Z</dcterms:modified>
</cp:coreProperties>
</file>