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71"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474" autoAdjust="0"/>
  </p:normalViewPr>
  <p:slideViewPr>
    <p:cSldViewPr>
      <p:cViewPr varScale="1">
        <p:scale>
          <a:sx n="63" d="100"/>
          <a:sy n="63" d="100"/>
        </p:scale>
        <p:origin x="-64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8EEFB-4A1C-44B7-8F45-D1874F7CACE4}" type="datetimeFigureOut">
              <a:rPr lang="ru-RU" smtClean="0"/>
              <a:pPr/>
              <a:t>25.01.2012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1D438F-E065-440B-B78F-8A7F654F1F4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21D438F-E065-440B-B78F-8A7F654F1F4D}" type="slidenum">
              <a:rPr lang="ru-RU" smtClean="0"/>
              <a:pPr/>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21D438F-E065-440B-B78F-8A7F654F1F4D}"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DB46AD-BA86-493F-9917-2ECD651BE2ED}" type="datetimeFigureOut">
              <a:rPr lang="ru-RU" smtClean="0"/>
              <a:pPr/>
              <a:t>25.01.2012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6E7E02-22A2-4A22-9956-22302C464F1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DB46AD-BA86-493F-9917-2ECD651BE2ED}" type="datetimeFigureOut">
              <a:rPr lang="ru-RU" smtClean="0"/>
              <a:pPr/>
              <a:t>25.01.2012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E7E02-22A2-4A22-9956-22302C464F1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85728"/>
            <a:ext cx="8229600" cy="3154362"/>
          </a:xfrm>
        </p:spPr>
        <p:txBody>
          <a:bodyPr>
            <a:normAutofit/>
          </a:bodyPr>
          <a:lstStyle/>
          <a:p>
            <a:r>
              <a:rPr lang="ru-RU" dirty="0" smtClean="0"/>
              <a:t>Виды односоставных предложений.</a:t>
            </a:r>
            <a:br>
              <a:rPr lang="ru-RU" dirty="0" smtClean="0"/>
            </a:br>
            <a:r>
              <a:rPr lang="ru-RU" dirty="0" smtClean="0"/>
              <a:t>Назывные предложения.</a:t>
            </a:r>
            <a:br>
              <a:rPr lang="ru-RU" dirty="0" smtClean="0"/>
            </a:br>
            <a:endParaRPr lang="ru-RU" dirty="0"/>
          </a:p>
        </p:txBody>
      </p:sp>
      <p:pic>
        <p:nvPicPr>
          <p:cNvPr id="7" name="Рисунок 6" descr="57754673_1271234957_81061.jpg"/>
          <p:cNvPicPr>
            <a:picLocks noChangeAspect="1"/>
          </p:cNvPicPr>
          <p:nvPr/>
        </p:nvPicPr>
        <p:blipFill>
          <a:blip r:embed="rId2"/>
          <a:stretch>
            <a:fillRect/>
          </a:stretch>
        </p:blipFill>
        <p:spPr>
          <a:xfrm flipV="1">
            <a:off x="1214414" y="2714620"/>
            <a:ext cx="7572428" cy="414337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r>
              <a:rPr lang="ru-RU" b="1" u="sng" dirty="0" smtClean="0"/>
              <a:t>Определенно-личные предложения.</a:t>
            </a:r>
            <a:r>
              <a:rPr lang="ru-RU" b="1" dirty="0" smtClean="0"/>
              <a:t/>
            </a:r>
            <a:br>
              <a:rPr lang="ru-RU" b="1" dirty="0" smtClean="0"/>
            </a:br>
            <a:r>
              <a:rPr lang="ru-RU" b="1" dirty="0" smtClean="0"/>
              <a:t>1. Односоставные.</a:t>
            </a:r>
            <a:br>
              <a:rPr lang="ru-RU" b="1" dirty="0" smtClean="0"/>
            </a:br>
            <a:r>
              <a:rPr lang="ru-RU" b="1" dirty="0" smtClean="0"/>
              <a:t>2. Один главный член предложения (сказуемое).</a:t>
            </a:r>
            <a:br>
              <a:rPr lang="ru-RU" b="1" dirty="0" smtClean="0"/>
            </a:br>
            <a:r>
              <a:rPr lang="ru-RU" b="1" dirty="0" smtClean="0"/>
              <a:t>3. Показывает действие (состояние).</a:t>
            </a:r>
            <a:br>
              <a:rPr lang="ru-RU" b="1" dirty="0" smtClean="0"/>
            </a:br>
            <a:r>
              <a:rPr lang="ru-RU" b="1" dirty="0" smtClean="0"/>
              <a:t>4. Формы глагола : </a:t>
            </a:r>
            <a:br>
              <a:rPr lang="ru-RU" b="1" dirty="0" smtClean="0"/>
            </a:br>
            <a:r>
              <a:rPr lang="ru-RU" b="1" dirty="0" smtClean="0"/>
              <a:t>а) 1-е лицо, н.в., ед.ч.(Я)</a:t>
            </a:r>
            <a:br>
              <a:rPr lang="ru-RU" b="1" dirty="0" smtClean="0"/>
            </a:br>
            <a:r>
              <a:rPr lang="ru-RU" b="1" dirty="0" smtClean="0"/>
              <a:t>б)1-е лицо ,мн.ч., </a:t>
            </a:r>
            <a:r>
              <a:rPr lang="ru-RU" b="1" dirty="0" err="1" smtClean="0"/>
              <a:t>буд.вр</a:t>
            </a:r>
            <a:r>
              <a:rPr lang="ru-RU" b="1" dirty="0" smtClean="0"/>
              <a:t>. (Я)</a:t>
            </a:r>
            <a:br>
              <a:rPr lang="ru-RU" b="1" dirty="0" smtClean="0"/>
            </a:br>
            <a:r>
              <a:rPr lang="ru-RU" b="1" dirty="0" smtClean="0"/>
              <a:t>в) 2-е лицо, </a:t>
            </a:r>
            <a:r>
              <a:rPr lang="ru-RU" b="1" dirty="0" err="1" smtClean="0"/>
              <a:t>н.вр</a:t>
            </a:r>
            <a:r>
              <a:rPr lang="ru-RU" b="1" dirty="0" smtClean="0"/>
              <a:t>. (ТЫ)</a:t>
            </a:r>
            <a:br>
              <a:rPr lang="ru-RU" b="1" dirty="0" smtClean="0"/>
            </a:br>
            <a:r>
              <a:rPr lang="ru-RU" b="1" dirty="0" smtClean="0"/>
              <a:t>г) Глагол повелительного наклонения </a:t>
            </a:r>
            <a:br>
              <a:rPr lang="ru-RU" b="1" dirty="0" smtClean="0"/>
            </a:br>
            <a:endParaRPr lang="ru-RU" b="1" dirty="0"/>
          </a:p>
        </p:txBody>
      </p:sp>
      <p:sp>
        <p:nvSpPr>
          <p:cNvPr id="7" name="Молния 6"/>
          <p:cNvSpPr/>
          <p:nvPr/>
        </p:nvSpPr>
        <p:spPr>
          <a:xfrm flipH="1">
            <a:off x="7858148" y="3143248"/>
            <a:ext cx="857256" cy="2214578"/>
          </a:xfrm>
          <a:prstGeom prst="lightningBol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5719"/>
            <a:ext cx="9144000" cy="6903719"/>
          </a:xfrm>
        </p:spPr>
        <p:txBody>
          <a:bodyPr>
            <a:normAutofit fontScale="90000"/>
          </a:bodyPr>
          <a:lstStyle/>
          <a:p>
            <a:r>
              <a:rPr lang="ru-RU" sz="2800" i="1" u="sng" dirty="0" smtClean="0"/>
              <a:t>Записать предложения, выделить грамматическую основу и определить способы выражения сказуемого.</a:t>
            </a:r>
            <a:br>
              <a:rPr lang="ru-RU" sz="2800" i="1" u="sng" dirty="0" smtClean="0"/>
            </a:br>
            <a:r>
              <a:rPr lang="ru-RU" sz="2800" i="1" dirty="0" smtClean="0"/>
              <a:t>1</a:t>
            </a:r>
            <a:r>
              <a:rPr lang="ru-RU" sz="2800" b="1" i="1" u="sng" dirty="0" smtClean="0"/>
              <a:t>. Люблю </a:t>
            </a:r>
            <a:r>
              <a:rPr lang="ru-RU" sz="2800" b="1" i="1" dirty="0" smtClean="0"/>
              <a:t>безмолвие </a:t>
            </a:r>
            <a:r>
              <a:rPr lang="ru-RU" sz="2800" b="1" i="1" dirty="0" err="1" smtClean="0"/>
              <a:t>полуношной</a:t>
            </a:r>
            <a:r>
              <a:rPr lang="ru-RU" sz="2800" b="1" i="1" dirty="0" smtClean="0"/>
              <a:t> природы, </a:t>
            </a:r>
            <a:r>
              <a:rPr lang="ru-RU" sz="2800" b="1" i="1" u="sng" dirty="0" smtClean="0"/>
              <a:t>люблю</a:t>
            </a:r>
            <a:r>
              <a:rPr lang="ru-RU" sz="2800" b="1" i="1" dirty="0" smtClean="0"/>
              <a:t> её лесов лепечущие своды, </a:t>
            </a:r>
            <a:r>
              <a:rPr lang="ru-RU" sz="2800" b="1" i="1" u="sng" dirty="0" smtClean="0"/>
              <a:t>люблю</a:t>
            </a:r>
            <a:r>
              <a:rPr lang="ru-RU" sz="2800" b="1" i="1" dirty="0" smtClean="0"/>
              <a:t> её степей алмазные снега. </a:t>
            </a:r>
            <a:br>
              <a:rPr lang="ru-RU" sz="2800" b="1" i="1" dirty="0" smtClean="0"/>
            </a:br>
            <a:r>
              <a:rPr lang="ru-RU" sz="2800" b="1" i="1" dirty="0" smtClean="0"/>
              <a:t>Способы выражения сказуемого: глагол, 1-е лицо, ед.ч., н.в., </a:t>
            </a:r>
            <a:r>
              <a:rPr lang="ru-RU" sz="2800" b="1" i="1" dirty="0" err="1" smtClean="0"/>
              <a:t>изъяв.накл</a:t>
            </a:r>
            <a:r>
              <a:rPr lang="ru-RU" sz="2800" b="1" i="1" dirty="0" smtClean="0"/>
              <a:t>.(Я)</a:t>
            </a:r>
            <a:r>
              <a:rPr lang="ru-RU" sz="2800" b="1" i="1" dirty="0"/>
              <a:t/>
            </a:r>
            <a:br>
              <a:rPr lang="ru-RU" sz="2800" b="1" i="1" dirty="0"/>
            </a:br>
            <a:r>
              <a:rPr lang="ru-RU" sz="2800" b="1" i="1" dirty="0" smtClean="0"/>
              <a:t>2. Что стоишь, качаясь, тонкая рябина?</a:t>
            </a:r>
            <a:r>
              <a:rPr lang="ru-RU" sz="2800" b="1" i="1" dirty="0"/>
              <a:t/>
            </a:r>
            <a:br>
              <a:rPr lang="ru-RU" sz="2800" b="1" i="1" dirty="0"/>
            </a:br>
            <a:r>
              <a:rPr lang="ru-RU" sz="2800" b="1" i="1" dirty="0" smtClean="0"/>
              <a:t>Способ выражения сказуемого:</a:t>
            </a:r>
            <a:br>
              <a:rPr lang="ru-RU" sz="2800" b="1" i="1" dirty="0" smtClean="0"/>
            </a:br>
            <a:r>
              <a:rPr lang="ru-RU" sz="2800" b="1" i="1" dirty="0" smtClean="0"/>
              <a:t/>
            </a:r>
            <a:br>
              <a:rPr lang="ru-RU" sz="2800" b="1" i="1" dirty="0" smtClean="0"/>
            </a:br>
            <a:r>
              <a:rPr lang="ru-RU" sz="2800" b="1" i="1" dirty="0" smtClean="0"/>
              <a:t>3. Выйду, сяду под рябиной, буду слушать соловья.</a:t>
            </a:r>
            <a:br>
              <a:rPr lang="ru-RU" sz="2800" b="1" i="1" dirty="0" smtClean="0"/>
            </a:br>
            <a:r>
              <a:rPr lang="ru-RU" sz="2800" b="1" i="1" dirty="0" smtClean="0"/>
              <a:t>Способ выражения сказуемого:</a:t>
            </a:r>
            <a:br>
              <a:rPr lang="ru-RU" sz="2800" b="1" i="1" dirty="0" smtClean="0"/>
            </a:br>
            <a:r>
              <a:rPr lang="ru-RU" sz="2800" b="1" i="1" dirty="0" smtClean="0"/>
              <a:t/>
            </a:r>
            <a:br>
              <a:rPr lang="ru-RU" sz="2800" b="1" i="1" dirty="0" smtClean="0"/>
            </a:br>
            <a:r>
              <a:rPr lang="ru-RU" sz="2800" b="1" i="1" dirty="0" smtClean="0"/>
              <a:t>4. Выйдем с тобой побродить в лунном сиянии.</a:t>
            </a:r>
            <a:br>
              <a:rPr lang="ru-RU" sz="2800" b="1" i="1" dirty="0" smtClean="0"/>
            </a:br>
            <a:r>
              <a:rPr lang="ru-RU" sz="2800" b="1" i="1" dirty="0" smtClean="0"/>
              <a:t>Способ выражения сказуемого:</a:t>
            </a:r>
            <a:br>
              <a:rPr lang="ru-RU" sz="2800" b="1" i="1" dirty="0" smtClean="0"/>
            </a:br>
            <a:r>
              <a:rPr lang="ru-RU" sz="2800" b="1" i="1" dirty="0" smtClean="0"/>
              <a:t/>
            </a:r>
            <a:br>
              <a:rPr lang="ru-RU" sz="2800" b="1" i="1" dirty="0" smtClean="0"/>
            </a:br>
            <a:r>
              <a:rPr lang="ru-RU" sz="2800" b="1" i="1" dirty="0" smtClean="0"/>
              <a:t>5. Уходи, зима седая!</a:t>
            </a:r>
            <a:br>
              <a:rPr lang="ru-RU" sz="2800" b="1" i="1" dirty="0" smtClean="0"/>
            </a:br>
            <a:r>
              <a:rPr lang="ru-RU" sz="2800" b="1" i="1" dirty="0" smtClean="0"/>
              <a:t>Способ выражения сказуемого:</a:t>
            </a:r>
            <a:endParaRPr lang="ru-RU" sz="2800"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97634"/>
          </a:xfrm>
        </p:spPr>
        <p:txBody>
          <a:bodyPr/>
          <a:lstStyle/>
          <a:p>
            <a:r>
              <a:rPr lang="ru-RU" dirty="0" smtClean="0"/>
              <a:t>Учебник.Стр.89. Работа с текстом</a:t>
            </a:r>
            <a:br>
              <a:rPr lang="ru-RU" dirty="0" smtClean="0"/>
            </a:br>
            <a:r>
              <a:rPr lang="ru-RU" dirty="0" smtClean="0"/>
              <a:t>«В феврале..»Определить вид односоставных предложений.</a:t>
            </a:r>
            <a:br>
              <a:rPr lang="ru-RU" dirty="0" smtClean="0"/>
            </a:br>
            <a:r>
              <a:rPr lang="ru-RU" dirty="0" smtClean="0"/>
              <a:t>Упр. 186.</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2800" u="sng" dirty="0" smtClean="0"/>
              <a:t>Диктант-самопроверка.</a:t>
            </a:r>
            <a:r>
              <a:rPr lang="ru-RU" sz="2800" dirty="0" smtClean="0"/>
              <a:t/>
            </a:r>
            <a:br>
              <a:rPr lang="ru-RU" sz="2800" dirty="0" smtClean="0"/>
            </a:br>
            <a:r>
              <a:rPr lang="ru-RU" sz="2800" dirty="0" smtClean="0"/>
              <a:t>На опушке обнаженной рощи я отыскиваю кучу сухих осенних листьев, набиваю ими полный мешок и отправляюсь назад домой. Иду не торопясь, любуясь хорошей погодой, дышу свежим воздухом, вспоминаю забавные охотничьи случаи. Вдруг слышу: листья в мешке шевелятся, словно в них кто-то ворочается. Беру мешок, развязываю, а из него выскакивает и удирает от меня ёж.</a:t>
            </a:r>
            <a:br>
              <a:rPr lang="ru-RU" sz="2800" dirty="0" smtClean="0"/>
            </a:br>
            <a:r>
              <a:rPr lang="ru-RU" sz="2800" dirty="0" smtClean="0"/>
              <a:t/>
            </a:r>
            <a:br>
              <a:rPr lang="ru-RU" sz="2800" dirty="0" smtClean="0"/>
            </a:br>
            <a:r>
              <a:rPr lang="ru-RU" sz="2800" i="1" dirty="0" smtClean="0"/>
              <a:t>Задание. Выделить грамматические основы и определить тип предложений</a:t>
            </a:r>
            <a:endParaRPr lang="ru-RU"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54758"/>
          </a:xfrm>
        </p:spPr>
        <p:txBody>
          <a:bodyPr>
            <a:normAutofit/>
          </a:bodyPr>
          <a:lstStyle/>
          <a:p>
            <a:r>
              <a:rPr lang="ru-RU" sz="2800" u="sng" dirty="0" smtClean="0"/>
              <a:t>Вариант самостоятельной работы.</a:t>
            </a:r>
            <a:r>
              <a:rPr lang="ru-RU" sz="2800" dirty="0" smtClean="0"/>
              <a:t/>
            </a:r>
            <a:br>
              <a:rPr lang="ru-RU" sz="2800" dirty="0" smtClean="0"/>
            </a:br>
            <a:r>
              <a:rPr lang="ru-RU" sz="2800" dirty="0" smtClean="0"/>
              <a:t>Записать текст, подчеркнуть грамматическую основу в определенно-личных предложениях, расставить недостающие знаки препинания. Объяснить орфограммы.</a:t>
            </a:r>
            <a:br>
              <a:rPr lang="ru-RU" sz="2800" dirty="0" smtClean="0"/>
            </a:br>
            <a:r>
              <a:rPr lang="ru-RU" sz="2800" b="1" dirty="0" smtClean="0"/>
              <a:t>Люблю осе(</a:t>
            </a:r>
            <a:r>
              <a:rPr lang="ru-RU" sz="2800" b="1" dirty="0" err="1" smtClean="0"/>
              <a:t>н,нн</a:t>
            </a:r>
            <a:r>
              <a:rPr lang="ru-RU" sz="2800" b="1" dirty="0" smtClean="0"/>
              <a:t>)ее (не)</a:t>
            </a:r>
            <a:r>
              <a:rPr lang="ru-RU" sz="2800" b="1" dirty="0" err="1" smtClean="0"/>
              <a:t>настье</a:t>
            </a:r>
            <a:r>
              <a:rPr lang="ru-RU" sz="2800" b="1" dirty="0" smtClean="0"/>
              <a:t>. Люблю наперекор дождю и мокрому снегу шагать по </a:t>
            </a:r>
            <a:r>
              <a:rPr lang="ru-RU" sz="2800" b="1" dirty="0" err="1" smtClean="0"/>
              <a:t>оловя</a:t>
            </a:r>
            <a:r>
              <a:rPr lang="ru-RU" sz="2800" b="1" dirty="0" smtClean="0"/>
              <a:t>(</a:t>
            </a:r>
            <a:r>
              <a:rPr lang="ru-RU" sz="2800" b="1" dirty="0" err="1" smtClean="0"/>
              <a:t>н,нн</a:t>
            </a:r>
            <a:r>
              <a:rPr lang="ru-RU" sz="2800" b="1" dirty="0" smtClean="0"/>
              <a:t>)</a:t>
            </a:r>
            <a:r>
              <a:rPr lang="ru-RU" sz="2800" b="1" dirty="0" err="1" smtClean="0"/>
              <a:t>ым</a:t>
            </a:r>
            <a:r>
              <a:rPr lang="ru-RU" sz="2800" b="1" dirty="0" smtClean="0"/>
              <a:t> дорогам по кислому суглинку и сырой листве. Целый день (не)зная устали брожу и брожу по узеньким тропкам. Едва волочу усталые ноги. А пробежит день-другой без следа </a:t>
            </a:r>
            <a:r>
              <a:rPr lang="ru-RU" sz="2800" b="1" dirty="0" err="1" smtClean="0"/>
              <a:t>испарит?ся</a:t>
            </a:r>
            <a:r>
              <a:rPr lang="ru-RU" sz="2800" b="1" dirty="0" smtClean="0"/>
              <a:t> усталость. И снова отправляюсь туда в (не)</a:t>
            </a:r>
            <a:r>
              <a:rPr lang="ru-RU" sz="2800" b="1" dirty="0" err="1" smtClean="0"/>
              <a:t>хоже</a:t>
            </a:r>
            <a:r>
              <a:rPr lang="ru-RU" sz="2800" b="1" dirty="0" smtClean="0"/>
              <a:t>(</a:t>
            </a:r>
            <a:r>
              <a:rPr lang="ru-RU" sz="2800" b="1" dirty="0" err="1" smtClean="0"/>
              <a:t>н,нн</a:t>
            </a:r>
            <a:r>
              <a:rPr lang="ru-RU" sz="2800" b="1" dirty="0" smtClean="0"/>
              <a:t>)</a:t>
            </a:r>
            <a:r>
              <a:rPr lang="ru-RU" sz="2800" b="1" dirty="0" err="1" smtClean="0"/>
              <a:t>ые</a:t>
            </a:r>
            <a:r>
              <a:rPr lang="ru-RU" sz="2800" b="1" dirty="0" smtClean="0"/>
              <a:t> дали открывать лучезарную </a:t>
            </a:r>
            <a:r>
              <a:rPr lang="ru-RU" sz="2800" b="1" dirty="0" err="1" smtClean="0"/>
              <a:t>кр?соту</a:t>
            </a:r>
            <a:r>
              <a:rPr lang="ru-RU" sz="2800" b="1" dirty="0" smtClean="0"/>
              <a:t> родного края.</a:t>
            </a:r>
            <a:endParaRPr lang="ru-RU" sz="28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9144000" cy="6858000"/>
          </a:xfrm>
        </p:spPr>
        <p:txBody>
          <a:bodyPr>
            <a:normAutofit fontScale="90000"/>
          </a:bodyPr>
          <a:lstStyle/>
          <a:p>
            <a:r>
              <a:rPr lang="ru-RU" sz="2800" b="1" dirty="0" smtClean="0"/>
              <a:t>Тест.</a:t>
            </a:r>
            <a:r>
              <a:rPr lang="ru-RU" sz="2800" dirty="0" smtClean="0"/>
              <a:t/>
            </a:r>
            <a:br>
              <a:rPr lang="ru-RU" sz="2800" dirty="0" smtClean="0"/>
            </a:br>
            <a:r>
              <a:rPr lang="ru-RU" sz="2800" b="1" u="sng" dirty="0" smtClean="0"/>
              <a:t>Укажите определенно-личные предложения</a:t>
            </a:r>
            <a:r>
              <a:rPr lang="ru-RU" sz="2800" b="1" dirty="0" smtClean="0"/>
              <a:t>.</a:t>
            </a:r>
            <a:br>
              <a:rPr lang="ru-RU" sz="2800" b="1" dirty="0" smtClean="0"/>
            </a:br>
            <a:r>
              <a:rPr lang="ru-RU" sz="2800" b="1" dirty="0" smtClean="0"/>
              <a:t>1. Выберите себе книгу по вкусу.</a:t>
            </a:r>
            <a:br>
              <a:rPr lang="ru-RU" sz="2800" b="1" dirty="0" smtClean="0"/>
            </a:br>
            <a:r>
              <a:rPr lang="ru-RU" sz="2800" b="1" dirty="0" smtClean="0"/>
              <a:t>2. Не из Москвы ли будешь?</a:t>
            </a:r>
            <a:br>
              <a:rPr lang="ru-RU" sz="2800" b="1" dirty="0" smtClean="0"/>
            </a:br>
            <a:r>
              <a:rPr lang="ru-RU" sz="2800" b="1" dirty="0" smtClean="0"/>
              <a:t>3. В доме шумят.</a:t>
            </a:r>
            <a:br>
              <a:rPr lang="ru-RU" sz="2800" b="1" dirty="0" smtClean="0"/>
            </a:br>
            <a:r>
              <a:rPr lang="ru-RU" sz="2800" b="1" dirty="0" smtClean="0"/>
              <a:t>4. Цыплят по осени считают.</a:t>
            </a:r>
            <a:br>
              <a:rPr lang="ru-RU" sz="2800" b="1" dirty="0" smtClean="0"/>
            </a:br>
            <a:r>
              <a:rPr lang="ru-RU" sz="2800" b="1" dirty="0" smtClean="0"/>
              <a:t>5.Быть грозе великой.</a:t>
            </a:r>
            <a:br>
              <a:rPr lang="ru-RU" sz="2800" b="1" dirty="0" smtClean="0"/>
            </a:br>
            <a:r>
              <a:rPr lang="ru-RU" sz="2800" b="1" dirty="0" smtClean="0"/>
              <a:t>6. Иду по улице нарядной.</a:t>
            </a:r>
            <a:br>
              <a:rPr lang="ru-RU" sz="2800" b="1" dirty="0" smtClean="0"/>
            </a:br>
            <a:r>
              <a:rPr lang="ru-RU" sz="2800" b="1" dirty="0" smtClean="0"/>
              <a:t>7. Не слышно шуму городского.</a:t>
            </a:r>
            <a:br>
              <a:rPr lang="ru-RU" sz="2800" b="1" dirty="0" smtClean="0"/>
            </a:br>
            <a:r>
              <a:rPr lang="ru-RU" sz="2800" b="1" dirty="0" smtClean="0"/>
              <a:t>8. В воздухе пахнет сосновой смолой.</a:t>
            </a:r>
            <a:br>
              <a:rPr lang="ru-RU" sz="2800" b="1" dirty="0" smtClean="0"/>
            </a:br>
            <a:r>
              <a:rPr lang="ru-RU" sz="2800" b="1" dirty="0" smtClean="0"/>
              <a:t>9. Будем вместе служить.</a:t>
            </a:r>
            <a:br>
              <a:rPr lang="ru-RU" sz="2800" b="1" dirty="0" smtClean="0"/>
            </a:br>
            <a:r>
              <a:rPr lang="ru-RU" sz="2800" b="1" dirty="0" smtClean="0"/>
              <a:t>10. Около шести часов в луга носили завтрак.</a:t>
            </a:r>
            <a:br>
              <a:rPr lang="ru-RU" sz="2800" b="1" dirty="0" smtClean="0"/>
            </a:br>
            <a:r>
              <a:rPr lang="ru-RU" sz="2800" b="1" dirty="0" smtClean="0"/>
              <a:t>11. Без грамматики никому нельзя обойтись.</a:t>
            </a:r>
            <a:br>
              <a:rPr lang="ru-RU" sz="2800" b="1" dirty="0" smtClean="0"/>
            </a:br>
            <a:r>
              <a:rPr lang="ru-RU" sz="2800" b="1" dirty="0" smtClean="0"/>
              <a:t>12. Горит в сердцах у нас любовь к земле родной.</a:t>
            </a:r>
            <a:br>
              <a:rPr lang="ru-RU" sz="2800" b="1" dirty="0" smtClean="0"/>
            </a:br>
            <a:r>
              <a:rPr lang="ru-RU" sz="2800" b="1" dirty="0" smtClean="0"/>
              <a:t>13. Усердней с каждым днем гляжу в словарь.</a:t>
            </a:r>
            <a:br>
              <a:rPr lang="ru-RU" sz="2800" b="1" dirty="0" smtClean="0"/>
            </a:br>
            <a:r>
              <a:rPr lang="ru-RU" sz="2800" b="1" dirty="0" smtClean="0"/>
              <a:t>14. Зимним холодом пахнуло на поля и на леса.</a:t>
            </a:r>
            <a:br>
              <a:rPr lang="ru-RU" sz="2800" b="1" dirty="0" smtClean="0"/>
            </a:br>
            <a:r>
              <a:rPr lang="ru-RU" sz="2800" b="1" dirty="0" smtClean="0"/>
              <a:t>15. Так забудь же про свою тревогу.</a:t>
            </a:r>
            <a:endParaRPr lang="ru-RU" sz="28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511816"/>
          </a:xfrm>
        </p:spPr>
        <p:txBody>
          <a:bodyPr/>
          <a:lstStyle/>
          <a:p>
            <a:r>
              <a:rPr lang="ru-RU" dirty="0" smtClean="0"/>
              <a:t>Проверь себя. Ответы к тесту:1,2,6,9,13,15.</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2800" i="1" dirty="0" smtClean="0"/>
              <a:t>Определите виды предложений по строению грамматической основы (двусоставные, односоставные).В односоставных предложениях главный член подчеркнуть тремя чертами, определить, чем выражен.   </a:t>
            </a:r>
            <a:br>
              <a:rPr lang="ru-RU" sz="2800" i="1" dirty="0" smtClean="0"/>
            </a:br>
            <a:r>
              <a:rPr lang="ru-RU" sz="2800" dirty="0" smtClean="0"/>
              <a:t/>
            </a:r>
            <a:br>
              <a:rPr lang="ru-RU" sz="2800" dirty="0" smtClean="0"/>
            </a:br>
            <a:r>
              <a:rPr lang="ru-RU" sz="2800" b="1" dirty="0" smtClean="0"/>
              <a:t>1. Полк наступал в горах вдоль  северного берега Дуная.2. Безлюдный край.3. Голые вершины сопок.</a:t>
            </a:r>
            <a:br>
              <a:rPr lang="ru-RU" sz="2800" b="1" dirty="0" smtClean="0"/>
            </a:br>
            <a:r>
              <a:rPr lang="ru-RU" sz="2800" b="1" dirty="0" smtClean="0"/>
              <a:t>4. Темные массивы лесов.5. Ущелья. 6. Пропасти. </a:t>
            </a:r>
            <a:br>
              <a:rPr lang="ru-RU" sz="2800" b="1" dirty="0" smtClean="0"/>
            </a:br>
            <a:r>
              <a:rPr lang="ru-RU" sz="2800" b="1" dirty="0" smtClean="0"/>
              <a:t>7. Размытые проливным дождем дороги.8. Бешеные пенистые потоки, разбухавшие с каждым часом.9. Противник откатывался через горы за Дунай.</a:t>
            </a:r>
            <a:br>
              <a:rPr lang="ru-RU" sz="2800" b="1" dirty="0" smtClean="0"/>
            </a:br>
            <a:endParaRPr lang="ru-RU" sz="28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0"/>
            <a:ext cx="8286776" cy="3357562"/>
          </a:xfrm>
        </p:spPr>
        <p:txBody>
          <a:bodyPr>
            <a:normAutofit/>
          </a:bodyPr>
          <a:lstStyle/>
          <a:p>
            <a:r>
              <a:rPr lang="ru-RU" sz="2800" b="1" u="sng" dirty="0" smtClean="0"/>
              <a:t>Вывод</a:t>
            </a:r>
            <a:r>
              <a:rPr lang="ru-RU" sz="2800" b="1" dirty="0" smtClean="0"/>
              <a:t>. Назывные предложения – это односоставные предложения , где один главный член (подлежащее), который выражен сущ., в И.п. или сочетанием сущ., с числительным. Предложение показывает существующие события, явления, предметы и т.д.</a:t>
            </a:r>
            <a:endParaRPr lang="ru-RU" sz="2800" b="1" dirty="0"/>
          </a:p>
        </p:txBody>
      </p:sp>
      <p:pic>
        <p:nvPicPr>
          <p:cNvPr id="3" name="Рисунок 2" descr="57754673_1271234957_81061.jpg"/>
          <p:cNvPicPr>
            <a:picLocks noChangeAspect="1"/>
          </p:cNvPicPr>
          <p:nvPr/>
        </p:nvPicPr>
        <p:blipFill>
          <a:blip r:embed="rId2"/>
          <a:stretch>
            <a:fillRect/>
          </a:stretch>
        </p:blipFill>
        <p:spPr>
          <a:xfrm>
            <a:off x="3714744" y="3357562"/>
            <a:ext cx="5429256" cy="350043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9982"/>
          </a:xfrm>
        </p:spPr>
        <p:txBody>
          <a:bodyPr/>
          <a:lstStyle/>
          <a:p>
            <a:r>
              <a:rPr lang="ru-RU" dirty="0" smtClean="0"/>
              <a:t>Учебник. Стр.86.</a:t>
            </a:r>
            <a:br>
              <a:rPr lang="ru-RU" dirty="0" smtClean="0"/>
            </a:br>
            <a:r>
              <a:rPr lang="ru-RU" dirty="0" smtClean="0"/>
              <a:t>Упр.174,176, 177.</a:t>
            </a:r>
            <a:endParaRPr lang="ru-RU" dirty="0"/>
          </a:p>
        </p:txBody>
      </p:sp>
      <p:pic>
        <p:nvPicPr>
          <p:cNvPr id="3" name="Рисунок 2" descr="57754673_1271234957_81061.jpg"/>
          <p:cNvPicPr>
            <a:picLocks noChangeAspect="1"/>
          </p:cNvPicPr>
          <p:nvPr/>
        </p:nvPicPr>
        <p:blipFill>
          <a:blip r:embed="rId2"/>
          <a:stretch>
            <a:fillRect/>
          </a:stretch>
        </p:blipFill>
        <p:spPr>
          <a:xfrm flipV="1">
            <a:off x="1571604" y="2571743"/>
            <a:ext cx="7572396" cy="428625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fontScale="90000"/>
          </a:bodyPr>
          <a:lstStyle/>
          <a:p>
            <a:r>
              <a:rPr lang="ru-RU" sz="2800" b="1" dirty="0" smtClean="0"/>
              <a:t>Маленький городок.</a:t>
            </a:r>
            <a:br>
              <a:rPr lang="ru-RU" sz="2800" b="1" dirty="0" smtClean="0"/>
            </a:br>
            <a:r>
              <a:rPr lang="ru-RU" sz="2800" b="1" dirty="0" smtClean="0"/>
              <a:t>Северный городок.</a:t>
            </a:r>
            <a:br>
              <a:rPr lang="ru-RU" sz="2800" b="1" dirty="0" smtClean="0"/>
            </a:br>
            <a:r>
              <a:rPr lang="ru-RU" sz="2800" b="1" dirty="0" smtClean="0"/>
              <a:t>Выцветшая луна.</a:t>
            </a:r>
            <a:br>
              <a:rPr lang="ru-RU" sz="2800" b="1" dirty="0" smtClean="0"/>
            </a:br>
            <a:r>
              <a:rPr lang="ru-RU" sz="2800" b="1" dirty="0" smtClean="0"/>
              <a:t>Северная Двина.</a:t>
            </a:r>
            <a:br>
              <a:rPr lang="ru-RU" sz="2800" b="1" dirty="0" smtClean="0"/>
            </a:br>
            <a:r>
              <a:rPr lang="ru-RU" sz="2800" b="1" dirty="0" smtClean="0"/>
              <a:t>Рябь темно-синих вод.</a:t>
            </a:r>
            <a:br>
              <a:rPr lang="ru-RU" sz="2800" b="1" dirty="0" smtClean="0"/>
            </a:br>
            <a:r>
              <a:rPr lang="ru-RU" sz="2800" b="1" dirty="0" smtClean="0"/>
              <a:t>Музыка. Теплоход.</a:t>
            </a:r>
            <a:br>
              <a:rPr lang="ru-RU" sz="2800" b="1" dirty="0" smtClean="0"/>
            </a:br>
            <a:r>
              <a:rPr lang="ru-RU" sz="2800" b="1" dirty="0" smtClean="0"/>
              <a:t>Девушка на холме.</a:t>
            </a:r>
            <a:br>
              <a:rPr lang="ru-RU" sz="2800" b="1" dirty="0" smtClean="0"/>
            </a:br>
            <a:r>
              <a:rPr lang="ru-RU" sz="2800" b="1" dirty="0" smtClean="0"/>
              <a:t>Юноша на корме.</a:t>
            </a:r>
            <a:br>
              <a:rPr lang="ru-RU" sz="2800" b="1" dirty="0" smtClean="0"/>
            </a:br>
            <a:r>
              <a:rPr lang="en-US" sz="2800" b="1" dirty="0" smtClean="0"/>
              <a:t>                </a:t>
            </a:r>
            <a:br>
              <a:rPr lang="en-US" sz="2800" b="1" dirty="0" smtClean="0"/>
            </a:br>
            <a:r>
              <a:rPr lang="en-US" sz="2800" b="1" dirty="0" smtClean="0"/>
              <a:t/>
            </a:r>
            <a:br>
              <a:rPr lang="en-US" sz="2800" b="1" dirty="0" smtClean="0"/>
            </a:br>
            <a:r>
              <a:rPr lang="en-US" sz="2800" b="1" dirty="0" smtClean="0"/>
              <a:t/>
            </a:r>
            <a:br>
              <a:rPr lang="en-US" sz="2800" b="1" dirty="0" smtClean="0"/>
            </a:br>
            <a:r>
              <a:rPr lang="ru-RU" sz="2800" b="1" dirty="0" smtClean="0"/>
              <a:t>Глушь да топь, коряги да пеньки.</a:t>
            </a:r>
            <a:br>
              <a:rPr lang="ru-RU" sz="2800" b="1" dirty="0" smtClean="0"/>
            </a:br>
            <a:r>
              <a:rPr lang="ru-RU" sz="2800" b="1" dirty="0" smtClean="0"/>
              <a:t>Старая березовая роща,</a:t>
            </a:r>
            <a:br>
              <a:rPr lang="ru-RU" sz="2800" b="1" dirty="0" smtClean="0"/>
            </a:br>
            <a:r>
              <a:rPr lang="ru-RU" sz="2800" b="1" dirty="0" smtClean="0"/>
              <a:t>Редкий лес на берегу реки.</a:t>
            </a:r>
            <a:endParaRPr lang="ru-RU" sz="2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644098" cy="6858000"/>
          </a:xfrm>
        </p:spPr>
        <p:txBody>
          <a:bodyPr>
            <a:normAutofit fontScale="90000"/>
          </a:bodyPr>
          <a:lstStyle/>
          <a:p>
            <a:r>
              <a:rPr lang="ru-RU" sz="2800" dirty="0" smtClean="0"/>
              <a:t>Тест.</a:t>
            </a:r>
            <a:br>
              <a:rPr lang="ru-RU" sz="2800" dirty="0" smtClean="0"/>
            </a:br>
            <a:r>
              <a:rPr lang="ru-RU" sz="2800" b="1" u="sng" dirty="0" smtClean="0"/>
              <a:t>1. Отметьте назывное предложение.</a:t>
            </a:r>
            <a:r>
              <a:rPr lang="ru-RU" sz="2800" b="1" dirty="0" smtClean="0"/>
              <a:t/>
            </a:r>
            <a:br>
              <a:rPr lang="ru-RU" sz="2800" b="1" dirty="0" smtClean="0"/>
            </a:br>
            <a:r>
              <a:rPr lang="ru-RU" sz="2800" b="1" dirty="0" smtClean="0"/>
              <a:t>А) Дальний лай собак.</a:t>
            </a:r>
            <a:br>
              <a:rPr lang="ru-RU" sz="2800" b="1" dirty="0" smtClean="0"/>
            </a:br>
            <a:r>
              <a:rPr lang="ru-RU" sz="2800" b="1" dirty="0" smtClean="0"/>
              <a:t>Б) Время от времени слышен крик ослика.</a:t>
            </a:r>
            <a:br>
              <a:rPr lang="ru-RU" sz="2800" b="1" dirty="0" smtClean="0"/>
            </a:br>
            <a:r>
              <a:rPr lang="ru-RU" sz="2800" b="1" dirty="0" smtClean="0"/>
              <a:t>В) Чувствуется неповторимый дух полыни.</a:t>
            </a:r>
            <a:br>
              <a:rPr lang="ru-RU" sz="2800" b="1" dirty="0" smtClean="0"/>
            </a:br>
            <a:r>
              <a:rPr lang="ru-RU" sz="2800" b="1" dirty="0" smtClean="0"/>
              <a:t>Г) Пахло землей и морозцем.</a:t>
            </a:r>
            <a:br>
              <a:rPr lang="ru-RU" sz="2800" b="1" dirty="0" smtClean="0"/>
            </a:br>
            <a:r>
              <a:rPr lang="ru-RU" sz="2800" b="1" u="sng" dirty="0" smtClean="0"/>
              <a:t>2. Сколько назывных предложений можно выделить из четверостишия?</a:t>
            </a:r>
            <a:br>
              <a:rPr lang="ru-RU" sz="2800" b="1" u="sng" dirty="0" smtClean="0"/>
            </a:br>
            <a:r>
              <a:rPr lang="ru-RU" sz="2800" b="1" dirty="0" smtClean="0"/>
              <a:t> Стаи птиц. Дороги лента.</a:t>
            </a:r>
            <a:br>
              <a:rPr lang="ru-RU" sz="2800" b="1" dirty="0" smtClean="0"/>
            </a:br>
            <a:r>
              <a:rPr lang="ru-RU" sz="2800" b="1" dirty="0" smtClean="0"/>
              <a:t>Повалившийся плетень.</a:t>
            </a:r>
            <a:br>
              <a:rPr lang="ru-RU" sz="2800" b="1" dirty="0" smtClean="0"/>
            </a:br>
            <a:r>
              <a:rPr lang="ru-RU" sz="2800" b="1" dirty="0" smtClean="0"/>
              <a:t>С отуманенного неба</a:t>
            </a:r>
            <a:br>
              <a:rPr lang="ru-RU" sz="2800" b="1" dirty="0" smtClean="0"/>
            </a:br>
            <a:r>
              <a:rPr lang="ru-RU" sz="2800" b="1" dirty="0" smtClean="0"/>
              <a:t>Грустно смотрит тусклый день.</a:t>
            </a:r>
            <a:br>
              <a:rPr lang="ru-RU" sz="2800" b="1" dirty="0" smtClean="0"/>
            </a:br>
            <a:r>
              <a:rPr lang="ru-RU" sz="2800" b="1" u="sng" dirty="0" smtClean="0"/>
              <a:t>3. Укажите назывные предложения.</a:t>
            </a:r>
            <a:r>
              <a:rPr lang="ru-RU" sz="2800" b="1" dirty="0" smtClean="0"/>
              <a:t/>
            </a:r>
            <a:br>
              <a:rPr lang="ru-RU" sz="2800" b="1" dirty="0" smtClean="0"/>
            </a:br>
            <a:r>
              <a:rPr lang="ru-RU" sz="2800" b="1" dirty="0" smtClean="0"/>
              <a:t>А) Мне холодно.</a:t>
            </a:r>
            <a:br>
              <a:rPr lang="ru-RU" sz="2800" b="1" dirty="0" smtClean="0"/>
            </a:br>
            <a:r>
              <a:rPr lang="ru-RU" sz="2800" b="1" dirty="0" smtClean="0"/>
              <a:t>Б) Вот заводская улица.</a:t>
            </a:r>
            <a:br>
              <a:rPr lang="ru-RU" sz="2800" b="1" dirty="0" smtClean="0"/>
            </a:br>
            <a:r>
              <a:rPr lang="ru-RU" sz="2800" b="1" dirty="0" smtClean="0"/>
              <a:t>В) Это домик под толевой крышей.</a:t>
            </a:r>
            <a:br>
              <a:rPr lang="ru-RU" sz="2800" b="1" dirty="0" smtClean="0"/>
            </a:br>
            <a:r>
              <a:rPr lang="ru-RU" sz="2800" b="1" dirty="0" smtClean="0"/>
              <a:t>Г) Пятый час дня.</a:t>
            </a:r>
            <a:br>
              <a:rPr lang="ru-RU" sz="2800" b="1" dirty="0" smtClean="0"/>
            </a:br>
            <a:r>
              <a:rPr lang="ru-RU" sz="2800" b="1" dirty="0" smtClean="0"/>
              <a:t>Д) Вода немного коричневатая.</a:t>
            </a:r>
            <a:endParaRPr lang="ru-RU"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69072"/>
          </a:xfrm>
        </p:spPr>
        <p:txBody>
          <a:bodyPr/>
          <a:lstStyle/>
          <a:p>
            <a:r>
              <a:rPr lang="ru-RU" dirty="0" smtClean="0"/>
              <a:t>Проверь себя.</a:t>
            </a:r>
            <a:br>
              <a:rPr lang="ru-RU" dirty="0" smtClean="0"/>
            </a:br>
            <a:r>
              <a:rPr lang="ru-RU" dirty="0" smtClean="0"/>
              <a:t>Ответы к тесту.</a:t>
            </a:r>
            <a:br>
              <a:rPr lang="ru-RU" dirty="0" smtClean="0"/>
            </a:br>
            <a:r>
              <a:rPr lang="ru-RU" dirty="0" smtClean="0"/>
              <a:t>1. А)</a:t>
            </a:r>
            <a:br>
              <a:rPr lang="ru-RU" dirty="0" smtClean="0"/>
            </a:br>
            <a:r>
              <a:rPr lang="ru-RU" dirty="0" smtClean="0"/>
              <a:t>2. 3)</a:t>
            </a:r>
            <a:br>
              <a:rPr lang="ru-RU" dirty="0" smtClean="0"/>
            </a:br>
            <a:r>
              <a:rPr lang="ru-RU" dirty="0" smtClean="0"/>
              <a:t>3. Б), Г).</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normAutofit/>
          </a:bodyPr>
          <a:lstStyle/>
          <a:p>
            <a:r>
              <a:rPr lang="ru-RU" sz="2800" u="sng" dirty="0" smtClean="0"/>
              <a:t>Тест на закрепление изученного.</a:t>
            </a:r>
            <a:r>
              <a:rPr lang="ru-RU" sz="2800" dirty="0" smtClean="0"/>
              <a:t/>
            </a:r>
            <a:br>
              <a:rPr lang="ru-RU" sz="2800" dirty="0" smtClean="0"/>
            </a:br>
            <a:r>
              <a:rPr lang="ru-RU" sz="2800" dirty="0" smtClean="0"/>
              <a:t>1</a:t>
            </a:r>
            <a:r>
              <a:rPr lang="ru-RU" sz="2800" u="sng" dirty="0" smtClean="0"/>
              <a:t>. Укажите назывные предложения.</a:t>
            </a:r>
            <a:r>
              <a:rPr lang="ru-RU" sz="2800" dirty="0" smtClean="0"/>
              <a:t/>
            </a:r>
            <a:br>
              <a:rPr lang="ru-RU" sz="2800" dirty="0" smtClean="0"/>
            </a:br>
            <a:r>
              <a:rPr lang="ru-RU" sz="2800" b="1" dirty="0" smtClean="0"/>
              <a:t>А) Темнеет.</a:t>
            </a:r>
            <a:br>
              <a:rPr lang="ru-RU" sz="2800" b="1" dirty="0" smtClean="0"/>
            </a:br>
            <a:r>
              <a:rPr lang="ru-RU" sz="2800" b="1" dirty="0" smtClean="0"/>
              <a:t>Б) Поговори со мною, мама.</a:t>
            </a:r>
            <a:br>
              <a:rPr lang="ru-RU" sz="2800" b="1" dirty="0" smtClean="0"/>
            </a:br>
            <a:r>
              <a:rPr lang="ru-RU" sz="2800" b="1" dirty="0" smtClean="0"/>
              <a:t>В) Хлеб-соль ешь, а правду режь.</a:t>
            </a:r>
            <a:br>
              <a:rPr lang="ru-RU" sz="2800" b="1" dirty="0" smtClean="0"/>
            </a:br>
            <a:r>
              <a:rPr lang="ru-RU" sz="2800" b="1" dirty="0" smtClean="0"/>
              <a:t>Г) Третье декабря тысяча девятисотого года.</a:t>
            </a:r>
            <a:br>
              <a:rPr lang="ru-RU" sz="2800" b="1" dirty="0" smtClean="0"/>
            </a:br>
            <a:r>
              <a:rPr lang="ru-RU" sz="2800" b="1" dirty="0" smtClean="0"/>
              <a:t>Д) Зима.</a:t>
            </a:r>
            <a:br>
              <a:rPr lang="ru-RU" sz="2800" b="1" dirty="0" smtClean="0"/>
            </a:br>
            <a:r>
              <a:rPr lang="ru-RU" sz="2800" b="1" dirty="0" smtClean="0"/>
              <a:t>Е) Ни ветерка.</a:t>
            </a:r>
            <a:br>
              <a:rPr lang="ru-RU" sz="2800" b="1" dirty="0" smtClean="0"/>
            </a:br>
            <a:r>
              <a:rPr lang="ru-RU" sz="2800" b="1" dirty="0" smtClean="0"/>
              <a:t>Ж) Только что смеркалось.</a:t>
            </a:r>
            <a:br>
              <a:rPr lang="ru-RU" sz="2800" b="1" dirty="0" smtClean="0"/>
            </a:br>
            <a:r>
              <a:rPr lang="ru-RU" sz="2800" b="1" dirty="0" smtClean="0"/>
              <a:t>З) Мне не до смеху!</a:t>
            </a:r>
            <a:br>
              <a:rPr lang="ru-RU" sz="2800" b="1" dirty="0" smtClean="0"/>
            </a:br>
            <a:r>
              <a:rPr lang="ru-RU" sz="2800" b="1" dirty="0" smtClean="0"/>
              <a:t>И) Второй час дня.</a:t>
            </a:r>
            <a:br>
              <a:rPr lang="ru-RU" sz="2800" b="1" dirty="0" smtClean="0"/>
            </a:br>
            <a:r>
              <a:rPr lang="ru-RU" sz="2800" b="1" dirty="0" smtClean="0"/>
              <a:t>К) Уральский хребет.</a:t>
            </a:r>
            <a:br>
              <a:rPr lang="ru-RU" sz="2800" b="1" dirty="0" smtClean="0"/>
            </a:br>
            <a:r>
              <a:rPr lang="ru-RU" sz="2800" b="1" dirty="0" smtClean="0"/>
              <a:t>Л) Вишневый сад теперь мой. </a:t>
            </a:r>
            <a:br>
              <a:rPr lang="ru-RU" sz="2800" b="1" dirty="0" smtClean="0"/>
            </a:br>
            <a:endParaRPr lang="ru-RU" sz="28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26196"/>
          </a:xfrm>
        </p:spPr>
        <p:txBody>
          <a:bodyPr/>
          <a:lstStyle/>
          <a:p>
            <a:r>
              <a:rPr lang="ru-RU" dirty="0" smtClean="0"/>
              <a:t>Проверь себя.</a:t>
            </a:r>
            <a:br>
              <a:rPr lang="ru-RU" dirty="0" smtClean="0"/>
            </a:br>
            <a:r>
              <a:rPr lang="ru-RU" dirty="0" smtClean="0"/>
              <a:t>Ответы к тесту: </a:t>
            </a:r>
            <a:r>
              <a:rPr lang="ru-RU" dirty="0" err="1" smtClean="0"/>
              <a:t>г,д,и,к</a:t>
            </a:r>
            <a:r>
              <a:rPr lang="ru-RU" dirty="0" smtClean="0"/>
              <a:t>.  </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128</Words>
  <Application>Microsoft Office PowerPoint</Application>
  <PresentationFormat>Экран (4:3)</PresentationFormat>
  <Paragraphs>18</Paragraphs>
  <Slides>16</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Виды односоставных предложений. Назывные предложения. </vt:lpstr>
      <vt:lpstr>Определите виды предложений по строению грамматической основы (двусоставные, односоставные).В односоставных предложениях главный член подчеркнуть тремя чертами, определить, чем выражен.     1. Полк наступал в горах вдоль  северного берега Дуная.2. Безлюдный край.3. Голые вершины сопок. 4. Темные массивы лесов.5. Ущелья. 6. Пропасти.  7. Размытые проливным дождем дороги.8. Бешеные пенистые потоки, разбухавшие с каждым часом.9. Противник откатывался через горы за Дунай. </vt:lpstr>
      <vt:lpstr>Вывод. Назывные предложения – это односоставные предложения , где один главный член (подлежащее), который выражен сущ., в И.п. или сочетанием сущ., с числительным. Предложение показывает существующие события, явления, предметы и т.д.</vt:lpstr>
      <vt:lpstr>Учебник. Стр.86. Упр.174,176, 177.</vt:lpstr>
      <vt:lpstr>Маленький городок. Северный городок. Выцветшая луна. Северная Двина. Рябь темно-синих вод. Музыка. Теплоход. Девушка на холме. Юноша на корме.                    Глушь да топь, коряги да пеньки. Старая березовая роща, Редкий лес на берегу реки.</vt:lpstr>
      <vt:lpstr>Тест. 1. Отметьте назывное предложение. А) Дальний лай собак. Б) Время от времени слышен крик ослика. В) Чувствуется неповторимый дух полыни. Г) Пахло землей и морозцем. 2. Сколько назывных предложений можно выделить из четверостишия?  Стаи птиц. Дороги лента. Повалившийся плетень. С отуманенного неба Грустно смотрит тусклый день. 3. Укажите назывные предложения. А) Мне холодно. Б) Вот заводская улица. В) Это домик под толевой крышей. Г) Пятый час дня. Д) Вода немного коричневатая.</vt:lpstr>
      <vt:lpstr>Проверь себя. Ответы к тесту. 1. А) 2. 3) 3. Б), Г).</vt:lpstr>
      <vt:lpstr>Тест на закрепление изученного. 1. Укажите назывные предложения. А) Темнеет. Б) Поговори со мною, мама. В) Хлеб-соль ешь, а правду режь. Г) Третье декабря тысяча девятисотого года. Д) Зима. Е) Ни ветерка. Ж) Только что смеркалось. З) Мне не до смеху! И) Второй час дня. К) Уральский хребет. Л) Вишневый сад теперь мой.  </vt:lpstr>
      <vt:lpstr>Проверь себя. Ответы к тесту: г,д,и,к.  </vt:lpstr>
      <vt:lpstr>Определенно-личные предложения. 1. Односоставные. 2. Один главный член предложения (сказуемое). 3. Показывает действие (состояние). 4. Формы глагола :  а) 1-е лицо, н.в., ед.ч.(Я) б)1-е лицо ,мн.ч., буд.вр. (Я) в) 2-е лицо, н.вр. (ТЫ) г) Глагол повелительного наклонения  </vt:lpstr>
      <vt:lpstr>Записать предложения, выделить грамматическую основу и определить способы выражения сказуемого. 1. Люблю безмолвие полуношной природы, люблю её лесов лепечущие своды, люблю её степей алмазные снега.  Способы выражения сказуемого: глагол, 1-е лицо, ед.ч., н.в., изъяв.накл.(Я) 2. Что стоишь, качаясь, тонкая рябина? Способ выражения сказуемого:  3. Выйду, сяду под рябиной, буду слушать соловья. Способ выражения сказуемого:  4. Выйдем с тобой побродить в лунном сиянии. Способ выражения сказуемого:  5. Уходи, зима седая! Способ выражения сказуемого:</vt:lpstr>
      <vt:lpstr>Учебник.Стр.89. Работа с текстом «В феврале..»Определить вид односоставных предложений. Упр. 186.</vt:lpstr>
      <vt:lpstr>Диктант-самопроверка. На опушке обнаженной рощи я отыскиваю кучу сухих осенних листьев, набиваю ими полный мешок и отправляюсь назад домой. Иду не торопясь, любуясь хорошей погодой, дышу свежим воздухом, вспоминаю забавные охотничьи случаи. Вдруг слышу: листья в мешке шевелятся, словно в них кто-то ворочается. Беру мешок, развязываю, а из него выскакивает и удирает от меня ёж.  Задание. Выделить грамматические основы и определить тип предложений</vt:lpstr>
      <vt:lpstr>Вариант самостоятельной работы. Записать текст, подчеркнуть грамматическую основу в определенно-личных предложениях, расставить недостающие знаки препинания. Объяснить орфограммы. Люблю осе(н,нн)ее (не)настье. Люблю наперекор дождю и мокрому снегу шагать по оловя(н,нн)ым дорогам по кислому суглинку и сырой листве. Целый день (не)зная устали брожу и брожу по узеньким тропкам. Едва волочу усталые ноги. А пробежит день-другой без следа испарит?ся усталость. И снова отправляюсь туда в (не)хоже(н,нн)ые дали открывать лучезарную кр?соту родного края.</vt:lpstr>
      <vt:lpstr>Тест. Укажите определенно-личные предложения. 1. Выберите себе книгу по вкусу. 2. Не из Москвы ли будешь? 3. В доме шумят. 4. Цыплят по осени считают. 5.Быть грозе великой. 6. Иду по улице нарядной. 7. Не слышно шуму городского. 8. В воздухе пахнет сосновой смолой. 9. Будем вместе служить. 10. Около шести часов в луга носили завтрак. 11. Без грамматики никому нельзя обойтись. 12. Горит в сердцах у нас любовь к земле родной. 13. Усердней с каждым днем гляжу в словарь. 14. Зимним холодом пахнуло на поля и на леса. 15. Так забудь же про свою тревогу.</vt:lpstr>
      <vt:lpstr>Проверь себя. Ответы к тесту:1,2,6,9,13,15.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Виды односоставных предложений. Назывные предложения. </dc:title>
  <dc:creator>Владелец</dc:creator>
  <cp:lastModifiedBy>Владелец</cp:lastModifiedBy>
  <cp:revision>24</cp:revision>
  <dcterms:created xsi:type="dcterms:W3CDTF">2012-01-09T08:36:48Z</dcterms:created>
  <dcterms:modified xsi:type="dcterms:W3CDTF">2012-01-25T11:33:03Z</dcterms:modified>
</cp:coreProperties>
</file>