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54"/>
  </p:notesMasterIdLst>
  <p:sldIdLst>
    <p:sldId id="324" r:id="rId3"/>
    <p:sldId id="310" r:id="rId4"/>
    <p:sldId id="311" r:id="rId5"/>
    <p:sldId id="256" r:id="rId6"/>
    <p:sldId id="257" r:id="rId7"/>
    <p:sldId id="260" r:id="rId8"/>
    <p:sldId id="283" r:id="rId9"/>
    <p:sldId id="266" r:id="rId10"/>
    <p:sldId id="261" r:id="rId11"/>
    <p:sldId id="262" r:id="rId12"/>
    <p:sldId id="263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304" r:id="rId23"/>
    <p:sldId id="318" r:id="rId24"/>
    <p:sldId id="319" r:id="rId25"/>
    <p:sldId id="320" r:id="rId26"/>
    <p:sldId id="322" r:id="rId27"/>
    <p:sldId id="323" r:id="rId28"/>
    <p:sldId id="321" r:id="rId29"/>
    <p:sldId id="306" r:id="rId30"/>
    <p:sldId id="307" r:id="rId31"/>
    <p:sldId id="308" r:id="rId32"/>
    <p:sldId id="309" r:id="rId33"/>
    <p:sldId id="290" r:id="rId34"/>
    <p:sldId id="288" r:id="rId35"/>
    <p:sldId id="303" r:id="rId36"/>
    <p:sldId id="302" r:id="rId37"/>
    <p:sldId id="300" r:id="rId38"/>
    <p:sldId id="299" r:id="rId39"/>
    <p:sldId id="298" r:id="rId40"/>
    <p:sldId id="297" r:id="rId41"/>
    <p:sldId id="296" r:id="rId42"/>
    <p:sldId id="295" r:id="rId43"/>
    <p:sldId id="294" r:id="rId44"/>
    <p:sldId id="293" r:id="rId45"/>
    <p:sldId id="292" r:id="rId46"/>
    <p:sldId id="312" r:id="rId47"/>
    <p:sldId id="313" r:id="rId48"/>
    <p:sldId id="285" r:id="rId49"/>
    <p:sldId id="314" r:id="rId50"/>
    <p:sldId id="315" r:id="rId51"/>
    <p:sldId id="316" r:id="rId52"/>
    <p:sldId id="317" r:id="rId5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buChar char="n"/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4C7058"/>
    <a:srgbClr val="5C2E00"/>
    <a:srgbClr val="8E4700"/>
    <a:srgbClr val="000066"/>
    <a:srgbClr val="FF6600"/>
    <a:srgbClr val="FE7F00"/>
    <a:srgbClr val="385241"/>
    <a:srgbClr val="3149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921" autoAdjust="0"/>
    <p:restoredTop sz="9460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B5CD7C86-4A59-404D-BBDE-4F90D4E52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51CB-DD6D-409F-A2AE-E31AF7DD0B7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1684C-3C56-4C85-8843-4278B118336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6F0E-461D-4906-8993-556B0ED51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7DB7-521D-4BAA-AACB-9581BFFB8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3B92-2EB4-4DC9-B443-04185648D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6593F-090C-4473-82AD-C4DD2898A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5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76F8-2465-4A70-A810-54B07DC32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00E6-C654-45AC-B1CE-D558867F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31F0-B766-4877-B47F-4F2F2AAEC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F413-BEE8-47B4-BB6B-ECDA8C1FF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F81C-643B-41EB-BA9E-CC232382B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2BF9-3307-421A-B51C-01689820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A5FB-24C5-45B4-BA66-611DDA65D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3A70A-8995-49F7-B422-58237AA9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7471-7B5C-42B6-972A-BACC8A4FF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AF38-9231-4607-BEEB-503A83F91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4277-9DCD-431C-94AF-728A19A18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35BA-AE3B-49A9-95B8-5EC466211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0386-E2E3-4135-BA29-686A7915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3EB6-7BAF-4EB0-BB60-BB2716B2F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3992-62D6-4D24-9A40-1BA543FBD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FD7F3-F7E2-4CA2-B2F0-3BCD98CE1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BACB-0543-4360-A8FD-A2324E72A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6C03-39EA-4612-9045-83B2A9EE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E658-23DF-4F27-A78A-70069098B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F670-48F7-41BC-B3E9-4ED537FBC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6D05-6DFC-40DA-A99D-DC2B8BAD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2833475F-92B9-4BD2-A290-3A218BB8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253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+mn-lt"/>
              </a:defRPr>
            </a:lvl1pPr>
          </a:lstStyle>
          <a:p>
            <a:pPr>
              <a:defRPr/>
            </a:pPr>
            <a:fld id="{ACE794F4-B6B9-4F6A-83D0-BF6AE6187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34.xml"/><Relationship Id="rId5" Type="http://schemas.openxmlformats.org/officeDocument/2006/relationships/slide" Target="slide1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35.xml"/><Relationship Id="rId5" Type="http://schemas.openxmlformats.org/officeDocument/2006/relationships/slide" Target="slide1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37.xml"/><Relationship Id="rId5" Type="http://schemas.openxmlformats.org/officeDocument/2006/relationships/slide" Target="slide1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5" Type="http://schemas.openxmlformats.org/officeDocument/2006/relationships/image" Target="http://bukinist.biz/pict/2008/18jul08/slovar_sinonimov_russkogo_yazyka.jpg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Relationship Id="rId6" Type="http://schemas.openxmlformats.org/officeDocument/2006/relationships/slide" Target="slide39.xml"/><Relationship Id="rId5" Type="http://schemas.openxmlformats.org/officeDocument/2006/relationships/slide" Target="slide19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40.xml"/><Relationship Id="rId5" Type="http://schemas.openxmlformats.org/officeDocument/2006/relationships/slide" Target="slide1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5" Type="http://schemas.openxmlformats.org/officeDocument/2006/relationships/slide" Target="slide4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slide" Target="slide19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43.xml"/><Relationship Id="rId5" Type="http://schemas.openxmlformats.org/officeDocument/2006/relationships/slide" Target="slide1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http://bukinist.biz/pict/2008/18jul08/slovar_sinonimov_russkogo_yazyka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image" Target="../media/image17.gif"/><Relationship Id="rId2" Type="http://schemas.openxmlformats.org/officeDocument/2006/relationships/slide" Target="slide8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5" Type="http://schemas.openxmlformats.org/officeDocument/2006/relationships/slide" Target="slide45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image" Target="../media/image19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slide" Target="slide3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image" Target="../media/image20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857375" y="1600200"/>
            <a:ext cx="4714875" cy="1400175"/>
          </a:xfrm>
        </p:spPr>
        <p:txBody>
          <a:bodyPr/>
          <a:lstStyle/>
          <a:p>
            <a:r>
              <a:rPr lang="ru-RU" smtClean="0"/>
              <a:t>             </a:t>
            </a:r>
            <a:r>
              <a:rPr lang="ru-RU" sz="6000" smtClean="0"/>
              <a:t>Словари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4643438"/>
            <a:ext cx="2820988" cy="1285875"/>
          </a:xfrm>
        </p:spPr>
        <p:txBody>
          <a:bodyPr/>
          <a:lstStyle/>
          <a:p>
            <a:r>
              <a:rPr lang="ru-RU" sz="1600" smtClean="0"/>
              <a:t>Подготовила  Кибякова Елена Ивановна</a:t>
            </a:r>
            <a:r>
              <a:rPr lang="ru-RU" sz="1800" smtClean="0"/>
              <a:t>.</a:t>
            </a:r>
          </a:p>
          <a:p>
            <a:r>
              <a:rPr lang="ru-RU" sz="1200" smtClean="0"/>
              <a:t>МБОУ  СОШ №40 г.Бийска Алтайского края.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77813"/>
            <a:ext cx="6707187" cy="11430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ШКОЛЬНЫЙ ТОЛКОВЫЙ СЛОВАРЬ</a:t>
            </a:r>
            <a:r>
              <a:rPr lang="ru-RU" sz="2800" b="1" smtClean="0">
                <a:solidFill>
                  <a:srgbClr val="666633"/>
                </a:solidFill>
                <a:latin typeface="Mistral" pitchFamily="66" charset="0"/>
              </a:rPr>
              <a:t/>
            </a:r>
            <a:br>
              <a:rPr lang="ru-RU" sz="2800" b="1" smtClean="0">
                <a:solidFill>
                  <a:srgbClr val="666633"/>
                </a:solidFill>
                <a:latin typeface="Mistral" pitchFamily="66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Объяснить любое слово </a:t>
            </a:r>
            <a:b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может нам словарь толковый</a:t>
            </a:r>
            <a:endParaRPr lang="ru-RU" sz="2000" b="1" smtClean="0">
              <a:solidFill>
                <a:srgbClr val="5C2E00"/>
              </a:solidFill>
              <a:latin typeface="Mistral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700213"/>
            <a:ext cx="4259262" cy="3773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Толковый словарь – тип словаря, в котором объясняется, растолковывается значение слова. Это настоящая кладовая языковых богатств, и читать их – одно удовольствие. Причем польза от этого чтения очень большая: вы узнаете значение слов, которые слышали или встречали в книге, а порой и вообще они могут явиться для вас открытием.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C7058"/>
              </a:solidFill>
              <a:latin typeface="Bookman Old Style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b="1" smtClean="0">
              <a:latin typeface="Bookman Old Style" pitchFamily="18" charset="0"/>
            </a:endParaRPr>
          </a:p>
        </p:txBody>
      </p:sp>
      <p:pic>
        <p:nvPicPr>
          <p:cNvPr id="14340" name="Picture 4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468313" y="6021388"/>
            <a:ext cx="503237" cy="287337"/>
          </a:xfrm>
          <a:prstGeom prst="notchedRight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5158" name="Picture 6" descr="Semenu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67063">
            <a:off x="539750" y="1773238"/>
            <a:ext cx="2951163" cy="4065587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4343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6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613" y="277813"/>
            <a:ext cx="6707187" cy="1143000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hlink"/>
                </a:solidFill>
                <a:latin typeface="Palatino Linotype" pitchFamily="18" charset="0"/>
              </a:rPr>
              <a:t>ОРФОГРАФИЧЕСКИЙ СЛОВАРЬ</a:t>
            </a:r>
            <a:r>
              <a:rPr lang="ru-RU" sz="2400" b="1" smtClean="0">
                <a:solidFill>
                  <a:schemeClr val="hlink"/>
                </a:solidFill>
              </a:rPr>
              <a:t/>
            </a:r>
            <a:br>
              <a:rPr lang="ru-RU" sz="2400" b="1" smtClean="0">
                <a:solidFill>
                  <a:schemeClr val="hlink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Верно написать все слова практически          </a:t>
            </a:r>
            <a:b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поможет словарь орфографический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В орфографическом словаре даются правила написания слов. </a:t>
            </a:r>
            <a:b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</a:b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 Во 2-м издании словарь увеличен на 20 тыс. единиц, в том числе закрепившихся в употреблении в самое последнее время. </a:t>
            </a:r>
            <a:b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</a:b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Словарь предназначен широкому кругу пользователей, включая преподавателей русского языка, издательских и редакционных работников, а также всех тех, кто изучает русский язык</a:t>
            </a:r>
            <a:r>
              <a:rPr lang="ru-RU" sz="1600" b="1" smtClean="0">
                <a:solidFill>
                  <a:srgbClr val="4C7058"/>
                </a:solidFill>
                <a:latin typeface="Palatino Linotype" pitchFamily="18" charset="0"/>
              </a:rPr>
              <a:t>.</a:t>
            </a:r>
            <a:r>
              <a:rPr lang="ru-RU" sz="1600" smtClean="0"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Palatino Linotype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>
              <a:latin typeface="Bookman Old Style" pitchFamily="18" charset="0"/>
            </a:endParaRPr>
          </a:p>
        </p:txBody>
      </p:sp>
      <p:pic>
        <p:nvPicPr>
          <p:cNvPr id="15364" name="Picture 6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308725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4" name="Picture 8" descr="2157670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 rot="-713973">
            <a:off x="452438" y="1773238"/>
            <a:ext cx="32099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6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СЛОВАРЬ СТРОЕНИЯ СЛОВ</a:t>
            </a:r>
            <a:r>
              <a:rPr lang="ru-RU" sz="2800" b="1" smtClean="0">
                <a:solidFill>
                  <a:schemeClr val="hlink"/>
                </a:solidFill>
                <a:latin typeface="Mistral" pitchFamily="66" charset="0"/>
              </a:rPr>
              <a:t> </a:t>
            </a:r>
            <a:br>
              <a:rPr lang="ru-RU" sz="2800" b="1" smtClean="0">
                <a:solidFill>
                  <a:schemeClr val="hlink"/>
                </a:solidFill>
                <a:latin typeface="Mistral" pitchFamily="66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Если знаешь части слова,</a:t>
            </a:r>
            <a:b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 то напишешь их толково</a:t>
            </a:r>
            <a:b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endParaRPr lang="ru-RU" sz="2000" b="1" i="1" u="sng" smtClean="0">
              <a:solidFill>
                <a:srgbClr val="5C2E00"/>
              </a:solidFill>
              <a:latin typeface="Bookman Old Style" pitchFamily="18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83552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96B54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Словарь строения слов дает полные сведения об особенностях словоизменения и строения слов разных частей речи русского языка.                                    При этом каждое слово, вошедшее в словарь, сопровождается грамматической характеристикой, помогающей понять, почему так, а не иначе изменяется то или иное слово. Основная цель словаря - стать надежным справочником для каждого.</a:t>
            </a:r>
            <a:r>
              <a:rPr lang="ru-RU" sz="1800" smtClean="0"/>
              <a:t> </a:t>
            </a:r>
          </a:p>
        </p:txBody>
      </p:sp>
      <p:pic>
        <p:nvPicPr>
          <p:cNvPr id="2" name="Picture 6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5805488"/>
            <a:ext cx="503238" cy="287337"/>
          </a:xfrm>
          <a:prstGeom prst="notchedRight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2" name="Picture 8" descr="P1040736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 r="26" b="40"/>
          <a:stretch>
            <a:fillRect/>
          </a:stretch>
        </p:blipFill>
        <p:spPr bwMode="auto">
          <a:xfrm rot="-746413">
            <a:off x="606425" y="1884363"/>
            <a:ext cx="28082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hlink"/>
                </a:solidFill>
                <a:latin typeface="Palatino Linotype" pitchFamily="18" charset="0"/>
              </a:rPr>
              <a:t>СЛОВАРЬ АНТОНИМОВ</a:t>
            </a:r>
            <a:r>
              <a:rPr lang="ru-RU" sz="2400" b="1" smtClean="0">
                <a:latin typeface="Mistral" pitchFamily="66" charset="0"/>
              </a:rPr>
              <a:t>                                                                  </a:t>
            </a: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Способны антонимы жизнь изменить,                                       если сумеешь ты их применить</a:t>
            </a:r>
            <a:r>
              <a:rPr lang="ru-RU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600200"/>
            <a:ext cx="5051425" cy="4205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Palatino Linotype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solidFill>
                <a:srgbClr val="496B54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496B54"/>
                </a:solidFill>
                <a:latin typeface="Palatino Linotype" pitchFamily="18" charset="0"/>
              </a:rPr>
              <a:t>Словарь антонимов русского языка среди других словарей занимает важное место. Он помогает подобрать слова с противоположными значениями,                    найти образное противопоставление, «схватить» полярные проявления того или иного свойства, качества.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rgbClr val="496B54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i="1" smtClean="0"/>
              <a:t/>
            </a:r>
            <a:br>
              <a:rPr lang="ru-RU" b="1" i="1" smtClean="0"/>
            </a:br>
            <a:r>
              <a:rPr lang="ru-RU" sz="1200" smtClean="0"/>
              <a:t> </a:t>
            </a:r>
          </a:p>
        </p:txBody>
      </p:sp>
      <p:pic>
        <p:nvPicPr>
          <p:cNvPr id="17412" name="Picture 4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323850" y="6021388"/>
            <a:ext cx="503238" cy="287337"/>
          </a:xfrm>
          <a:prstGeom prst="notchedRight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70" name="Picture 6" descr="P1040713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 r="-26"/>
          <a:stretch>
            <a:fillRect/>
          </a:stretch>
        </p:blipFill>
        <p:spPr bwMode="auto">
          <a:xfrm rot="-676628">
            <a:off x="468313" y="1989138"/>
            <a:ext cx="2863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6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СЛОВАРЬ СИНОНИМОВ</a:t>
            </a:r>
            <a:r>
              <a:rPr lang="ru-RU" sz="5000" b="1" smtClean="0">
                <a:latin typeface="Mistral" pitchFamily="66" charset="0"/>
              </a:rPr>
              <a:t/>
            </a:r>
            <a:br>
              <a:rPr lang="ru-RU" sz="5000" b="1" smtClean="0">
                <a:latin typeface="Mistral" pitchFamily="66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Найти замену слову, да не одну, а даже три? </a:t>
            </a:r>
            <a:b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 Словарь синонимов смотри!</a:t>
            </a:r>
            <a:endParaRPr lang="ru-RU" sz="2000" b="1" smtClean="0">
              <a:solidFill>
                <a:srgbClr val="5C2E00"/>
              </a:solidFill>
              <a:latin typeface="Mistral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600200"/>
            <a:ext cx="46910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96B54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Словарь синонимов содержит ряды синонимов. Он помогает подобрать наиболее удачное слово или словосочетание  для более точного и яркого выражения мысли. Каждая словарная статья представляет собой перечень слов – синонимов, их толкование и примеры из литературно – художественных произведений.</a:t>
            </a:r>
            <a:r>
              <a:rPr lang="ru-RU" sz="1800" smtClean="0">
                <a:solidFill>
                  <a:srgbClr val="496B54"/>
                </a:solidFill>
                <a:latin typeface="Palatino Linotype" pitchFamily="18" charset="0"/>
              </a:rPr>
              <a:t> </a:t>
            </a: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Синонимы расширяют словарный состав языка, делают его ярче, выразительнее, разнообразнее.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96B54"/>
              </a:solidFill>
              <a:latin typeface="Palatino Linotype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solidFill>
                <a:srgbClr val="496B54"/>
              </a:solidFill>
              <a:latin typeface="Palatino Linotype" pitchFamily="18" charset="0"/>
            </a:endParaRPr>
          </a:p>
        </p:txBody>
      </p:sp>
      <p:pic>
        <p:nvPicPr>
          <p:cNvPr id="18436" name="Picture 8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323850" y="6092825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8" name="Picture 10" descr="http://bukinist.biz/pict/2008/18jul08/slovar_sinonimov_russkogo_yazyk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 rot="-918528">
            <a:off x="611188" y="2205038"/>
            <a:ext cx="30670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hlink"/>
                </a:solidFill>
                <a:latin typeface="Palatino Linotype" pitchFamily="18" charset="0"/>
              </a:rPr>
              <a:t>ТОПОНИМИЧЕСКИЙ СЛОВАРЬ</a:t>
            </a:r>
            <a:r>
              <a:rPr lang="ru-RU" sz="2800" b="1" smtClean="0">
                <a:solidFill>
                  <a:schemeClr val="hlink"/>
                </a:solidFill>
                <a:latin typeface="Mistral" pitchFamily="66" charset="0"/>
              </a:rPr>
              <a:t> </a:t>
            </a:r>
            <a:br>
              <a:rPr lang="ru-RU" sz="2800" b="1" smtClean="0">
                <a:solidFill>
                  <a:schemeClr val="hlink"/>
                </a:solidFill>
                <a:latin typeface="Mistral" pitchFamily="66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Тайну названий географических </a:t>
            </a:r>
            <a:b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раскроет словарь топонимический</a:t>
            </a:r>
            <a:r>
              <a:rPr lang="ru-RU" sz="2800" b="1" smtClean="0">
                <a:solidFill>
                  <a:schemeClr val="hlink"/>
                </a:solidFill>
                <a:latin typeface="Mistral" pitchFamily="66" charset="0"/>
              </a:rPr>
              <a:t>                                                         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600200"/>
            <a:ext cx="5051425" cy="45307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41614C"/>
                </a:solidFill>
                <a:latin typeface="Palatino Linotype" pitchFamily="18" charset="0"/>
              </a:rPr>
              <a:t>В словарь входят названия самых важных и интересных с географической точки зрения объектов, включенных в школьные учебники географии и географические атласы. А для наиболее любознательных учащихся в нем рассмотрены и некоторые другие названия, имеющие культурно-историческую и религиозную ценность. Словарь адресован всем  любителям географии.</a:t>
            </a:r>
            <a:r>
              <a:rPr lang="ru-RU" sz="2400" smtClean="0"/>
              <a:t> </a:t>
            </a:r>
          </a:p>
        </p:txBody>
      </p:sp>
      <p:pic>
        <p:nvPicPr>
          <p:cNvPr id="19460" name="Picture 4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323850" y="6021388"/>
            <a:ext cx="503238" cy="287337"/>
          </a:xfrm>
          <a:prstGeom prst="notchedRight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8918" name="Picture 6" descr="P1040763"/>
          <p:cNvPicPr>
            <a:picLocks noChangeAspect="1" noChangeArrowheads="1"/>
          </p:cNvPicPr>
          <p:nvPr/>
        </p:nvPicPr>
        <p:blipFill>
          <a:blip r:embed="rId4"/>
          <a:srcRect r="-58" b="26"/>
          <a:stretch>
            <a:fillRect/>
          </a:stretch>
        </p:blipFill>
        <p:spPr bwMode="auto">
          <a:xfrm rot="-592961">
            <a:off x="611188" y="1989138"/>
            <a:ext cx="302101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6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ЭТИМОЛОГИЧЕСКИЙ СЛОВАРЬ</a:t>
            </a:r>
            <a:r>
              <a:rPr lang="ru-RU" sz="2800" b="1" smtClean="0">
                <a:latin typeface="Mistral" pitchFamily="66" charset="0"/>
              </a:rPr>
              <a:t/>
            </a:r>
            <a:br>
              <a:rPr lang="ru-RU" sz="2800" b="1" smtClean="0">
                <a:latin typeface="Mistral" pitchFamily="66" charset="0"/>
              </a:rPr>
            </a:br>
            <a:r>
              <a:rPr lang="ru-RU" sz="2000" b="1" i="1" u="sng" smtClean="0">
                <a:solidFill>
                  <a:srgbClr val="4E4D27"/>
                </a:solidFill>
                <a:latin typeface="Bookman Old Style" pitchFamily="18" charset="0"/>
              </a:rPr>
              <a:t>Секреты и тайны слов исторические </a:t>
            </a:r>
            <a:br>
              <a:rPr lang="ru-RU" sz="2000" b="1" i="1" u="sng" smtClean="0">
                <a:solidFill>
                  <a:srgbClr val="4E4D27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4E4D27"/>
                </a:solidFill>
                <a:latin typeface="Bookman Old Style" pitchFamily="18" charset="0"/>
              </a:rPr>
              <a:t>содержат в себе словари этимологические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600200"/>
            <a:ext cx="4906962" cy="4276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496B54"/>
                </a:solidFill>
                <a:latin typeface="Palatino Linotype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496B54"/>
                </a:solidFill>
                <a:latin typeface="Palatino Linotype" pitchFamily="18" charset="0"/>
              </a:rPr>
              <a:t>     Ознакомившись с этимологическим словарем,      где в интересной и доступной форме подробно описываются истории возникновения слов в русском языке и излагаются  факты из истории их использования,                                 вы раскроете множество тайн, которые заключаются в такой науке, как этимология.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400" b="1" smtClean="0">
              <a:latin typeface="Bookman Old Style" pitchFamily="18" charset="0"/>
            </a:endParaRPr>
          </a:p>
        </p:txBody>
      </p:sp>
      <p:pic>
        <p:nvPicPr>
          <p:cNvPr id="20484" name="Picture 4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179388" y="6092825"/>
            <a:ext cx="503237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42" name="Picture 6" descr="P1040802"/>
          <p:cNvPicPr>
            <a:picLocks noChangeAspect="1" noChangeArrowheads="1"/>
          </p:cNvPicPr>
          <p:nvPr/>
        </p:nvPicPr>
        <p:blipFill>
          <a:blip r:embed="rId4"/>
          <a:srcRect r="27"/>
          <a:stretch>
            <a:fillRect/>
          </a:stretch>
        </p:blipFill>
        <p:spPr bwMode="auto">
          <a:xfrm rot="-664097">
            <a:off x="684213" y="1989138"/>
            <a:ext cx="2816225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6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ФРАЗЕОЛОГИЧЕСКИЙ СЛОВАРЬ</a:t>
            </a:r>
            <a:r>
              <a:rPr lang="ru-RU" sz="4300" b="1" smtClean="0">
                <a:latin typeface="Mistral" pitchFamily="66" charset="0"/>
              </a:rPr>
              <a:t/>
            </a:r>
            <a:br>
              <a:rPr lang="ru-RU" sz="4300" b="1" smtClean="0">
                <a:latin typeface="Mistral" pitchFamily="66" charset="0"/>
              </a:rPr>
            </a:br>
            <a:r>
              <a:rPr lang="ru-RU" sz="2000" b="1" i="1" u="sng" smtClean="0">
                <a:solidFill>
                  <a:srgbClr val="4E4D27"/>
                </a:solidFill>
                <a:latin typeface="Bookman Old Style" pitchFamily="18" charset="0"/>
              </a:rPr>
              <a:t>Встретил крылатую фразу –     </a:t>
            </a:r>
            <a:br>
              <a:rPr lang="ru-RU" sz="2000" b="1" i="1" u="sng" smtClean="0">
                <a:solidFill>
                  <a:srgbClr val="4E4D27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4E4D27"/>
                </a:solidFill>
                <a:latin typeface="Bookman Old Style" pitchFamily="18" charset="0"/>
              </a:rPr>
              <a:t>смотри словарь фразеологизмов сразу!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600200"/>
            <a:ext cx="4978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   В отличие от других словарей, здесь описываются не отдельные слова, а устоявшиеся в русском языке словосочетания  – фразеологизмы. Основная задача словаря – помочь понять сложную и разнообразную жизнь устойчивых сочетаний слов, получить представление о свойствах фразеологизмов, овладеть нормами их употребления в речи и узнать их происхождение. В словаре даны толкования значений фразеологизмов, приведены различные формы их употребления, синонимы и антонимы фразеологизмов, их происхождение. Словарные статьи расположены в алфавитном порядке </a:t>
            </a:r>
          </a:p>
        </p:txBody>
      </p:sp>
      <p:pic>
        <p:nvPicPr>
          <p:cNvPr id="21508" name="Picture 4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323850" y="6165850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66" name="Picture 6" descr="P1040546"/>
          <p:cNvPicPr>
            <a:picLocks noChangeAspect="1" noChangeArrowheads="1"/>
          </p:cNvPicPr>
          <p:nvPr/>
        </p:nvPicPr>
        <p:blipFill>
          <a:blip r:embed="rId4"/>
          <a:srcRect r="2" b="50"/>
          <a:stretch>
            <a:fillRect/>
          </a:stretch>
        </p:blipFill>
        <p:spPr bwMode="auto">
          <a:xfrm rot="-738646">
            <a:off x="755650" y="2060575"/>
            <a:ext cx="2838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5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СЛОВООБРАЗОВАТЕЛЬНЫЙ СЛОВАРЬ</a:t>
            </a:r>
            <a:r>
              <a:rPr lang="ru-RU" sz="2400" b="1" smtClean="0">
                <a:solidFill>
                  <a:schemeClr val="hlink"/>
                </a:solidFill>
                <a:latin typeface="Mistral" pitchFamily="66" charset="0"/>
              </a:rPr>
              <a:t/>
            </a:r>
            <a:br>
              <a:rPr lang="ru-RU" sz="2400" b="1" smtClean="0">
                <a:solidFill>
                  <a:schemeClr val="hlink"/>
                </a:solidFill>
                <a:latin typeface="Mistral" pitchFamily="66" charset="0"/>
              </a:rPr>
            </a:br>
            <a:r>
              <a:rPr lang="ru-RU" sz="1800" b="1" i="1" u="sng" smtClean="0">
                <a:solidFill>
                  <a:srgbClr val="4E4D27"/>
                </a:solidFill>
                <a:latin typeface="Bookman Old Style" pitchFamily="18" charset="0"/>
              </a:rPr>
              <a:t>Структуру слова очень внимательно </a:t>
            </a:r>
            <a:br>
              <a:rPr lang="ru-RU" sz="1800" b="1" i="1" u="sng" smtClean="0">
                <a:solidFill>
                  <a:srgbClr val="4E4D27"/>
                </a:solidFill>
                <a:latin typeface="Bookman Old Style" pitchFamily="18" charset="0"/>
              </a:rPr>
            </a:br>
            <a:r>
              <a:rPr lang="ru-RU" sz="1800" b="1" i="1" u="sng" smtClean="0">
                <a:solidFill>
                  <a:srgbClr val="4E4D27"/>
                </a:solidFill>
                <a:latin typeface="Bookman Old Style" pitchFamily="18" charset="0"/>
              </a:rPr>
              <a:t>поможет тебе изучить словарь словообразовательный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83552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5C2E00"/>
                </a:solidFill>
                <a:latin typeface="Palatino Linotype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5C2E00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5C2E00"/>
                </a:solidFill>
                <a:latin typeface="Palatino Linotype" pitchFamily="18" charset="0"/>
              </a:rPr>
              <a:t>     </a:t>
            </a: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Словообразовательный словарь даёт сведения о том, как образуются слова в русском языке. Слова в языке очень разнообразны по структуре. Слова, кроме корня,  могут включать в себя и приставку, и суффикс, и окончание.  Словарь показывает структуру слова, элементы, из которых оно состоит.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      В словарной статье можно найти толкование некоторых непонятных слов, интересные факты, связанные как со словообразованием, так и с историей возникновения и употребления слов в русском языке.</a:t>
            </a:r>
            <a:r>
              <a:rPr lang="ru-RU" sz="1800" b="1" smtClean="0">
                <a:solidFill>
                  <a:srgbClr val="5C2E00"/>
                </a:solidFill>
                <a:latin typeface="Palatino Linotype" pitchFamily="18" charset="0"/>
              </a:rPr>
              <a:t> </a:t>
            </a:r>
            <a:endParaRPr lang="ru-RU" sz="1600" b="1" smtClean="0">
              <a:solidFill>
                <a:srgbClr val="5C2E00"/>
              </a:solidFill>
              <a:latin typeface="Palatino Linotype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smtClean="0">
              <a:solidFill>
                <a:srgbClr val="5C2E00"/>
              </a:solidFill>
              <a:latin typeface="Palatino Linotype" pitchFamily="18" charset="0"/>
            </a:endParaRPr>
          </a:p>
        </p:txBody>
      </p:sp>
      <p:pic>
        <p:nvPicPr>
          <p:cNvPr id="22532" name="Picture 4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092825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90" name="Picture 6" descr="P1040721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 r="-26" b="-24"/>
          <a:stretch>
            <a:fillRect/>
          </a:stretch>
        </p:blipFill>
        <p:spPr bwMode="auto">
          <a:xfrm rot="-759813">
            <a:off x="611188" y="1916113"/>
            <a:ext cx="3040062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8027988" y="5876925"/>
            <a:ext cx="914400" cy="609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>
              <a:solidFill>
                <a:srgbClr val="5C2E00"/>
              </a:solidFill>
            </a:endParaRPr>
          </a:p>
        </p:txBody>
      </p:sp>
      <p:sp>
        <p:nvSpPr>
          <p:cNvPr id="2253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6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hlink"/>
                </a:solidFill>
                <a:latin typeface="Palatino Linotype" pitchFamily="18" charset="0"/>
              </a:rPr>
              <a:t>СЛОВАРЬ ИНОСТРАННЫХ СЛОВ</a:t>
            </a:r>
            <a:r>
              <a:rPr lang="ru-RU" sz="3800" b="1" smtClean="0">
                <a:latin typeface="Mistral" pitchFamily="66" charset="0"/>
              </a:rPr>
              <a:t/>
            </a:r>
            <a:br>
              <a:rPr lang="ru-RU" sz="3800" b="1" smtClean="0">
                <a:latin typeface="Mistral" pitchFamily="66" charset="0"/>
              </a:rPr>
            </a:br>
            <a:r>
              <a:rPr lang="ru-RU" sz="1800" b="1" i="1" u="sng" smtClean="0">
                <a:solidFill>
                  <a:srgbClr val="496B54"/>
                </a:solidFill>
                <a:latin typeface="Bookman Old Style" pitchFamily="18" charset="0"/>
              </a:rPr>
              <a:t>Иностранных слов словарь каждый в руки брать привык,</a:t>
            </a:r>
            <a:br>
              <a:rPr lang="ru-RU" sz="1800" b="1" i="1" u="sng" smtClean="0">
                <a:solidFill>
                  <a:srgbClr val="496B54"/>
                </a:solidFill>
                <a:latin typeface="Bookman Old Style" pitchFamily="18" charset="0"/>
              </a:rPr>
            </a:br>
            <a:r>
              <a:rPr lang="ru-RU" sz="1800" b="1" i="1" u="sng" smtClean="0">
                <a:solidFill>
                  <a:srgbClr val="496B54"/>
                </a:solidFill>
                <a:latin typeface="Bookman Old Style" pitchFamily="18" charset="0"/>
              </a:rPr>
              <a:t>пожелав узнать откуда слово в наш пришло родной язык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600200"/>
            <a:ext cx="44021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E4D27"/>
                </a:solidFill>
                <a:latin typeface="Palatino Linotype" pitchFamily="18" charset="0"/>
              </a:rPr>
              <a:t>    В словаре иностранных слов содержится около 3 000 иностранных слов, вошедших в русский язык из других языков мира. В словарных статьях содержатся краткая справка о происхождении слов, их перевод и толкование. Завершает словарь обширный раздел иностранных выражений - крылатых фраз и знаменитых цитат на языке оригинала с пояснением на русском языке. </a:t>
            </a:r>
            <a:endParaRPr lang="ru-RU" sz="1800" b="1" smtClean="0">
              <a:latin typeface="Palatino Linotype" pitchFamily="18" charset="0"/>
            </a:endParaRPr>
          </a:p>
        </p:txBody>
      </p:sp>
      <p:pic>
        <p:nvPicPr>
          <p:cNvPr id="23556" name="Picture 4" descr="z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092825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039" name="Picture 7" descr="P1040730"/>
          <p:cNvPicPr>
            <a:picLocks noChangeAspect="1" noChangeArrowheads="1"/>
          </p:cNvPicPr>
          <p:nvPr/>
        </p:nvPicPr>
        <p:blipFill>
          <a:blip r:embed="rId4"/>
          <a:srcRect r="67" b="-3"/>
          <a:stretch>
            <a:fillRect/>
          </a:stretch>
        </p:blipFill>
        <p:spPr bwMode="auto">
          <a:xfrm rot="-642452">
            <a:off x="1042988" y="1844675"/>
            <a:ext cx="28813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6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628775"/>
            <a:ext cx="7464425" cy="1066800"/>
          </a:xfrm>
        </p:spPr>
        <p:txBody>
          <a:bodyPr/>
          <a:lstStyle/>
          <a:p>
            <a:pPr algn="ctr" eaLnBrk="1" hangingPunct="1"/>
            <a:r>
              <a:rPr lang="ru-RU" b="1" u="sng" smtClean="0">
                <a:solidFill>
                  <a:srgbClr val="4E4D27"/>
                </a:solidFill>
                <a:latin typeface="Bookman Old Style" pitchFamily="18" charset="0"/>
              </a:rPr>
              <a:t>СЛОВАРИ</a:t>
            </a:r>
            <a:r>
              <a:rPr lang="en-US" b="1" u="sng" smtClean="0">
                <a:solidFill>
                  <a:srgbClr val="4E4D27"/>
                </a:solidFill>
                <a:latin typeface="Bookman Old Style" pitchFamily="18" charset="0"/>
              </a:rPr>
              <a:t/>
            </a:r>
            <a:br>
              <a:rPr lang="en-US" b="1" u="sng" smtClean="0">
                <a:solidFill>
                  <a:srgbClr val="4E4D27"/>
                </a:solidFill>
                <a:latin typeface="Bookman Old Style" pitchFamily="18" charset="0"/>
              </a:rPr>
            </a:br>
            <a:r>
              <a:rPr lang="en-US" b="1" u="sng" smtClean="0">
                <a:solidFill>
                  <a:srgbClr val="4E4D27"/>
                </a:solidFill>
                <a:latin typeface="Bookman Old Style" pitchFamily="18" charset="0"/>
              </a:rPr>
              <a:t/>
            </a:r>
            <a:br>
              <a:rPr lang="en-US" b="1" u="sng" smtClean="0">
                <a:solidFill>
                  <a:srgbClr val="4E4D27"/>
                </a:solidFill>
                <a:latin typeface="Bookman Old Style" pitchFamily="18" charset="0"/>
              </a:rPr>
            </a:br>
            <a:r>
              <a:rPr lang="ru-RU" b="1" u="sng" smtClean="0">
                <a:solidFill>
                  <a:srgbClr val="4E4D27"/>
                </a:solidFill>
                <a:latin typeface="Bookman Old Style" pitchFamily="18" charset="0"/>
              </a:rPr>
              <a:t> РУССКОГО ЯЗЫКА  </a:t>
            </a:r>
            <a:br>
              <a:rPr lang="ru-RU" b="1" u="sng" smtClean="0">
                <a:solidFill>
                  <a:srgbClr val="4E4D27"/>
                </a:solidFill>
                <a:latin typeface="Bookman Old Style" pitchFamily="18" charset="0"/>
              </a:rPr>
            </a:br>
            <a:endParaRPr lang="ru-RU" sz="1800" b="1" u="sng" smtClean="0">
              <a:solidFill>
                <a:srgbClr val="4E4D27"/>
              </a:solidFill>
              <a:latin typeface="Bookman Old Style" pitchFamily="18" charset="0"/>
            </a:endParaRPr>
          </a:p>
        </p:txBody>
      </p:sp>
      <p:pic>
        <p:nvPicPr>
          <p:cNvPr id="106500" name="Picture 4" descr="DSC_0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141663"/>
            <a:ext cx="2262188" cy="3238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929063" y="6451600"/>
            <a:ext cx="4603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847725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СЛОВАРЬ УСТАРЕВШИХ СЛОВ</a:t>
            </a:r>
            <a:r>
              <a:rPr lang="ru-RU" sz="2800" b="1" smtClean="0">
                <a:solidFill>
                  <a:schemeClr val="hlink"/>
                </a:solidFill>
                <a:latin typeface="Mistral" pitchFamily="66" charset="0"/>
              </a:rPr>
              <a:t/>
            </a:r>
            <a:br>
              <a:rPr lang="ru-RU" sz="2800" b="1" smtClean="0">
                <a:solidFill>
                  <a:schemeClr val="hlink"/>
                </a:solidFill>
                <a:latin typeface="Mistral" pitchFamily="66" charset="0"/>
              </a:rPr>
            </a:br>
            <a:r>
              <a:rPr lang="ru-RU" sz="1800" b="1" i="1" u="sng" smtClean="0">
                <a:solidFill>
                  <a:srgbClr val="4E4D27"/>
                </a:solidFill>
                <a:latin typeface="Bookman Old Style" pitchFamily="18" charset="0"/>
              </a:rPr>
              <a:t>Хоть слова и устарели, мы про них бы знать хотели.</a:t>
            </a:r>
            <a:br>
              <a:rPr lang="ru-RU" sz="1800" b="1" i="1" u="sng" smtClean="0">
                <a:solidFill>
                  <a:srgbClr val="4E4D27"/>
                </a:solidFill>
                <a:latin typeface="Bookman Old Style" pitchFamily="18" charset="0"/>
              </a:rPr>
            </a:br>
            <a:r>
              <a:rPr lang="ru-RU" sz="1800" b="1" i="1" u="sng" smtClean="0">
                <a:solidFill>
                  <a:srgbClr val="4E4D27"/>
                </a:solidFill>
                <a:latin typeface="Bookman Old Style" pitchFamily="18" charset="0"/>
              </a:rPr>
              <a:t>В этом нам помочь готов устаревших словарь слов</a:t>
            </a:r>
            <a:r>
              <a:rPr lang="ru-RU" sz="1800" b="1" i="1" u="sng" smtClean="0">
                <a:latin typeface="Bookman Old Style" pitchFamily="18" charset="0"/>
              </a:rPr>
              <a:t> </a:t>
            </a:r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11525" y="1600200"/>
            <a:ext cx="583247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  <a:t>      В словарь включены историзмы и архаизмы,  представлены некоторые устаревшие фразеологические обороты, формы вежливого обращения, названия должностей. В словаре раскрываются значения этих слов, дается их грамматическая и стилистическая характеристика, на примерах-иллюстрациях показано, как они функционировали в речи. Одновременно приведены этимологические и историко-этимологические справки, помогающие осмыслить старые значения помещенных в Словаре. Многие словарные статьи сопровождаются рисунками, дающими возможность реально представить предметы, называемые тем или иным словом.</a:t>
            </a:r>
            <a:br>
              <a:rPr lang="ru-RU" sz="1800" b="1" smtClean="0">
                <a:solidFill>
                  <a:srgbClr val="496B54"/>
                </a:solidFill>
                <a:latin typeface="Palatino Linotype" pitchFamily="18" charset="0"/>
              </a:rPr>
            </a:br>
            <a:endParaRPr lang="ru-RU" sz="1800" b="1" smtClean="0">
              <a:solidFill>
                <a:srgbClr val="496B54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00" b="1" smtClean="0">
              <a:latin typeface="Bookman Old Style" pitchFamily="18" charset="0"/>
            </a:endParaRPr>
          </a:p>
        </p:txBody>
      </p:sp>
      <p:pic>
        <p:nvPicPr>
          <p:cNvPr id="45061" name="Picture 5" descr="1cfc5"/>
          <p:cNvPicPr>
            <a:picLocks noChangeAspect="1" noChangeArrowheads="1"/>
          </p:cNvPicPr>
          <p:nvPr/>
        </p:nvPicPr>
        <p:blipFill>
          <a:blip r:embed="rId2"/>
          <a:srcRect r="185"/>
          <a:stretch>
            <a:fillRect/>
          </a:stretch>
        </p:blipFill>
        <p:spPr bwMode="auto">
          <a:xfrm rot="-839545">
            <a:off x="468313" y="2276475"/>
            <a:ext cx="26130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z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13684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165850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hlink"/>
                </a:solidFill>
                <a:latin typeface="Mistral" pitchFamily="66" charset="0"/>
              </a:rPr>
              <a:t>    </a:t>
            </a:r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КАК</a:t>
            </a:r>
            <a:r>
              <a:rPr lang="en-US" sz="2400" b="1" smtClean="0">
                <a:solidFill>
                  <a:schemeClr val="hlink"/>
                </a:solidFill>
                <a:latin typeface="Palatino Linotype" pitchFamily="18" charset="0"/>
              </a:rPr>
              <a:t>  </a:t>
            </a:r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 ПОЛЬЗОВАТЬСЯ </a:t>
            </a:r>
            <a:r>
              <a:rPr lang="en-US" sz="2400" b="1" smtClean="0">
                <a:solidFill>
                  <a:schemeClr val="hlink"/>
                </a:solidFill>
                <a:latin typeface="Palatino Linotype" pitchFamily="18" charset="0"/>
              </a:rPr>
              <a:t>  </a:t>
            </a:r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СЛОВАРЕМ</a:t>
            </a:r>
            <a:r>
              <a:rPr lang="ru-RU" sz="2000" b="1" smtClean="0">
                <a:latin typeface="Palatino Linotype" pitchFamily="18" charset="0"/>
              </a:rPr>
              <a:t/>
            </a:r>
            <a:br>
              <a:rPr lang="ru-RU" sz="2000" b="1" smtClean="0">
                <a:latin typeface="Palatino Linotype" pitchFamily="18" charset="0"/>
              </a:rPr>
            </a:br>
            <a:endParaRPr lang="ru-RU" sz="2000" b="1" smtClean="0">
              <a:latin typeface="Palatino Linotype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600200"/>
            <a:ext cx="831691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rgbClr val="5C2E00"/>
                </a:solidFill>
                <a:latin typeface="Bookman Old Style" pitchFamily="18" charset="0"/>
              </a:rPr>
              <a:t>1.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Помни, что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слова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 в словаре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расположены в алфавитном порядке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rgbClr val="5C2E00"/>
                </a:solidFill>
                <a:latin typeface="Bookman Old Style" pitchFamily="18" charset="0"/>
              </a:rPr>
              <a:t>2.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Помни, что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словарь состоит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 из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предисловия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 и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словарных статей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.</a:t>
            </a:r>
            <a:b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Поэтому сначала внимательно изучи текст предисловия. Это поможет тебе легко ориентироваться в словаре.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rgbClr val="5C2E00"/>
                </a:solidFill>
                <a:latin typeface="Bookman Old Style" pitchFamily="18" charset="0"/>
              </a:rPr>
              <a:t>3.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Помни, что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словарная статья рассказывает </a:t>
            </a:r>
            <a:r>
              <a:rPr lang="ru-RU" sz="1600" b="1" smtClean="0">
                <a:latin typeface="Bookman Old Style" pitchFamily="18" charset="0"/>
              </a:rPr>
              <a:t>о разных сторонах слова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: его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написании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, правильном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произношении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,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истории 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слова,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его составе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 и способах образования, лексическом значении и т.д. Во многих словарных статьях помещаются иллюстрированные цитаты, которыми авторы словарей подтверждают, оправдывают употребление слова или выражения в языке. Цитаты эти выписываются из художественной, общественно-политической, научной и другой литературы. В качестве цитат используются пословицы, поговорки.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rgbClr val="5C2E00"/>
                </a:solidFill>
                <a:latin typeface="Bookman Old Style" pitchFamily="18" charset="0"/>
              </a:rPr>
              <a:t>4.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Помни, что в большинстве словарей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в начале страницы указаны жирным шрифтом слова, которыми начинается и кончается данная страница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, либо парные три буквы этих слов. Это облегчит поиск нужного слова.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 </a:t>
            </a:r>
            <a:r>
              <a:rPr lang="en-US" sz="1600" b="1" smtClean="0">
                <a:solidFill>
                  <a:srgbClr val="5C2E00"/>
                </a:solidFill>
                <a:latin typeface="Bookman Old Style" pitchFamily="18" charset="0"/>
              </a:rPr>
              <a:t>5.</a:t>
            </a:r>
            <a:r>
              <a:rPr lang="ru-RU" sz="1600" b="1" smtClean="0">
                <a:solidFill>
                  <a:srgbClr val="5C2E00"/>
                </a:solidFill>
                <a:latin typeface="Bookman Old Style" pitchFamily="18" charset="0"/>
              </a:rPr>
              <a:t>Помни, что в целях экономии многие пояснения в словарной статье даются в сокращенном виде. 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Разъяснение </a:t>
            </a:r>
            <a:r>
              <a:rPr lang="ru-RU" sz="1600" b="1" u="sng" smtClean="0">
                <a:solidFill>
                  <a:srgbClr val="5C2E00"/>
                </a:solidFill>
                <a:latin typeface="Bookman Old Style" pitchFamily="18" charset="0"/>
              </a:rPr>
              <a:t>к системе</a:t>
            </a:r>
            <a:r>
              <a:rPr lang="ru-RU" sz="1600" b="1" u="sng" smtClean="0">
                <a:solidFill>
                  <a:schemeClr val="accent2"/>
                </a:solidFill>
                <a:latin typeface="Bookman Old Style" pitchFamily="18" charset="0"/>
              </a:rPr>
              <a:t> сокращений дается в начале словаря.</a:t>
            </a:r>
          </a:p>
        </p:txBody>
      </p:sp>
      <p:pic>
        <p:nvPicPr>
          <p:cNvPr id="25604" name="Picture 4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58658">
            <a:off x="250825" y="333375"/>
            <a:ext cx="16557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165850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8" name="Picture 18" descr="P1040731"/>
          <p:cNvPicPr>
            <a:picLocks noChangeAspect="1" noChangeArrowheads="1"/>
          </p:cNvPicPr>
          <p:nvPr/>
        </p:nvPicPr>
        <p:blipFill>
          <a:blip r:embed="rId2"/>
          <a:srcRect b="-49"/>
          <a:stretch>
            <a:fillRect/>
          </a:stretch>
        </p:blipFill>
        <p:spPr bwMode="auto">
          <a:xfrm>
            <a:off x="0" y="47625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9509" name="Picture 5" descr="P1040551"/>
          <p:cNvPicPr>
            <a:picLocks noChangeAspect="1" noChangeArrowheads="1"/>
          </p:cNvPicPr>
          <p:nvPr/>
        </p:nvPicPr>
        <p:blipFill>
          <a:blip r:embed="rId2"/>
          <a:srcRect r="-6" b="63"/>
          <a:stretch>
            <a:fillRect/>
          </a:stretch>
        </p:blipFill>
        <p:spPr bwMode="auto">
          <a:xfrm>
            <a:off x="0" y="3333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0533" name="Picture 5" descr="P1040726"/>
          <p:cNvPicPr>
            <a:picLocks noChangeAspect="1" noChangeArrowheads="1"/>
          </p:cNvPicPr>
          <p:nvPr/>
        </p:nvPicPr>
        <p:blipFill>
          <a:blip r:embed="rId2"/>
          <a:srcRect r="12" b="17"/>
          <a:stretch>
            <a:fillRect/>
          </a:stretch>
        </p:blipFill>
        <p:spPr bwMode="auto">
          <a:xfrm>
            <a:off x="0" y="404813"/>
            <a:ext cx="91440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9748" name="Picture 4" descr="P1040555"/>
          <p:cNvPicPr>
            <a:picLocks noChangeAspect="1" noChangeArrowheads="1"/>
          </p:cNvPicPr>
          <p:nvPr/>
        </p:nvPicPr>
        <p:blipFill>
          <a:blip r:embed="rId2"/>
          <a:srcRect r="-11" b="-29"/>
          <a:stretch>
            <a:fillRect/>
          </a:stretch>
        </p:blipFill>
        <p:spPr bwMode="auto">
          <a:xfrm>
            <a:off x="0" y="4048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2820" name="Picture 4" descr="P1040755"/>
          <p:cNvPicPr>
            <a:picLocks noChangeAspect="1" noChangeArrowheads="1"/>
          </p:cNvPicPr>
          <p:nvPr/>
        </p:nvPicPr>
        <p:blipFill>
          <a:blip r:embed="rId2"/>
          <a:srcRect r="-23"/>
          <a:stretch>
            <a:fillRect/>
          </a:stretch>
        </p:blipFill>
        <p:spPr bwMode="auto">
          <a:xfrm>
            <a:off x="0" y="333375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1557" name="Picture 5" descr="P1040762"/>
          <p:cNvPicPr>
            <a:picLocks noChangeAspect="1" noChangeArrowheads="1"/>
          </p:cNvPicPr>
          <p:nvPr/>
        </p:nvPicPr>
        <p:blipFill>
          <a:blip r:embed="rId2"/>
          <a:srcRect b="-23"/>
          <a:stretch>
            <a:fillRect/>
          </a:stretch>
        </p:blipFill>
        <p:spPr bwMode="auto">
          <a:xfrm>
            <a:off x="0" y="549275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Mistral" pitchFamily="66" charset="0"/>
              </a:rPr>
              <a:t>СЛОВАРЬ</a:t>
            </a:r>
          </a:p>
        </p:txBody>
      </p:sp>
      <p:pic>
        <p:nvPicPr>
          <p:cNvPr id="32771" name="Picture 3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549275"/>
            <a:ext cx="7772400" cy="4530725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5C2E00"/>
              </a:solidFill>
              <a:latin typeface="Palatino Linotype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Усердней с каждым днем гляжу в словарь.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В его столбцах мерцают искры чувства.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В подвалы слов не раз сойдет искусство, 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Держа в руке свой потайной фонарь, 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На всех словах – события печать, 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Они дались недаром человеку.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Читаю: «Век. От века. Вековать.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Век доживать. Бог сыну не дал веку.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Век заедать. Век заживать чужой…»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В словах звучит укор, и гнев, и совесть.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Нет, не словарь лежит передо мной, </a:t>
            </a:r>
            <a:b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rgbClr val="5C2E00"/>
                </a:solidFill>
                <a:latin typeface="Palatino Linotype" pitchFamily="18" charset="0"/>
              </a:rPr>
              <a:t>А древняя рассыпанная повесть.</a:t>
            </a:r>
            <a:r>
              <a:rPr lang="ru-RU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5C2E00"/>
                </a:solidFill>
                <a:latin typeface="Bookman Old Style" pitchFamily="18" charset="0"/>
              </a:rPr>
              <a:t>Самуил Маршак</a:t>
            </a:r>
            <a:r>
              <a:rPr lang="ru-RU" smtClean="0">
                <a:latin typeface="Mistral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Palatino Linotype" pitchFamily="18" charset="0"/>
              </a:rPr>
              <a:t/>
            </a:r>
            <a:br>
              <a:rPr lang="ru-RU" sz="2000" smtClean="0">
                <a:latin typeface="Palatino Linotype" pitchFamily="18" charset="0"/>
              </a:rPr>
            </a:br>
            <a:r>
              <a:rPr lang="ru-RU" sz="2000" smtClean="0">
                <a:latin typeface="Palatino Linotype" pitchFamily="18" charset="0"/>
              </a:rPr>
              <a:t/>
            </a:r>
            <a:br>
              <a:rPr lang="ru-RU" sz="2000" smtClean="0">
                <a:latin typeface="Palatino Linotype" pitchFamily="18" charset="0"/>
              </a:rPr>
            </a:br>
            <a:r>
              <a:rPr lang="ru-RU" sz="2000" smtClean="0">
                <a:latin typeface="Palatino Linotype" pitchFamily="18" charset="0"/>
              </a:rPr>
              <a:t/>
            </a:r>
            <a:br>
              <a:rPr lang="ru-RU" sz="2000" smtClean="0">
                <a:latin typeface="Palatino Linotype" pitchFamily="18" charset="0"/>
              </a:rPr>
            </a:br>
            <a:r>
              <a:rPr lang="ru-RU" sz="2000" smtClean="0">
                <a:latin typeface="Palatino Linotype" pitchFamily="18" charset="0"/>
              </a:rPr>
              <a:t/>
            </a:r>
            <a:br>
              <a:rPr lang="ru-RU" sz="2000" smtClean="0">
                <a:latin typeface="Palatino Linotype" pitchFamily="18" charset="0"/>
              </a:rPr>
            </a:br>
            <a:endParaRPr lang="ru-RU" sz="2000" smtClean="0">
              <a:latin typeface="Palatino Linotype" pitchFamily="18" charset="0"/>
            </a:endParaRPr>
          </a:p>
        </p:txBody>
      </p:sp>
      <p:pic>
        <p:nvPicPr>
          <p:cNvPr id="33795" name="Picture 3" descr="books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9050"/>
            <a:ext cx="9144000" cy="6877050"/>
          </a:xfrm>
          <a:noFill/>
        </p:spPr>
      </p:pic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196975"/>
            <a:ext cx="4356100" cy="5465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Уважаем государь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По прозванию СЛОВАРЬ,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Даже Пушкин, я об этом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Достоверно говорю,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Не однажды за советом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Обращался к СЛОВАРЮ.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solidFill>
                <a:srgbClr val="5C2E00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Он связует новь и старь,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И тебе всегда, как другу,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Оказать готов услугу,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Русской речи Государь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5C2E00"/>
                </a:solidFill>
                <a:latin typeface="Palatino Linotype" pitchFamily="18" charset="0"/>
              </a:rPr>
              <a:t>По прозванию СЛОВАРЬ!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5C2E00"/>
                </a:solidFill>
                <a:latin typeface="Mistral" pitchFamily="66" charset="0"/>
              </a:rPr>
              <a:t>        </a:t>
            </a:r>
            <a:r>
              <a:rPr lang="ru-RU" sz="2400" b="1" i="1" smtClean="0">
                <a:solidFill>
                  <a:srgbClr val="5C2E00"/>
                </a:solidFill>
                <a:latin typeface="Bookman Old Style" pitchFamily="18" charset="0"/>
              </a:rPr>
              <a:t>Ян Козловский</a:t>
            </a:r>
            <a:r>
              <a:rPr lang="ru-RU" sz="1800" b="1" smtClean="0">
                <a:solidFill>
                  <a:srgbClr val="5C2E00"/>
                </a:solidFill>
                <a:latin typeface="Mistral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latin typeface="Palatino Linotype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549275"/>
            <a:ext cx="4572000" cy="458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ru-RU" sz="2200" b="1">
                <a:solidFill>
                  <a:srgbClr val="5C2E00"/>
                </a:solidFill>
              </a:rPr>
              <a:t>Есть волшебная страна, </a:t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>Что распахнута пред вами,</a:t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>Та, которая словами,</a:t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>Как людьми населена. </a:t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/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>Правит ими государь</a:t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>по прозванию СЛОВАРЬ.</a:t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>И относится он к ним,</a:t>
            </a:r>
            <a:br>
              <a:rPr lang="ru-RU" sz="2200" b="1">
                <a:solidFill>
                  <a:srgbClr val="5C2E00"/>
                </a:solidFill>
              </a:rPr>
            </a:br>
            <a:r>
              <a:rPr lang="ru-RU" sz="2200" b="1">
                <a:solidFill>
                  <a:srgbClr val="5C2E00"/>
                </a:solidFill>
              </a:rPr>
              <a:t>словно к подданным своим.</a:t>
            </a:r>
            <a:br>
              <a:rPr lang="ru-RU" sz="2200" b="1">
                <a:solidFill>
                  <a:srgbClr val="5C2E00"/>
                </a:solidFill>
              </a:rPr>
            </a:br>
            <a:endParaRPr lang="ru-RU" sz="2200" b="1">
              <a:solidFill>
                <a:srgbClr val="5C2E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ru-RU" sz="2200" b="1">
                <a:solidFill>
                  <a:srgbClr val="5C2E00"/>
                </a:solidFill>
              </a:rPr>
              <a:t>Утверждать ему не ново,</a:t>
            </a:r>
          </a:p>
          <a:p>
            <a:pPr lvl="1">
              <a:buFont typeface="Wingdings" pitchFamily="2" charset="2"/>
              <a:buNone/>
            </a:pPr>
            <a:r>
              <a:rPr lang="ru-RU" sz="2200" b="1">
                <a:solidFill>
                  <a:srgbClr val="5C2E00"/>
                </a:solidFill>
              </a:rPr>
              <a:t>Как писать какое слово,</a:t>
            </a:r>
          </a:p>
          <a:p>
            <a:pPr lvl="1">
              <a:buFont typeface="Wingdings" pitchFamily="2" charset="2"/>
              <a:buNone/>
            </a:pPr>
            <a:r>
              <a:rPr lang="ru-RU" sz="2200" b="1">
                <a:solidFill>
                  <a:srgbClr val="5C2E00"/>
                </a:solidFill>
              </a:rPr>
              <a:t>Как писать и как читать,</a:t>
            </a:r>
          </a:p>
          <a:p>
            <a:pPr lvl="1">
              <a:buFont typeface="Wingdings" pitchFamily="2" charset="2"/>
              <a:buNone/>
            </a:pPr>
            <a:r>
              <a:rPr lang="ru-RU" sz="2200" b="1">
                <a:solidFill>
                  <a:srgbClr val="5C2E00"/>
                </a:solidFill>
              </a:rPr>
              <a:t>Как с другими сочетать…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95288" y="798513"/>
            <a:ext cx="68405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5C2E00"/>
                </a:solidFill>
              </a:rPr>
              <a:t>Обязательный шаг                                            для поиска информации –                                      поход в библиотеку.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5C2E00"/>
                </a:solidFill>
              </a:rPr>
              <a:t>Для облегчения поиска и доступа                 к информации и литературе существует </a:t>
            </a:r>
            <a:r>
              <a:rPr lang="ru-RU" sz="2400" b="1" u="sng">
                <a:solidFill>
                  <a:srgbClr val="5C2E00"/>
                </a:solidFill>
              </a:rPr>
              <a:t>справочно-библиографический аппарат</a:t>
            </a:r>
            <a:r>
              <a:rPr lang="ru-RU" sz="2400" b="1">
                <a:solidFill>
                  <a:srgbClr val="5C2E00"/>
                </a:solidFill>
              </a:rPr>
              <a:t>, который включает в себя каталоги, картотеки, библиографические указатели, справочный фонд (</a:t>
            </a:r>
            <a:r>
              <a:rPr lang="ru-RU" sz="2400" b="1" u="sng">
                <a:solidFill>
                  <a:srgbClr val="5C2E00"/>
                </a:solidFill>
              </a:rPr>
              <a:t>словари</a:t>
            </a:r>
            <a:r>
              <a:rPr lang="ru-RU" sz="2400" b="1">
                <a:solidFill>
                  <a:srgbClr val="5C2E00"/>
                </a:solidFill>
              </a:rPr>
              <a:t>, справочники, энциклопедии).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5C2E00"/>
                </a:solidFill>
              </a:rPr>
              <a:t>Обращение к словарям является самым простым и эффективным путем.                   В них можно найти…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5C2E00"/>
                </a:solidFill>
              </a:rPr>
              <a:t>ВСЁ!!!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650" y="836613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5C2E00"/>
                </a:solidFill>
              </a:rPr>
              <a:t>“Сотни слов, родных и метких,</a:t>
            </a:r>
            <a:br>
              <a:rPr lang="ru-RU" sz="2800" b="1">
                <a:solidFill>
                  <a:srgbClr val="5C2E00"/>
                </a:solidFill>
              </a:rPr>
            </a:br>
            <a:r>
              <a:rPr lang="ru-RU" sz="2800" b="1">
                <a:solidFill>
                  <a:srgbClr val="5C2E00"/>
                </a:solidFill>
              </a:rPr>
              <a:t>Сникнув, голос потеряв,</a:t>
            </a:r>
            <a:br>
              <a:rPr lang="ru-RU" sz="2800" b="1">
                <a:solidFill>
                  <a:srgbClr val="5C2E00"/>
                </a:solidFill>
              </a:rPr>
            </a:br>
            <a:r>
              <a:rPr lang="ru-RU" sz="2800" b="1">
                <a:solidFill>
                  <a:srgbClr val="5C2E00"/>
                </a:solidFill>
              </a:rPr>
              <a:t>Взаперти, как птицы в клетках,</a:t>
            </a:r>
            <a:br>
              <a:rPr lang="ru-RU" sz="2800" b="1">
                <a:solidFill>
                  <a:srgbClr val="5C2E00"/>
                </a:solidFill>
              </a:rPr>
            </a:br>
            <a:r>
              <a:rPr lang="ru-RU" sz="2800" b="1">
                <a:solidFill>
                  <a:srgbClr val="5C2E00"/>
                </a:solidFill>
              </a:rPr>
              <a:t>Дремлют в толстых словарях.</a:t>
            </a:r>
            <a:br>
              <a:rPr lang="ru-RU" sz="2800" b="1">
                <a:solidFill>
                  <a:srgbClr val="5C2E00"/>
                </a:solidFill>
              </a:rPr>
            </a:br>
            <a:r>
              <a:rPr lang="ru-RU" sz="2800" b="1">
                <a:solidFill>
                  <a:srgbClr val="5C2E00"/>
                </a:solidFill>
              </a:rPr>
              <a:t>Ты их выпусти оттуда,</a:t>
            </a:r>
            <a:br>
              <a:rPr lang="ru-RU" sz="2800" b="1">
                <a:solidFill>
                  <a:srgbClr val="5C2E00"/>
                </a:solidFill>
              </a:rPr>
            </a:br>
            <a:r>
              <a:rPr lang="ru-RU" sz="2800" b="1">
                <a:solidFill>
                  <a:srgbClr val="5C2E00"/>
                </a:solidFill>
              </a:rPr>
              <a:t>В быт обыденный верни,</a:t>
            </a:r>
            <a:br>
              <a:rPr lang="ru-RU" sz="2800" b="1">
                <a:solidFill>
                  <a:srgbClr val="5C2E00"/>
                </a:solidFill>
              </a:rPr>
            </a:br>
            <a:r>
              <a:rPr lang="ru-RU" sz="2800" b="1">
                <a:solidFill>
                  <a:srgbClr val="5C2E00"/>
                </a:solidFill>
              </a:rPr>
              <a:t>Чтобы речь - людское чудо -</a:t>
            </a:r>
            <a:br>
              <a:rPr lang="ru-RU" sz="2800" b="1">
                <a:solidFill>
                  <a:srgbClr val="5C2E00"/>
                </a:solidFill>
              </a:rPr>
            </a:br>
            <a:r>
              <a:rPr lang="ru-RU" sz="2800" b="1">
                <a:solidFill>
                  <a:srgbClr val="5C2E00"/>
                </a:solidFill>
              </a:rPr>
              <a:t>Не скудела в наши дни”</a:t>
            </a:r>
            <a:r>
              <a:rPr lang="ru-RU" sz="2800">
                <a:solidFill>
                  <a:srgbClr val="5C2E00"/>
                </a:solidFill>
                <a:latin typeface="Arial" charset="0"/>
              </a:rPr>
              <a:t> </a:t>
            </a:r>
          </a:p>
          <a:p>
            <a:pPr marL="342900" indent="-342900" algn="r">
              <a:lnSpc>
                <a:spcPct val="100000"/>
              </a:lnSpc>
              <a:buFont typeface="Wingdings" pitchFamily="2" charset="2"/>
              <a:buNone/>
            </a:pPr>
            <a:r>
              <a:rPr lang="ru-RU" b="1" i="1">
                <a:solidFill>
                  <a:srgbClr val="5C2E00"/>
                </a:solidFill>
                <a:latin typeface="Bookman Old Style" pitchFamily="18" charset="0"/>
              </a:rPr>
              <a:t>Вадим Шефнер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smtClean="0">
                <a:latin typeface="Bookman Old Style" pitchFamily="18" charset="0"/>
              </a:rPr>
              <a:t>  </a:t>
            </a:r>
            <a:r>
              <a:rPr lang="ru-RU" sz="3200" b="1" smtClean="0">
                <a:solidFill>
                  <a:srgbClr val="5C2E00"/>
                </a:solidFill>
                <a:latin typeface="Palatino Linotype" pitchFamily="18" charset="0"/>
              </a:rPr>
              <a:t>«Читайте книги…, путешествуйте со смыслом и будьте душевно богаты.                                                             Да, будьте и филологами, то есть «любителями слова»,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smtClean="0">
                <a:solidFill>
                  <a:srgbClr val="5C2E00"/>
                </a:solidFill>
                <a:latin typeface="Palatino Linotype" pitchFamily="18" charset="0"/>
              </a:rPr>
              <a:t>   ибо СЛОВО стоит в начале культуры и завершает ее, выражает ее»</a:t>
            </a:r>
            <a:r>
              <a:rPr lang="ru-RU" sz="4400" b="1" smtClean="0">
                <a:solidFill>
                  <a:srgbClr val="5C2E00"/>
                </a:solidFill>
                <a:latin typeface="Mistral" pitchFamily="66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5C2E00"/>
                </a:solidFill>
                <a:latin typeface="Mistral" pitchFamily="66" charset="0"/>
              </a:rPr>
              <a:t>Дмитрий Сергеевич Лихачёв</a:t>
            </a:r>
          </a:p>
        </p:txBody>
      </p:sp>
      <p:pic>
        <p:nvPicPr>
          <p:cNvPr id="35843" name="Picture 3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58888" y="981075"/>
            <a:ext cx="6318250" cy="3586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ru-RU" sz="2800" b="1">
                <a:solidFill>
                  <a:srgbClr val="5C2E00"/>
                </a:solidFill>
              </a:rPr>
              <a:t>«Читайте книги…, путешествуйте со смыслом и будьте душевно богаты.                                                             Да, будьте и филологами, то есть «любителями слова», 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2800" b="1">
                <a:solidFill>
                  <a:srgbClr val="5C2E00"/>
                </a:solidFill>
              </a:rPr>
              <a:t>   ибо СЛОВО стоит в начале культуры и завершает ее, выражает ее» </a:t>
            </a:r>
          </a:p>
          <a:p>
            <a:pPr marL="342900" indent="-342900" algn="r">
              <a:buFont typeface="Wingdings" pitchFamily="2" charset="2"/>
              <a:buNone/>
            </a:pPr>
            <a:r>
              <a:rPr lang="ru-RU" b="1" i="1">
                <a:solidFill>
                  <a:srgbClr val="5C2E00"/>
                </a:solidFill>
                <a:latin typeface="Bookman Old Style" pitchFamily="18" charset="0"/>
              </a:rPr>
              <a:t>Дмитрий Сергеевич Лихачёв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Толковый словарь ВИДаля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6" descr="P10409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0338"/>
            <a:ext cx="914400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Толковый словарь Ожегова</a:t>
            </a:r>
            <a:r>
              <a:rPr lang="ru-RU" sz="6000" b="1" smtClean="0">
                <a:solidFill>
                  <a:schemeClr val="hlink"/>
                </a:solidFill>
                <a:latin typeface="Mistral" pitchFamily="66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P1040790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0" y="1274763"/>
            <a:ext cx="9144000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Школьный толковый словарь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P1040958"/>
          <p:cNvPicPr>
            <a:picLocks noChangeAspect="1" noChangeArrowheads="1"/>
          </p:cNvPicPr>
          <p:nvPr/>
        </p:nvPicPr>
        <p:blipFill>
          <a:blip r:embed="rId2"/>
          <a:srcRect b="-12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Орфографический словарь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6" descr="P1040955"/>
          <p:cNvPicPr>
            <a:picLocks noChangeAspect="1" noChangeArrowheads="1"/>
          </p:cNvPicPr>
          <p:nvPr/>
        </p:nvPicPr>
        <p:blipFill>
          <a:blip r:embed="rId2"/>
          <a:srcRect b="24"/>
          <a:stretch>
            <a:fillRect/>
          </a:stretch>
        </p:blipFill>
        <p:spPr bwMode="auto">
          <a:xfrm>
            <a:off x="0" y="1187450"/>
            <a:ext cx="9144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hlink"/>
                </a:solidFill>
                <a:latin typeface="Palatino Linotype" pitchFamily="18" charset="0"/>
              </a:rPr>
              <a:t>Словарь строения слов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6" descr="P1040739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0" y="1363663"/>
            <a:ext cx="9144000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Словарь антонимов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9" descr="P1040717"/>
          <p:cNvPicPr>
            <a:picLocks noChangeAspect="1" noChangeArrowheads="1"/>
          </p:cNvPicPr>
          <p:nvPr/>
        </p:nvPicPr>
        <p:blipFill>
          <a:blip r:embed="rId2"/>
          <a:srcRect b="-27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6165850"/>
            <a:ext cx="792162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Словарь синонимов русского языка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6" descr="P1040956"/>
          <p:cNvPicPr>
            <a:picLocks noChangeAspect="1" noChangeArrowheads="1"/>
          </p:cNvPicPr>
          <p:nvPr/>
        </p:nvPicPr>
        <p:blipFill>
          <a:blip r:embed="rId2"/>
          <a:srcRect t="-3923"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hlink"/>
                </a:solidFill>
                <a:latin typeface="Palatino Linotype" pitchFamily="18" charset="0"/>
              </a:rPr>
              <a:t>Топонимический словарь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5" descr="P1040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6363"/>
            <a:ext cx="91440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 </a:t>
            </a:r>
            <a:r>
              <a:rPr lang="ru-RU" sz="2400" b="1" smtClean="0">
                <a:solidFill>
                  <a:srgbClr val="3852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Русской речи Государь </a:t>
            </a:r>
            <a:br>
              <a:rPr lang="ru-RU" sz="2400" b="1" smtClean="0">
                <a:solidFill>
                  <a:srgbClr val="3852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2400" b="1" smtClean="0">
                <a:solidFill>
                  <a:srgbClr val="3852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             по прозванию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  <a:r>
              <a:rPr lang="ru-RU" sz="2800" b="1" u="sng" smtClean="0">
                <a:solidFill>
                  <a:srgbClr val="FE7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Словарь</a:t>
            </a:r>
          </a:p>
        </p:txBody>
      </p:sp>
      <p:pic>
        <p:nvPicPr>
          <p:cNvPr id="2053" name="Picture 5" descr="P1040736"/>
          <p:cNvPicPr>
            <a:picLocks noChangeAspect="1" noChangeArrowheads="1"/>
          </p:cNvPicPr>
          <p:nvPr/>
        </p:nvPicPr>
        <p:blipFill>
          <a:blip r:embed="rId3"/>
          <a:srcRect r="-117" b="-79"/>
          <a:stretch>
            <a:fillRect/>
          </a:stretch>
        </p:blipFill>
        <p:spPr bwMode="auto">
          <a:xfrm rot="-377605">
            <a:off x="179388" y="1268413"/>
            <a:ext cx="14811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1040744"/>
          <p:cNvPicPr>
            <a:picLocks noChangeAspect="1" noChangeArrowheads="1"/>
          </p:cNvPicPr>
          <p:nvPr/>
        </p:nvPicPr>
        <p:blipFill>
          <a:blip r:embed="rId4"/>
          <a:srcRect r="29" b="8"/>
          <a:stretch>
            <a:fillRect/>
          </a:stretch>
        </p:blipFill>
        <p:spPr bwMode="auto">
          <a:xfrm>
            <a:off x="1403350" y="1196975"/>
            <a:ext cx="1511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1040763"/>
          <p:cNvPicPr>
            <a:picLocks noChangeAspect="1" noChangeArrowheads="1"/>
          </p:cNvPicPr>
          <p:nvPr/>
        </p:nvPicPr>
        <p:blipFill>
          <a:blip r:embed="rId5"/>
          <a:srcRect r="70" b="-21"/>
          <a:stretch>
            <a:fillRect/>
          </a:stretch>
        </p:blipFill>
        <p:spPr bwMode="auto">
          <a:xfrm rot="657019">
            <a:off x="2627313" y="1628775"/>
            <a:ext cx="15668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P1040721"/>
          <p:cNvPicPr>
            <a:picLocks noChangeAspect="1" noChangeArrowheads="1"/>
          </p:cNvPicPr>
          <p:nvPr/>
        </p:nvPicPr>
        <p:blipFill>
          <a:blip r:embed="rId6"/>
          <a:srcRect r="-127" b="90"/>
          <a:stretch>
            <a:fillRect/>
          </a:stretch>
        </p:blipFill>
        <p:spPr bwMode="auto">
          <a:xfrm rot="-128495">
            <a:off x="3708400" y="2565400"/>
            <a:ext cx="152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P1040713"/>
          <p:cNvPicPr>
            <a:picLocks noChangeAspect="1" noChangeArrowheads="1"/>
          </p:cNvPicPr>
          <p:nvPr/>
        </p:nvPicPr>
        <p:blipFill>
          <a:blip r:embed="rId7"/>
          <a:srcRect r="93" b="-85"/>
          <a:stretch>
            <a:fillRect/>
          </a:stretch>
        </p:blipFill>
        <p:spPr bwMode="auto">
          <a:xfrm rot="-676628">
            <a:off x="1908175" y="3644900"/>
            <a:ext cx="14859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1040546"/>
          <p:cNvPicPr>
            <a:picLocks noChangeAspect="1" noChangeArrowheads="1"/>
          </p:cNvPicPr>
          <p:nvPr/>
        </p:nvPicPr>
        <p:blipFill>
          <a:blip r:embed="rId8"/>
          <a:srcRect r="44" b="35"/>
          <a:stretch>
            <a:fillRect/>
          </a:stretch>
        </p:blipFill>
        <p:spPr bwMode="auto">
          <a:xfrm>
            <a:off x="3419475" y="4005263"/>
            <a:ext cx="16351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P1040544"/>
          <p:cNvPicPr>
            <a:picLocks noChangeAspect="1" noChangeArrowheads="1"/>
          </p:cNvPicPr>
          <p:nvPr/>
        </p:nvPicPr>
        <p:blipFill>
          <a:blip r:embed="rId9"/>
          <a:srcRect r="35" b="31"/>
          <a:stretch>
            <a:fillRect/>
          </a:stretch>
        </p:blipFill>
        <p:spPr bwMode="auto">
          <a:xfrm rot="-474713">
            <a:off x="323850" y="3357563"/>
            <a:ext cx="14097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P1040540"/>
          <p:cNvPicPr>
            <a:picLocks noChangeAspect="1" noChangeArrowheads="1"/>
          </p:cNvPicPr>
          <p:nvPr/>
        </p:nvPicPr>
        <p:blipFill>
          <a:blip r:embed="rId10">
            <a:lum bright="-24000" contrast="-6000"/>
          </a:blip>
          <a:srcRect r="52" b="-38"/>
          <a:stretch>
            <a:fillRect/>
          </a:stretch>
        </p:blipFill>
        <p:spPr bwMode="auto">
          <a:xfrm>
            <a:off x="7019925" y="476250"/>
            <a:ext cx="16494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Изображение 0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1700213"/>
            <a:ext cx="15525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http://bukinist.biz/pict/2008/18jul08/slovar_sinonimov_russkogo_yazyka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5292725" y="2997200"/>
            <a:ext cx="158432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215767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489296">
            <a:off x="1042988" y="4581525"/>
            <a:ext cx="152876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1cfc5"/>
          <p:cNvPicPr>
            <a:picLocks noChangeAspect="1" noChangeArrowheads="1"/>
          </p:cNvPicPr>
          <p:nvPr/>
        </p:nvPicPr>
        <p:blipFill>
          <a:blip r:embed="rId15"/>
          <a:srcRect r="185"/>
          <a:stretch>
            <a:fillRect/>
          </a:stretch>
        </p:blipFill>
        <p:spPr bwMode="auto">
          <a:xfrm>
            <a:off x="5364163" y="4076700"/>
            <a:ext cx="15128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588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Этимологичический словарь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45060" name="Rectangle 7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45061" name="Picture 5" descr="P1040797"/>
          <p:cNvPicPr>
            <a:picLocks noChangeAspect="1" noChangeArrowheads="1"/>
          </p:cNvPicPr>
          <p:nvPr/>
        </p:nvPicPr>
        <p:blipFill>
          <a:blip r:embed="rId2"/>
          <a:srcRect b="23"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6092825"/>
            <a:ext cx="720725" cy="485775"/>
          </a:xfrm>
          <a:prstGeom prst="leftArrow">
            <a:avLst>
              <a:gd name="adj1" fmla="val 50000"/>
              <a:gd name="adj2" fmla="val 37092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Фразеологический словарь</a:t>
            </a:r>
          </a:p>
        </p:txBody>
      </p:sp>
      <p:pic>
        <p:nvPicPr>
          <p:cNvPr id="46083" name="Picture 5" descr="P104056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-43"/>
          <a:stretch>
            <a:fillRect/>
          </a:stretch>
        </p:blipFill>
        <p:spPr>
          <a:xfrm>
            <a:off x="3203575" y="5157788"/>
            <a:ext cx="5940425" cy="1700212"/>
          </a:xfrm>
          <a:noFill/>
        </p:spPr>
      </p:pic>
      <p:sp>
        <p:nvSpPr>
          <p:cNvPr id="4608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2825"/>
            <a:ext cx="755650" cy="485775"/>
          </a:xfrm>
          <a:prstGeom prst="leftArrow">
            <a:avLst>
              <a:gd name="adj1" fmla="val 50000"/>
              <a:gd name="adj2" fmla="val 38889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6085" name="Picture 7" descr="P1040556"/>
          <p:cNvPicPr>
            <a:picLocks noChangeAspect="1" noChangeArrowheads="1"/>
          </p:cNvPicPr>
          <p:nvPr/>
        </p:nvPicPr>
        <p:blipFill>
          <a:blip r:embed="rId4"/>
          <a:srcRect r="-8" b="27"/>
          <a:stretch>
            <a:fillRect/>
          </a:stretch>
        </p:blipFill>
        <p:spPr bwMode="auto">
          <a:xfrm>
            <a:off x="0" y="1341438"/>
            <a:ext cx="9144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Словообразовательный словарь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5" descr="P1040729"/>
          <p:cNvPicPr>
            <a:picLocks noChangeAspect="1" noChangeArrowheads="1"/>
          </p:cNvPicPr>
          <p:nvPr/>
        </p:nvPicPr>
        <p:blipFill>
          <a:blip r:embed="rId2"/>
          <a:srcRect r="9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Словарь иностранных слов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2" name="Picture 5" descr="P1040735"/>
          <p:cNvPicPr>
            <a:picLocks noChangeAspect="1" noChangeArrowheads="1"/>
          </p:cNvPicPr>
          <p:nvPr/>
        </p:nvPicPr>
        <p:blipFill>
          <a:blip r:embed="rId2"/>
          <a:srcRect b="14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  <a:latin typeface="Palatino Linotype" pitchFamily="18" charset="0"/>
              </a:rPr>
              <a:t>Словарь устаревших слов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Palatino Linotype" pitchFamily="18" charset="0"/>
              </a:rPr>
              <a:t>Алтын</a:t>
            </a:r>
            <a:r>
              <a:rPr lang="ru-RU" sz="2200" smtClean="0">
                <a:latin typeface="Palatino Linotype" pitchFamily="18" charset="0"/>
              </a:rPr>
              <a:t> - монета в три копейки.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Palatino Linotype" pitchFamily="18" charset="0"/>
              </a:rPr>
              <a:t>Арапчик </a:t>
            </a:r>
            <a:r>
              <a:rPr lang="ru-RU" sz="2200" smtClean="0">
                <a:latin typeface="Palatino Linotype" pitchFamily="18" charset="0"/>
              </a:rPr>
              <a:t>- голландский червонец.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Palatino Linotype" pitchFamily="18" charset="0"/>
              </a:rPr>
              <a:t>Аршин</a:t>
            </a:r>
            <a:r>
              <a:rPr lang="ru-RU" sz="2200" smtClean="0">
                <a:latin typeface="Palatino Linotype" pitchFamily="18" charset="0"/>
              </a:rPr>
              <a:t> - русская мера длины, равная 0,71 м; линейка, планка такой длины для измерения.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latin typeface="Palatino Linotype" pitchFamily="18" charset="0"/>
              </a:rPr>
              <a:t>  </a:t>
            </a:r>
            <a:endParaRPr lang="ru-RU" sz="2200" b="1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Palatino Linotype" pitchFamily="18" charset="0"/>
              </a:rPr>
              <a:t>Радеть</a:t>
            </a:r>
            <a:r>
              <a:rPr lang="ru-RU" sz="2200" smtClean="0">
                <a:latin typeface="Palatino Linotype" pitchFamily="18" charset="0"/>
              </a:rPr>
              <a:t> - стараться, заботиться, оказывать содействие. Разболокаться - раздеваться.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Palatino Linotype" pitchFamily="18" charset="0"/>
              </a:rPr>
              <a:t>Раменье</a:t>
            </a:r>
            <a:r>
              <a:rPr lang="ru-RU" sz="2200" smtClean="0">
                <a:latin typeface="Palatino Linotype" pitchFamily="18" charset="0"/>
              </a:rPr>
              <a:t> - большой дремучий лес, окружающий поле; опушка леса.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Palatino Linotype" pitchFamily="18" charset="0"/>
              </a:rPr>
              <a:t>Расшиперить</a:t>
            </a:r>
            <a:r>
              <a:rPr lang="ru-RU" sz="2200" smtClean="0">
                <a:latin typeface="Palatino Linotype" pitchFamily="18" charset="0"/>
              </a:rPr>
              <a:t> - растопырить, раскорячить, расколоть оскалить зубы.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Palatino Linotype" pitchFamily="18" charset="0"/>
              </a:rPr>
              <a:t>Ретивое</a:t>
            </a:r>
            <a:r>
              <a:rPr lang="ru-RU" sz="2200" smtClean="0">
                <a:latin typeface="Palatino Linotype" pitchFamily="18" charset="0"/>
              </a:rPr>
              <a:t> - сердце. </a:t>
            </a:r>
          </a:p>
        </p:txBody>
      </p:sp>
      <p:sp>
        <p:nvSpPr>
          <p:cNvPr id="4915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792163" cy="485775"/>
          </a:xfrm>
          <a:prstGeom prst="leftArrow">
            <a:avLst>
              <a:gd name="adj1" fmla="val 50000"/>
              <a:gd name="adj2" fmla="val 4076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u="sng" smtClean="0">
                <a:solidFill>
                  <a:schemeClr val="hlink"/>
                </a:solidFill>
                <a:latin typeface="Palatino Linotype" pitchFamily="18" charset="0"/>
              </a:rPr>
              <a:t>ПРОВЕРЬ СЕБЯ!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объясняет значение слов?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показывает, как правильно писать слова?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рассказывает о происхождении слов?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 Какой словарь объясняет значение устойчивых словосочетаний?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объясняет значение заимствованных слов?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содержит слова, близкие по значению к другим словам?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содержит слова, имеющие противоположное значение?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помогает из одного слова образовать другие, используя суффиксы, приставки, окончания?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объясняет происхождение географических названий?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содержит историзмы и архаизмы?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b="1" i="1" smtClean="0">
                <a:solidFill>
                  <a:srgbClr val="860000"/>
                </a:solidFill>
                <a:latin typeface="Palatino Linotype" pitchFamily="18" charset="0"/>
              </a:rPr>
              <a:t>Какой словарь содержит словоизменения и строения слов разных частей речи?</a:t>
            </a:r>
            <a:r>
              <a:rPr lang="ru-RU" sz="1800" b="1" smtClean="0">
                <a:solidFill>
                  <a:srgbClr val="860000"/>
                </a:solidFill>
                <a:latin typeface="Palatino Linotype" pitchFamily="18" charset="0"/>
              </a:rPr>
              <a:t> </a:t>
            </a:r>
            <a:endParaRPr lang="ru-RU" sz="1800" b="1" i="1" smtClean="0">
              <a:solidFill>
                <a:srgbClr val="860000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860000"/>
              </a:solidFill>
            </a:endParaRPr>
          </a:p>
        </p:txBody>
      </p:sp>
      <p:sp>
        <p:nvSpPr>
          <p:cNvPr id="5018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165850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  <a:t>Определить, из каких словарей </a:t>
            </a:r>
            <a:b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  <a:t>даны словарные статьи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solidFill>
                  <a:schemeClr val="accent2"/>
                </a:solidFill>
                <a:latin typeface="Palatino Linotype" pitchFamily="18" charset="0"/>
              </a:rPr>
              <a:t>ЗИПУН</a:t>
            </a:r>
            <a:r>
              <a:rPr lang="ru-RU" sz="1600" smtClean="0">
                <a:latin typeface="Palatino Linotype" pitchFamily="18" charset="0"/>
              </a:rPr>
              <a:t> </a:t>
            </a: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м. стар. – </a:t>
            </a:r>
            <a:r>
              <a:rPr lang="ru-RU" sz="1800" b="1" i="1" smtClean="0">
                <a:solidFill>
                  <a:srgbClr val="4C7058"/>
                </a:solidFill>
                <a:latin typeface="Palatino Linotype" pitchFamily="18" charset="0"/>
              </a:rPr>
              <a:t>русский кафтан без козыря (стоячего ворота).</a:t>
            </a:r>
            <a:r>
              <a:rPr lang="ru-RU" sz="1600" i="1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600" i="1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solidFill>
                  <a:schemeClr val="accent2"/>
                </a:solidFill>
                <a:latin typeface="Palatino Linotype" pitchFamily="18" charset="0"/>
              </a:rPr>
              <a:t>САШЕ</a:t>
            </a:r>
            <a:r>
              <a:rPr lang="ru-RU" sz="1600" smtClean="0"/>
              <a:t> </a:t>
            </a:r>
            <a:r>
              <a:rPr lang="ru-RU" sz="1600" smtClean="0">
                <a:solidFill>
                  <a:srgbClr val="4C7058"/>
                </a:solidFill>
              </a:rPr>
              <a:t>(</a:t>
            </a: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фр. sachet) – </a:t>
            </a:r>
            <a:r>
              <a:rPr lang="ru-RU" sz="1800" b="1" i="1" smtClean="0">
                <a:solidFill>
                  <a:srgbClr val="4C7058"/>
                </a:solidFill>
                <a:latin typeface="Palatino Linotype" pitchFamily="18" charset="0"/>
              </a:rPr>
              <a:t>1)подушечка, наполненная ароматическим веществом, помещаемая среди белья для придания ему приятного запаха; 2)вышитая матерчатая сумка для белья, носовых платков и т.п.</a:t>
            </a: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  <a:b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</a:br>
            <a:endParaRPr lang="ru-RU" sz="1800" b="1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solidFill>
                  <a:schemeClr val="accent2"/>
                </a:solidFill>
                <a:latin typeface="Palatino Linotype" pitchFamily="18" charset="0"/>
              </a:rPr>
              <a:t>ЗАЛИВАТЬСЯ СОЛОВЬЕМ</a:t>
            </a:r>
            <a:r>
              <a:rPr lang="ru-RU" sz="1600" smtClean="0"/>
              <a:t> </a:t>
            </a:r>
            <a:r>
              <a:rPr lang="ru-RU" sz="1800" b="1" i="1" smtClean="0">
                <a:solidFill>
                  <a:srgbClr val="4C7058"/>
                </a:solidFill>
                <a:latin typeface="Palatino Linotype" pitchFamily="18" charset="0"/>
              </a:rPr>
              <a:t>разг. шутл. Увлеченно говорить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solidFill>
                  <a:schemeClr val="accent2"/>
                </a:solidFill>
                <a:latin typeface="Palatino Linotype" pitchFamily="18" charset="0"/>
              </a:rPr>
              <a:t>ЧИПСЫ</a:t>
            </a:r>
            <a:r>
              <a:rPr lang="ru-RU" sz="1600" smtClean="0">
                <a:latin typeface="Palatino Linotype" pitchFamily="18" charset="0"/>
              </a:rPr>
              <a:t>,</a:t>
            </a:r>
            <a:r>
              <a:rPr lang="ru-RU" sz="1600" smtClean="0"/>
              <a:t> </a:t>
            </a: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-ов, только мн. (сер. ХХ в.) </a:t>
            </a:r>
            <a:r>
              <a:rPr lang="ru-RU" sz="1800" b="1" i="1" smtClean="0">
                <a:solidFill>
                  <a:srgbClr val="4C7058"/>
                </a:solidFill>
                <a:latin typeface="Palatino Linotype" pitchFamily="18" charset="0"/>
              </a:rPr>
              <a:t>Жареный хрустящий картофель в ломтиках.</a:t>
            </a: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- </a:t>
            </a:r>
            <a:r>
              <a:rPr lang="ru-RU" sz="1800" b="1" i="1" smtClean="0">
                <a:solidFill>
                  <a:srgbClr val="4C7058"/>
                </a:solidFill>
                <a:latin typeface="Palatino Linotype" pitchFamily="18" charset="0"/>
              </a:rPr>
              <a:t>Англ. chips – жареный хрустящий картофель, мн. от chip – тонкий кусочек чего-либо (сушеного яблока, поджаренного картофеля).</a:t>
            </a: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  <a:b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</a:br>
            <a:endParaRPr lang="ru-RU" sz="1800" b="1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solidFill>
                  <a:schemeClr val="accent2"/>
                </a:solidFill>
                <a:latin typeface="Palatino Linotype" pitchFamily="18" charset="0"/>
              </a:rPr>
              <a:t>СЛОВАРЬ</a:t>
            </a:r>
            <a:r>
              <a:rPr lang="ru-RU" sz="1600" smtClean="0">
                <a:latin typeface="Palatino Linotype" pitchFamily="18" charset="0"/>
              </a:rPr>
              <a:t> </a:t>
            </a: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(2 м), Р. </a:t>
            </a:r>
            <a:r>
              <a:rPr lang="ru-RU" sz="1800" b="1" i="1" smtClean="0">
                <a:solidFill>
                  <a:srgbClr val="4C7058"/>
                </a:solidFill>
                <a:latin typeface="Palatino Linotype" pitchFamily="18" charset="0"/>
              </a:rPr>
              <a:t>словар′я; мн. словар′и, Р. словар′ей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solidFill>
                  <a:schemeClr val="accent2"/>
                </a:solidFill>
                <a:latin typeface="Palatino Linotype" pitchFamily="18" charset="0"/>
              </a:rPr>
              <a:t>ГУЛЛИВЕР</a:t>
            </a:r>
            <a:r>
              <a:rPr lang="ru-RU" sz="1600" b="1" smtClean="0">
                <a:latin typeface="Palatino Linotype" pitchFamily="18" charset="0"/>
              </a:rPr>
              <a:t> – </a:t>
            </a:r>
            <a:r>
              <a:rPr lang="ru-RU" sz="1600" b="1" smtClean="0">
                <a:solidFill>
                  <a:schemeClr val="accent2"/>
                </a:solidFill>
                <a:latin typeface="Palatino Linotype" pitchFamily="18" charset="0"/>
              </a:rPr>
              <a:t>ЛИЛИПУТ</a:t>
            </a:r>
            <a:endParaRPr lang="ru-RU" sz="1600" smtClean="0">
              <a:solidFill>
                <a:schemeClr val="accent2"/>
              </a:solidFill>
              <a:latin typeface="Palatino Linotype" pitchFamily="18" charset="0"/>
            </a:endParaRPr>
          </a:p>
        </p:txBody>
      </p:sp>
      <p:pic>
        <p:nvPicPr>
          <p:cNvPr id="51204" name="Picture 5" descr="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88913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  <a:t>Определите, </a:t>
            </a:r>
            <a:b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  <a:t>какой перед вами словарь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u="sng" smtClean="0">
                <a:solidFill>
                  <a:srgbClr val="4C7058"/>
                </a:solidFill>
                <a:latin typeface="Palatino Linotype" pitchFamily="18" charset="0"/>
              </a:rPr>
              <a:t>Мое назначение толковать слова.</a:t>
            </a:r>
            <a:r>
              <a:rPr lang="ru-RU" sz="1600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  <a:t>Кроме того, я указываю, к какой части речи принадлежит слово, даю его формы и привожу примеры употребления в речи.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solidFill>
                <a:schemeClr val="hlink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  <a:t>При чтении журналов, газет, книг вы часто встречаетесь со словами, вошедшими в русский язык из других языков мира.</a:t>
            </a:r>
            <a:r>
              <a:rPr lang="ru-RU" sz="1600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  <a:r>
              <a:rPr lang="ru-RU" sz="1600" b="1" u="sng" smtClean="0">
                <a:solidFill>
                  <a:srgbClr val="4C7058"/>
                </a:solidFill>
                <a:latin typeface="Palatino Linotype" pitchFamily="18" charset="0"/>
              </a:rPr>
              <a:t>В моем словаре можно получить справку о значении незнакомого иностранного слова, сведения о его происхождении.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u="sng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  <a:t>Известно, что</a:t>
            </a:r>
            <a:r>
              <a:rPr lang="ru-RU" sz="1600" smtClean="0">
                <a:solidFill>
                  <a:srgbClr val="385241"/>
                </a:solidFill>
                <a:latin typeface="Palatino Linotype" pitchFamily="18" charset="0"/>
              </a:rPr>
              <a:t> </a:t>
            </a:r>
            <a:r>
              <a:rPr lang="ru-RU" sz="1600" b="1" u="sng" smtClean="0">
                <a:solidFill>
                  <a:srgbClr val="385241"/>
                </a:solidFill>
                <a:latin typeface="Palatino Linotype" pitchFamily="18" charset="0"/>
              </a:rPr>
              <a:t>синонимы</a:t>
            </a:r>
            <a: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  <a:t> обогащают речь, дают возможность выразить любой оттенок мысли, избежать повторения одного и того же слова. Умелый подбор синонимов придает языку красочность и выразительность.</a:t>
            </a:r>
            <a:r>
              <a:rPr lang="ru-RU" sz="1600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  <a:r>
              <a:rPr lang="ru-RU" sz="1600" b="1" u="sng" smtClean="0">
                <a:solidFill>
                  <a:srgbClr val="4C7058"/>
                </a:solidFill>
                <a:latin typeface="Palatino Linotype" pitchFamily="18" charset="0"/>
              </a:rPr>
              <a:t>А я предлагаю эти слова.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u="sng" smtClean="0">
                <a:solidFill>
                  <a:srgbClr val="4C7058"/>
                </a:solidFill>
                <a:latin typeface="Palatino Linotype" pitchFamily="18" charset="0"/>
              </a:rPr>
              <a:t>Сейчас я вам прочитаю что-то очень интересное:</a:t>
            </a:r>
            <a:br>
              <a:rPr lang="ru-RU" sz="1600" b="1" u="sng" smtClean="0">
                <a:solidFill>
                  <a:srgbClr val="4C7058"/>
                </a:solidFill>
                <a:latin typeface="Palatino Linotype" pitchFamily="18" charset="0"/>
              </a:rPr>
            </a:br>
            <a: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  <a:t>Мальчик услышал, что пришедшая в гости старуха собаку съела в каких-то делах, и спрятал от неё свою собаку.</a:t>
            </a:r>
            <a:b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</a:br>
            <a: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  <a:t>– С тобой голову потеряешь,– говорит сердитая мать.</a:t>
            </a:r>
            <a:br>
              <a:rPr lang="ru-RU" sz="1600" smtClean="0">
                <a:solidFill>
                  <a:schemeClr val="hlink"/>
                </a:solidFill>
                <a:latin typeface="Palatino Linotype" pitchFamily="18" charset="0"/>
              </a:rPr>
            </a:br>
            <a:r>
              <a:rPr lang="ru-RU" sz="1600" b="1" u="sng" smtClean="0">
                <a:solidFill>
                  <a:srgbClr val="4C7058"/>
                </a:solidFill>
                <a:latin typeface="Palatino Linotype" pitchFamily="18" charset="0"/>
              </a:rPr>
              <a:t>Отгадали, что я за словарь?</a:t>
            </a:r>
            <a:r>
              <a:rPr lang="ru-RU" sz="1600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rgbClr val="4C7058"/>
              </a:solidFill>
              <a:latin typeface="Palatino Linotype" pitchFamily="18" charset="0"/>
            </a:endParaRPr>
          </a:p>
        </p:txBody>
      </p:sp>
      <p:pic>
        <p:nvPicPr>
          <p:cNvPr id="52228" name="Picture 4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938" y="0"/>
            <a:ext cx="88106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19162"/>
          </a:xfrm>
        </p:spPr>
        <p:txBody>
          <a:bodyPr/>
          <a:lstStyle/>
          <a:p>
            <a:pPr algn="ctr" eaLnBrk="1" hangingPunct="1"/>
            <a: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  <a:t>Поработаем со словарями</a:t>
            </a:r>
            <a:r>
              <a:rPr lang="ru-RU" smtClean="0"/>
              <a:t> 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95288" y="3768725"/>
            <a:ext cx="8353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sz="120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200">
              <a:latin typeface="Arial" charset="0"/>
            </a:endParaRPr>
          </a:p>
        </p:txBody>
      </p:sp>
      <p:pic>
        <p:nvPicPr>
          <p:cNvPr id="53252" name="Picture 5" descr="MOUSE1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3366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3431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1.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Определите, какое значение имеет слово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«голова».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2.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Ответьте на вопрос: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«Как говорят о кротком, забитом человеке?», «Как говорят о человеке, который пришел не вовремя, некстати?».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3.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Как написать слово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«абракадабра»?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4.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Подберите родственные по смыслу слова к слову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«трудолюбивый».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5.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Подберите противоположное по смыслу слово к слову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«истинный».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</a:t>
            </a:r>
            <a:endParaRPr lang="ru-RU" sz="1800" i="1" smtClean="0">
              <a:solidFill>
                <a:srgbClr val="41614C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6. 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Что означают выражения?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        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- биться как рыба об лед;              - в два счета;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          - взлететь на воздух;                        - хоть кол на голове теши.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7. 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Поставь верно ударение в словах:    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артикул, каталог, алфавит, баловать.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8. 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Подбери синонимы к словам: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         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- глаза;                                                      - голова.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9. </a:t>
            </a:r>
            <a:r>
              <a:rPr lang="ru-RU" sz="1800" smtClean="0">
                <a:solidFill>
                  <a:srgbClr val="41614C"/>
                </a:solidFill>
                <a:latin typeface="Palatino Linotype" pitchFamily="18" charset="0"/>
              </a:rPr>
              <a:t>Замените фразеологизмы одним словом: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</a:t>
            </a:r>
            <a:r>
              <a:rPr lang="ru-RU" sz="1800" b="1" smtClean="0">
                <a:solidFill>
                  <a:schemeClr val="accent2"/>
                </a:solidFill>
                <a:latin typeface="Palatino Linotype" pitchFamily="18" charset="0"/>
              </a:rPr>
              <a:t>Ухватиться обеими руками</a:t>
            </a:r>
            <a:r>
              <a:rPr lang="ru-RU" sz="1800" b="1" smtClean="0">
                <a:latin typeface="Palatino Linotype" pitchFamily="18" charset="0"/>
              </a:rPr>
              <a:t>,  </a:t>
            </a:r>
            <a:r>
              <a:rPr lang="ru-RU" sz="1800" b="1" smtClean="0">
                <a:solidFill>
                  <a:srgbClr val="293B2F"/>
                </a:solidFill>
                <a:latin typeface="Palatino Linotype" pitchFamily="18" charset="0"/>
              </a:rPr>
              <a:t>быть правой рукой</a:t>
            </a:r>
            <a:r>
              <a:rPr lang="ru-RU" sz="1800" b="1" smtClean="0">
                <a:latin typeface="Palatino Linotype" pitchFamily="18" charset="0"/>
              </a:rPr>
              <a:t>, </a:t>
            </a:r>
            <a:r>
              <a:rPr lang="ru-RU" sz="1800" b="1" smtClean="0">
                <a:solidFill>
                  <a:srgbClr val="860000"/>
                </a:solidFill>
                <a:latin typeface="Palatino Linotype" pitchFamily="18" charset="0"/>
              </a:rPr>
              <a:t>быть под рукой</a:t>
            </a:r>
            <a:r>
              <a:rPr lang="ru-RU" sz="1800" b="1" smtClean="0">
                <a:latin typeface="Palatino Linotype" pitchFamily="18" charset="0"/>
              </a:rPr>
              <a:t>, </a:t>
            </a:r>
            <a:r>
              <a:rPr lang="ru-RU" sz="1800" b="1" smtClean="0">
                <a:solidFill>
                  <a:srgbClr val="0000CC"/>
                </a:solidFill>
                <a:latin typeface="Palatino Linotype" pitchFamily="18" charset="0"/>
              </a:rPr>
              <a:t>прибрать к рукам</a:t>
            </a:r>
            <a:r>
              <a:rPr lang="ru-RU" sz="1800" b="1" smtClean="0">
                <a:latin typeface="Palatino Linotype" pitchFamily="18" charset="0"/>
              </a:rPr>
              <a:t>, </a:t>
            </a:r>
            <a:r>
              <a:rPr lang="ru-RU" sz="1800" b="1" smtClean="0">
                <a:solidFill>
                  <a:srgbClr val="FF6600"/>
                </a:solidFill>
                <a:latin typeface="Palatino Linotype" pitchFamily="18" charset="0"/>
              </a:rPr>
              <a:t>рука об руку</a:t>
            </a:r>
            <a:r>
              <a:rPr lang="ru-RU" sz="1800" b="1" smtClean="0">
                <a:latin typeface="Palatino Linotype" pitchFamily="18" charset="0"/>
              </a:rPr>
              <a:t>, </a:t>
            </a:r>
            <a:r>
              <a:rPr lang="ru-RU" sz="1800" b="1" smtClean="0">
                <a:solidFill>
                  <a:srgbClr val="000066"/>
                </a:solidFill>
                <a:latin typeface="Palatino Linotype" pitchFamily="18" charset="0"/>
              </a:rPr>
              <a:t>рукой подать</a:t>
            </a:r>
            <a:r>
              <a:rPr lang="ru-RU" sz="1800" b="1" smtClean="0">
                <a:latin typeface="Palatino Linotype" pitchFamily="18" charset="0"/>
              </a:rPr>
              <a:t>, </a:t>
            </a:r>
            <a:r>
              <a:rPr lang="ru-RU" sz="1800" b="1" smtClean="0">
                <a:solidFill>
                  <a:srgbClr val="41614C"/>
                </a:solidFill>
                <a:latin typeface="Palatino Linotype" pitchFamily="18" charset="0"/>
              </a:rPr>
              <a:t>на руках носить</a:t>
            </a:r>
            <a:r>
              <a:rPr lang="ru-RU" sz="1800" b="1" smtClean="0">
                <a:latin typeface="Palatino Linotype" pitchFamily="18" charset="0"/>
              </a:rPr>
              <a:t>, </a:t>
            </a:r>
            <a:r>
              <a:rPr lang="ru-RU" sz="1800" b="1" smtClean="0">
                <a:solidFill>
                  <a:schemeClr val="hlink"/>
                </a:solidFill>
                <a:latin typeface="Palatino Linotype" pitchFamily="18" charset="0"/>
              </a:rPr>
              <a:t>держать в ежовых рукавицах</a:t>
            </a:r>
            <a:r>
              <a:rPr lang="ru-RU" sz="1800" b="1" smtClean="0"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u="sng" smtClean="0">
                <a:solidFill>
                  <a:schemeClr val="accent2"/>
                </a:solidFill>
                <a:latin typeface="Bookman Old Style" pitchFamily="18" charset="0"/>
              </a:rPr>
              <a:t>Запишите в тетрадь современные синонимы </a:t>
            </a:r>
            <a:br>
              <a:rPr lang="ru-RU" sz="2000" b="1" u="sng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b="1" i="1" u="sng" smtClean="0">
                <a:solidFill>
                  <a:schemeClr val="bg2"/>
                </a:solidFill>
                <a:latin typeface="Bookman Old Style" pitchFamily="18" charset="0"/>
              </a:rPr>
              <a:t>устаревших</a:t>
            </a:r>
            <a:r>
              <a:rPr lang="ru-RU" sz="2000" b="1" u="sng" smtClean="0">
                <a:solidFill>
                  <a:schemeClr val="accent2"/>
                </a:solidFill>
                <a:latin typeface="Bookman Old Style" pitchFamily="18" charset="0"/>
              </a:rPr>
              <a:t>  слов: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24025" y="2308225"/>
            <a:ext cx="6664325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>
                <a:solidFill>
                  <a:srgbClr val="4C7058"/>
                </a:solidFill>
              </a:rPr>
              <a:t>стило –                    волхв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>
                <a:solidFill>
                  <a:srgbClr val="4C7058"/>
                </a:solidFill>
              </a:rPr>
              <a:t>лицедей –              супостат -    </a:t>
            </a:r>
            <a:br>
              <a:rPr lang="ru-RU" sz="3200" b="1">
                <a:solidFill>
                  <a:srgbClr val="4C7058"/>
                </a:solidFill>
              </a:rPr>
            </a:br>
            <a:r>
              <a:rPr lang="ru-RU" sz="3200" b="1">
                <a:solidFill>
                  <a:srgbClr val="4C7058"/>
                </a:solidFill>
              </a:rPr>
              <a:t>амбре –                   лекарь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>
                <a:solidFill>
                  <a:srgbClr val="4C7058"/>
                </a:solidFill>
              </a:rPr>
              <a:t>жаба –                     скудоумие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>
                <a:solidFill>
                  <a:srgbClr val="4C7058"/>
                </a:solidFill>
              </a:rPr>
              <a:t>мыльня –               миллионщик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>
                <a:solidFill>
                  <a:srgbClr val="4C7058"/>
                </a:solidFill>
              </a:rPr>
              <a:t>баталия -               танцорка –</a:t>
            </a:r>
            <a:r>
              <a:rPr lang="ru-RU" sz="3200" b="1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71550" y="333375"/>
            <a:ext cx="7777163" cy="6130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400" b="1" i="1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Словарь –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 это вся вселенная в алфавитном порядке.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(Ф. Вольтер)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Люблю словари! Я люблю их не только за большую пользу, приносимую ими, но и за всё то, что есть в них прекрасного и величественного…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(А.Франс)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400" b="1" i="1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Если хорошо поразмышлять,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                             словарь – это книга книг!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                                                          (А.Франс)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400" b="1" i="1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Не бойтесь заглянуть в словарь.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Это пышный овраг,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>
                <a:latin typeface="Bookman Old Style" pitchFamily="18" charset="0"/>
              </a:rPr>
              <a:t>                                а не грустная пропасть.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200" smtClean="0"/>
          </a:p>
        </p:txBody>
      </p:sp>
      <p:pic>
        <p:nvPicPr>
          <p:cNvPr id="9220" name="Picture 11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32382">
            <a:off x="38100" y="1920875"/>
            <a:ext cx="9493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90119">
            <a:off x="0" y="5229225"/>
            <a:ext cx="9366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94279">
            <a:off x="0" y="3716338"/>
            <a:ext cx="9318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5926">
            <a:off x="0" y="620713"/>
            <a:ext cx="10287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8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4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8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8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82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u="sng" smtClean="0">
                <a:solidFill>
                  <a:schemeClr val="accent2"/>
                </a:solidFill>
                <a:latin typeface="Palatino Linotype" pitchFamily="18" charset="0"/>
              </a:rPr>
              <a:t>Составьте новые слова от исходного </a:t>
            </a:r>
            <a:br>
              <a:rPr lang="ru-RU" sz="2400" b="1" u="sng" smtClean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ru-RU" sz="2400" b="1" u="sng" smtClean="0">
                <a:solidFill>
                  <a:schemeClr val="accent2"/>
                </a:solidFill>
                <a:latin typeface="Palatino Linotype" pitchFamily="18" charset="0"/>
              </a:rPr>
              <a:t>при помощи приставок, суффиксов и окончаний и проверьте по словарю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92375"/>
            <a:ext cx="7772400" cy="22320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4C7058"/>
                </a:solidFill>
                <a:latin typeface="Palatino Linotype" pitchFamily="18" charset="0"/>
              </a:rPr>
              <a:t>Катать</a:t>
            </a:r>
          </a:p>
          <a:p>
            <a:pPr algn="ctr" eaLnBrk="1" hangingPunct="1"/>
            <a:r>
              <a:rPr lang="ru-RU" sz="3600" b="1" smtClean="0">
                <a:solidFill>
                  <a:srgbClr val="4C7058"/>
                </a:solidFill>
                <a:latin typeface="Palatino Linotype" pitchFamily="18" charset="0"/>
              </a:rPr>
              <a:t>Лапа</a:t>
            </a:r>
          </a:p>
          <a:p>
            <a:pPr algn="ctr" eaLnBrk="1" hangingPunct="1"/>
            <a:r>
              <a:rPr lang="ru-RU" sz="3600" b="1" smtClean="0">
                <a:solidFill>
                  <a:srgbClr val="4C7058"/>
                </a:solidFill>
                <a:latin typeface="Palatino Linotype" pitchFamily="18" charset="0"/>
              </a:rPr>
              <a:t>Резать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  <a:t>Вставьте пропущенные буквы, </a:t>
            </a:r>
            <a:b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ru-RU" sz="3200" b="1" u="sng" smtClean="0">
                <a:solidFill>
                  <a:schemeClr val="accent2"/>
                </a:solidFill>
                <a:latin typeface="Palatino Linotype" pitchFamily="18" charset="0"/>
              </a:rPr>
              <a:t>проверяя себя по словарю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5C2E00"/>
                </a:solidFill>
                <a:latin typeface="Bookman Old Style" pitchFamily="18" charset="0"/>
              </a:rPr>
              <a:t>Д…ректор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5C2E00"/>
                </a:solidFill>
                <a:latin typeface="Bookman Old Style" pitchFamily="18" charset="0"/>
              </a:rPr>
              <a:t>т…традь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5C2E00"/>
                </a:solidFill>
                <a:latin typeface="Bookman Old Style" pitchFamily="18" charset="0"/>
              </a:rPr>
              <a:t>п…нал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5C2E00"/>
                </a:solidFill>
                <a:latin typeface="Bookman Old Style" pitchFamily="18" charset="0"/>
              </a:rPr>
              <a:t> г…рд…роб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5C2E00"/>
                </a:solidFill>
                <a:latin typeface="Bookman Old Style" pitchFamily="18" charset="0"/>
              </a:rPr>
              <a:t>кал…ндарь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5C2E00"/>
                </a:solidFill>
                <a:latin typeface="Bookman Old Style" pitchFamily="18" charset="0"/>
              </a:rPr>
              <a:t>р…п…тиция</a:t>
            </a:r>
            <a:r>
              <a:rPr lang="ru-RU" b="1" smtClean="0">
                <a:latin typeface="Bookman Old Style" pitchFamily="18" charset="0"/>
              </a:rPr>
              <a:t> </a:t>
            </a:r>
          </a:p>
        </p:txBody>
      </p:sp>
      <p:sp>
        <p:nvSpPr>
          <p:cNvPr id="563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165850"/>
            <a:ext cx="503238" cy="287338"/>
          </a:xfrm>
          <a:prstGeom prst="notched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55650" y="153988"/>
            <a:ext cx="7953375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sz="2800" b="1" i="1">
              <a:solidFill>
                <a:srgbClr val="5C2E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Наш русский язык богат и красив, </a:t>
            </a:r>
          </a:p>
          <a:p>
            <a:pPr algn="ctr">
              <a:buFont typeface="Wingdings" pitchFamily="2" charset="2"/>
              <a:buNone/>
            </a:pPr>
            <a:endParaRPr lang="ru-RU" sz="2800" b="1" i="1">
              <a:solidFill>
                <a:srgbClr val="5C2E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1600" b="1" i="1">
              <a:solidFill>
                <a:srgbClr val="5C2E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но сейчас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красивый и правильный русский язык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стал большой редкостью.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Чтобы уметь правильно и красиво говорить, необходимо знать значение слов,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их правильное произношение,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а, при необходимости, и написание,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а также знать значение фразеологизмов, крылатых выражений,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>
                <a:solidFill>
                  <a:srgbClr val="5C2E00"/>
                </a:solidFill>
              </a:rPr>
              <a:t>надо употреблять их правильно.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latin typeface="Palatino Linotype" pitchFamily="18" charset="0"/>
              </a:rPr>
              <a:t>СЛОВАРИ РУССКОГО ЯЗЫКА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628775"/>
            <a:ext cx="4953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2" action="ppaction://hlinksldjump"/>
              </a:rPr>
              <a:t>ТОЛКОВЫЙ СЛОВАРЬ В.И. ДАЛЯ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3" action="ppaction://hlinksldjump"/>
              </a:rPr>
              <a:t>ТОЛКОВЫЙ СЛОВАРЬ С.И. ОЖЕГОВА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4" action="ppaction://hlinksldjump"/>
              </a:rPr>
              <a:t>ШКОЛЬНЫЙ ТОЛКОВЫЙ СЛОВАРЬ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5" action="ppaction://hlinksldjump"/>
              </a:rPr>
              <a:t>ОРФОГРАФИЧЕСКИЙ СЛОВАРЬ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6" action="ppaction://hlinksldjump"/>
              </a:rPr>
              <a:t>СЛОВАРЬ СТРОЕНИЯ СЛОВ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7" action="ppaction://hlinksldjump"/>
              </a:rPr>
              <a:t>СЛОВАРЬ АНТОНИМОВ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8" action="ppaction://hlinksldjump"/>
              </a:rPr>
              <a:t>СЛОВАРЬ СИНОНИМОВ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9" action="ppaction://hlinksldjump"/>
              </a:rPr>
              <a:t>ТОПОНИМИЧЕСКИЙ СЛОВАРЬ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10" action="ppaction://hlinksldjump"/>
              </a:rPr>
              <a:t>ЭТИМОЛОГИЧЕСКИЙ СЛОВАРЬ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11" action="ppaction://hlinksldjump"/>
              </a:rPr>
              <a:t>ФРАЗЕОЛОГИЧЕСКИЙ СЛОВАРЬ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12" action="ppaction://hlinksldjump"/>
              </a:rPr>
              <a:t>СЛОВООБРАЗОВАТЕЛЬНЫЙ СЛОВАРЬ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rgbClr val="4E4D27"/>
                </a:solidFill>
                <a:latin typeface="Palatino Linotype" pitchFamily="18" charset="0"/>
                <a:hlinkClick r:id="rId13" action="ppaction://hlinksldjump"/>
              </a:rPr>
              <a:t>СЛОВАРЬ ИНОСТРАННЫХ СЛОВ</a:t>
            </a:r>
            <a:endParaRPr lang="ru-RU" sz="1500" b="1" smtClean="0">
              <a:solidFill>
                <a:srgbClr val="4E4D27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chemeClr val="hlink"/>
                </a:solidFill>
                <a:latin typeface="Palatino Linotype" pitchFamily="18" charset="0"/>
                <a:hlinkClick r:id="rId14" action="ppaction://hlinksldjump"/>
              </a:rPr>
              <a:t>СЛОВАРЬ УСТАРЕВШИХ СЛОВ</a:t>
            </a:r>
            <a:endParaRPr lang="ru-RU" sz="1500" b="1" smtClean="0">
              <a:solidFill>
                <a:schemeClr val="hlink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chemeClr val="hlink"/>
                </a:solidFill>
                <a:latin typeface="Palatino Linotype" pitchFamily="18" charset="0"/>
                <a:hlinkClick r:id="rId15" action="ppaction://hlinksldjump"/>
              </a:rPr>
              <a:t>ПРОВЕРЬ СЕБЯ!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b="1" smtClean="0">
                <a:solidFill>
                  <a:schemeClr val="hlink"/>
                </a:solidFill>
                <a:latin typeface="Palatino Linotype" pitchFamily="18" charset="0"/>
                <a:hlinkClick r:id="rId16" action="ppaction://hlinksldjump"/>
              </a:rPr>
              <a:t>КАК ПОЛЬЗОВАТЬСЯ СЛОВАРЁМ</a:t>
            </a:r>
            <a:endParaRPr lang="ru-RU" sz="1500" b="1" smtClean="0">
              <a:solidFill>
                <a:schemeClr val="hlink"/>
              </a:solidFill>
              <a:latin typeface="Palatino Linotype" pitchFamily="18" charset="0"/>
              <a:hlinkClick r:id="rId15" action="ppaction://hlinksldjump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smtClean="0">
              <a:solidFill>
                <a:srgbClr val="4E4D27"/>
              </a:solidFill>
              <a:latin typeface="Mistral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rgbClr val="4E4D27"/>
              </a:solidFill>
              <a:latin typeface="Mistral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Mistral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Mistral" pitchFamily="66" charset="0"/>
            </a:endParaRPr>
          </a:p>
        </p:txBody>
      </p:sp>
      <p:pic>
        <p:nvPicPr>
          <p:cNvPr id="60420" name="Picture 4" descr="ЕКГНУК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1901239">
            <a:off x="900113" y="2565400"/>
            <a:ext cx="29797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7813"/>
            <a:ext cx="8101012" cy="11430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Palatino Linotype" pitchFamily="18" charset="0"/>
              </a:rPr>
              <a:t>                                                                                         </a:t>
            </a:r>
            <a:r>
              <a:rPr lang="ru-RU" sz="2400" b="1" smtClean="0">
                <a:solidFill>
                  <a:schemeClr val="hlink"/>
                </a:solidFill>
                <a:latin typeface="Palatino Linotype" pitchFamily="18" charset="0"/>
              </a:rPr>
              <a:t>ТОЛКОВЫЙ СЛОВАРЬ В.И.ДАЛЯ</a:t>
            </a:r>
            <a:r>
              <a:rPr lang="ru-RU" sz="2800" b="1" smtClean="0">
                <a:latin typeface="Mistral" pitchFamily="66" charset="0"/>
              </a:rPr>
              <a:t>                                            </a:t>
            </a: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«Есть словари «поученей» Далева, </a:t>
            </a:r>
            <a:b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r>
              <a:rPr lang="ru-RU" sz="2000" b="1" i="1" u="sng" smtClean="0">
                <a:solidFill>
                  <a:srgbClr val="5C2E00"/>
                </a:solidFill>
                <a:latin typeface="Bookman Old Style" pitchFamily="18" charset="0"/>
              </a:rPr>
              <a:t>но нет словаря народней, поэтичней, родней».</a:t>
            </a:r>
            <a:r>
              <a:rPr lang="ru-RU" sz="1800" b="1" i="1" u="sng" smtClean="0">
                <a:solidFill>
                  <a:srgbClr val="5C2E00"/>
                </a:solidFill>
                <a:latin typeface="Bookman Old Style" pitchFamily="18" charset="0"/>
              </a:rPr>
              <a:t/>
            </a:r>
            <a:br>
              <a:rPr lang="ru-RU" sz="1800" b="1" i="1" u="sng" smtClean="0">
                <a:solidFill>
                  <a:srgbClr val="5C2E00"/>
                </a:solidFill>
                <a:latin typeface="Bookman Old Style" pitchFamily="18" charset="0"/>
              </a:rPr>
            </a:br>
            <a:endParaRPr lang="ru-RU" sz="1800" b="1" i="1" u="sng" smtClean="0">
              <a:solidFill>
                <a:srgbClr val="5C2E00"/>
              </a:solidFill>
              <a:latin typeface="Bookman Old Style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83552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Palatino Linotype" pitchFamily="18" charset="0"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Palatino Linotype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Palatino Linotype" pitchFamily="18" charset="0"/>
              </a:rPr>
              <a:t> </a:t>
            </a:r>
            <a:r>
              <a:rPr lang="ru-RU" sz="2000" b="1" smtClean="0">
                <a:solidFill>
                  <a:srgbClr val="4C7058"/>
                </a:solidFill>
                <a:latin typeface="Palatino Linotype" pitchFamily="18" charset="0"/>
              </a:rPr>
              <a:t>В словаре </a:t>
            </a:r>
            <a:r>
              <a:rPr lang="en-US" sz="2000" b="1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  <a:r>
              <a:rPr lang="ru-RU" sz="2000" b="1" smtClean="0">
                <a:solidFill>
                  <a:srgbClr val="4C7058"/>
                </a:solidFill>
                <a:latin typeface="Palatino Linotype" pitchFamily="18" charset="0"/>
              </a:rPr>
              <a:t>В</a:t>
            </a:r>
            <a:r>
              <a:rPr lang="en-US" sz="2000" b="1" smtClean="0">
                <a:solidFill>
                  <a:srgbClr val="4C7058"/>
                </a:solidFill>
                <a:latin typeface="Palatino Linotype" pitchFamily="18" charset="0"/>
              </a:rPr>
              <a:t>.</a:t>
            </a:r>
            <a:r>
              <a:rPr lang="ru-RU" sz="2000" b="1" smtClean="0">
                <a:solidFill>
                  <a:srgbClr val="4C7058"/>
                </a:solidFill>
                <a:latin typeface="Palatino Linotype" pitchFamily="18" charset="0"/>
              </a:rPr>
              <a:t>И</a:t>
            </a:r>
            <a:r>
              <a:rPr lang="en-US" sz="2000" b="1" smtClean="0">
                <a:solidFill>
                  <a:srgbClr val="4C7058"/>
                </a:solidFill>
                <a:latin typeface="Palatino Linotype" pitchFamily="18" charset="0"/>
              </a:rPr>
              <a:t>. </a:t>
            </a:r>
            <a:r>
              <a:rPr lang="ru-RU" sz="2000" b="1" smtClean="0">
                <a:solidFill>
                  <a:srgbClr val="4C7058"/>
                </a:solidFill>
                <a:latin typeface="Palatino Linotype" pitchFamily="18" charset="0"/>
              </a:rPr>
              <a:t>ДАЛЯ </a:t>
            </a:r>
            <a:r>
              <a:rPr lang="en-US" sz="2000" b="1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  <a:r>
              <a:rPr lang="ru-RU" sz="2000" b="1" smtClean="0">
                <a:solidFill>
                  <a:srgbClr val="4C7058"/>
                </a:solidFill>
                <a:latin typeface="Palatino Linotype" pitchFamily="18" charset="0"/>
              </a:rPr>
              <a:t>содержится около   200 тыс. слов.                                    Наряду с лексикой литературного языка первой половины 19 века здесь представлены областные слова, терминология разных профессий и ремёсел, около 30 тыс. пословиц и поговорок. Словарь Даля будет спутником не только литератора, филолога, но и всякого образованного человека, интересующегося русским языком".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b="1" smtClean="0">
              <a:solidFill>
                <a:srgbClr val="4C7058"/>
              </a:solidFill>
              <a:latin typeface="Palatino Linotype" pitchFamily="18" charset="0"/>
            </a:endParaRPr>
          </a:p>
        </p:txBody>
      </p:sp>
      <p:pic>
        <p:nvPicPr>
          <p:cNvPr id="12292" name="Picture 4" descr="z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179388" y="6237288"/>
            <a:ext cx="503237" cy="287337"/>
          </a:xfrm>
          <a:prstGeom prst="notchedRightArrow">
            <a:avLst>
              <a:gd name="adj1" fmla="val 50000"/>
              <a:gd name="adj2" fmla="val 43785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0" name="Picture 6" descr="P1040540"/>
          <p:cNvPicPr>
            <a:picLocks noChangeAspect="1" noChangeArrowheads="1"/>
          </p:cNvPicPr>
          <p:nvPr/>
        </p:nvPicPr>
        <p:blipFill>
          <a:blip r:embed="rId5">
            <a:lum bright="-24000" contrast="-6000"/>
          </a:blip>
          <a:srcRect r="-67" b="-6"/>
          <a:stretch>
            <a:fillRect/>
          </a:stretch>
        </p:blipFill>
        <p:spPr bwMode="auto">
          <a:xfrm rot="-673946">
            <a:off x="468313" y="2060575"/>
            <a:ext cx="303688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7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u="sng" smtClean="0">
                <a:latin typeface="Palatino Linotype" pitchFamily="18" charset="0"/>
                <a:hlinkClick r:id="rId2" action="ppaction://hlinksldjump"/>
              </a:rPr>
              <a:t>ТОЛКОВЫЙ СЛОВАРЬ С.И. ОЖЕГОВА</a:t>
            </a:r>
            <a:r>
              <a:rPr lang="ru-RU" sz="2400" b="1" u="sng" smtClean="0">
                <a:latin typeface="Mistral" pitchFamily="66" charset="0"/>
              </a:rPr>
              <a:t/>
            </a:r>
            <a:br>
              <a:rPr lang="ru-RU" sz="2400" b="1" u="sng" smtClean="0">
                <a:latin typeface="Mistral" pitchFamily="66" charset="0"/>
              </a:rPr>
            </a:br>
            <a:r>
              <a:rPr lang="ru-RU" sz="1800" b="1" i="1" u="sng" smtClean="0">
                <a:solidFill>
                  <a:srgbClr val="5C2E00"/>
                </a:solidFill>
                <a:latin typeface="Bookman Old Style" pitchFamily="18" charset="0"/>
              </a:rPr>
              <a:t>Толковым не оттого назван словарь, что мог получиться бестолковым,  а оттого, что он слова растолковывает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779838" y="1628775"/>
            <a:ext cx="5122862" cy="4897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rgbClr val="293B2F"/>
                </a:solidFill>
              </a:rPr>
              <a:t>     </a:t>
            </a:r>
            <a:endParaRPr lang="ru-RU" sz="1800" b="1" smtClean="0">
              <a:solidFill>
                <a:srgbClr val="4C7058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4C7058"/>
                </a:solidFill>
                <a:latin typeface="Palatino Linotype" pitchFamily="18" charset="0"/>
              </a:rPr>
              <a:t>     В словаре Ожегова  широко представлена просторечная лексика, употребляемая и в литературе, и в разговорной речи. Словарная статья включает толкование значения, характеристику строения многозначного слова, примеры употребления, сведения о сочетаемости слова, грамматические и орфоэпические характеристики слова.                                 Словарная статья сопровождается описанием тех фразеологических выражений, которые порождены этим словом либо так или иначе с ним связаны.</a:t>
            </a:r>
            <a:r>
              <a:rPr lang="ru-RU" sz="1600" smtClean="0">
                <a:solidFill>
                  <a:srgbClr val="4C7058"/>
                </a:solidFill>
                <a:latin typeface="Palatino Linotype" pitchFamily="18" charset="0"/>
              </a:rPr>
              <a:t/>
            </a:r>
            <a:br>
              <a:rPr lang="ru-RU" sz="1600" smtClean="0">
                <a:solidFill>
                  <a:srgbClr val="4C7058"/>
                </a:solidFill>
                <a:latin typeface="Palatino Linotype" pitchFamily="18" charset="0"/>
              </a:rPr>
            </a:br>
            <a:r>
              <a:rPr lang="ru-RU" sz="1600" smtClean="0">
                <a:solidFill>
                  <a:srgbClr val="293B2F"/>
                </a:solidFill>
                <a:latin typeface="Palatino Linotype" pitchFamily="18" charset="0"/>
              </a:rPr>
              <a:t>      </a:t>
            </a:r>
          </a:p>
        </p:txBody>
      </p:sp>
      <p:pic>
        <p:nvPicPr>
          <p:cNvPr id="13316" name="Picture 11" descr="z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3684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237288"/>
            <a:ext cx="503238" cy="287337"/>
          </a:xfrm>
          <a:prstGeom prst="notchedRight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1" name="Picture 13" descr="Изображение 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82177">
            <a:off x="468313" y="2060575"/>
            <a:ext cx="2986087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4679950" y="5626100"/>
            <a:ext cx="504825" cy="1584325"/>
          </a:xfrm>
          <a:prstGeom prst="rightArrowCallout">
            <a:avLst>
              <a:gd name="adj1" fmla="val 78459"/>
              <a:gd name="adj2" fmla="val 78459"/>
              <a:gd name="adj3" fmla="val 16667"/>
              <a:gd name="adj4" fmla="val 66667"/>
            </a:avLst>
          </a:prstGeom>
          <a:gradFill rotWithShape="1">
            <a:gsLst>
              <a:gs pos="0">
                <a:srgbClr val="DDEBCF">
                  <a:alpha val="5000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1600" b="1">
                <a:hlinkClick r:id="rId7" action="ppaction://hlinksldjump"/>
              </a:rPr>
              <a:t>Загляни</a:t>
            </a:r>
            <a:r>
              <a:rPr lang="ru-RU" sz="1600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8" grpId="0" build="p"/>
    </p:bldLst>
  </p:timing>
</p:sld>
</file>

<file path=ppt/theme/theme1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схемы книгохранилища</Template>
  <TotalTime>1193</TotalTime>
  <Words>1726</Words>
  <Application>Microsoft Office PowerPoint</Application>
  <PresentationFormat>Экран (4:3)</PresentationFormat>
  <Paragraphs>240</Paragraphs>
  <Slides>51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Palatino Linotype</vt:lpstr>
      <vt:lpstr>Wingdings</vt:lpstr>
      <vt:lpstr>Century Gothic</vt:lpstr>
      <vt:lpstr>Arial</vt:lpstr>
      <vt:lpstr>Times New Roman</vt:lpstr>
      <vt:lpstr>Bookman Old Style</vt:lpstr>
      <vt:lpstr>Mistral</vt:lpstr>
      <vt:lpstr>Century Schoolbook</vt:lpstr>
      <vt:lpstr>Шаблон схемы книгохранилища</vt:lpstr>
      <vt:lpstr>Слои</vt:lpstr>
      <vt:lpstr>             Словари</vt:lpstr>
      <vt:lpstr>СЛОВАРИ   РУССКОГО ЯЗЫКА   </vt:lpstr>
      <vt:lpstr>Слайд 3</vt:lpstr>
      <vt:lpstr> Русской речи Государь                     по прозванию Словарь</vt:lpstr>
      <vt:lpstr> </vt:lpstr>
      <vt:lpstr>Слайд 6</vt:lpstr>
      <vt:lpstr>СЛОВАРИ РУССКОГО ЯЗЫКА</vt:lpstr>
      <vt:lpstr>                                                                                         ТОЛКОВЫЙ СЛОВАРЬ В.И.ДАЛЯ                                            «Есть словари «поученей» Далева,  но нет словаря народней, поэтичней, родней». </vt:lpstr>
      <vt:lpstr>ТОЛКОВЫЙ СЛОВАРЬ С.И. ОЖЕГОВА Толковым не оттого назван словарь, что мог получиться бестолковым,  а оттого, что он слова растолковывает</vt:lpstr>
      <vt:lpstr>ШКОЛЬНЫЙ ТОЛКОВЫЙ СЛОВАРЬ Объяснить любое слово  может нам словарь толковый</vt:lpstr>
      <vt:lpstr>ОРФОГРАФИЧЕСКИЙ СЛОВАРЬ  Верно написать все слова практически           поможет словарь орфографический</vt:lpstr>
      <vt:lpstr>СЛОВАРЬ СТРОЕНИЯ СЛОВ  Если знаешь части слова,  то напишешь их толково </vt:lpstr>
      <vt:lpstr>СЛОВАРЬ АНТОНИМОВ                                                                  Способны антонимы жизнь изменить,                                       если сумеешь ты их применить </vt:lpstr>
      <vt:lpstr>СЛОВАРЬ СИНОНИМОВ Найти замену слову, да не одну, а даже три?   Словарь синонимов смотри!</vt:lpstr>
      <vt:lpstr>ТОПОНИМИЧЕСКИЙ СЛОВАРЬ  Тайну названий географических  раскроет словарь топонимический                                                         </vt:lpstr>
      <vt:lpstr>ЭТИМОЛОГИЧЕСКИЙ СЛОВАРЬ Секреты и тайны слов исторические  содержат в себе словари этимологические</vt:lpstr>
      <vt:lpstr>ФРАЗЕОЛОГИЧЕСКИЙ СЛОВАРЬ Встретил крылатую фразу –      смотри словарь фразеологизмов сразу!</vt:lpstr>
      <vt:lpstr>СЛОВООБРАЗОВАТЕЛЬНЫЙ СЛОВАРЬ Структуру слова очень внимательно  поможет тебе изучить словарь словообразовательный</vt:lpstr>
      <vt:lpstr>СЛОВАРЬ ИНОСТРАННЫХ СЛОВ Иностранных слов словарь каждый в руки брать привык, пожелав узнать откуда слово в наш пришло родной язык  </vt:lpstr>
      <vt:lpstr>СЛОВАРЬ УСТАРЕВШИХ СЛОВ Хоть слова и устарели, мы про них бы знать хотели. В этом нам помочь готов устаревших словарь слов </vt:lpstr>
      <vt:lpstr>    КАК   ПОЛЬЗОВАТЬСЯ   СЛОВАРЕМ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СЛОВАРЬ</vt:lpstr>
      <vt:lpstr>    </vt:lpstr>
      <vt:lpstr>Слайд 30</vt:lpstr>
      <vt:lpstr>Слайд 31</vt:lpstr>
      <vt:lpstr>Толковый словарь ВИДаля</vt:lpstr>
      <vt:lpstr>Толковый словарь Ожегова </vt:lpstr>
      <vt:lpstr>Школьный толковый словарь</vt:lpstr>
      <vt:lpstr>Орфографический словарь</vt:lpstr>
      <vt:lpstr>Словарь строения слов</vt:lpstr>
      <vt:lpstr>Словарь антонимов</vt:lpstr>
      <vt:lpstr>Словарь синонимов русского языка</vt:lpstr>
      <vt:lpstr>Топонимический словарь</vt:lpstr>
      <vt:lpstr>Этимологичический словарь</vt:lpstr>
      <vt:lpstr>Фразеологический словарь</vt:lpstr>
      <vt:lpstr>Словообразовательный словарь</vt:lpstr>
      <vt:lpstr>Словарь иностранных слов</vt:lpstr>
      <vt:lpstr>Словарь устаревших слов</vt:lpstr>
      <vt:lpstr>ПРОВЕРЬ СЕБЯ!</vt:lpstr>
      <vt:lpstr>Определить, из каких словарей  даны словарные статьи</vt:lpstr>
      <vt:lpstr>Определите,  какой перед вами словарь</vt:lpstr>
      <vt:lpstr>Поработаем со словарями </vt:lpstr>
      <vt:lpstr>Запишите в тетрадь современные синонимы  устаревших  слов:</vt:lpstr>
      <vt:lpstr>Составьте новые слова от исходного  при помощи приставок, суффиксов и окончаний и проверьте по словарю</vt:lpstr>
      <vt:lpstr>Вставьте пропущенные буквы,  проверяя себя по словарю</vt:lpstr>
    </vt:vector>
  </TitlesOfParts>
  <Company>школа3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</dc:title>
  <dc:creator>USER</dc:creator>
  <dc:description>rusedu.ru</dc:description>
  <cp:lastModifiedBy>admin</cp:lastModifiedBy>
  <cp:revision>71</cp:revision>
  <dcterms:created xsi:type="dcterms:W3CDTF">2009-01-09T09:14:54Z</dcterms:created>
  <dcterms:modified xsi:type="dcterms:W3CDTF">2013-01-09T05:25:33Z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TC011594401049</vt:lpwstr>
  </property>
  <property fmtid="{D5CDD505-2E9C-101B-9397-08002B2CF9AE}" pid="3" name="NXTAG2">
    <vt:lpwstr>000800e622000000000001024140</vt:lpwstr>
  </property>
</Properties>
</file>