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sldIdLst>
    <p:sldId id="362" r:id="rId2"/>
    <p:sldId id="427" r:id="rId3"/>
    <p:sldId id="428" r:id="rId4"/>
    <p:sldId id="375" r:id="rId5"/>
    <p:sldId id="405" r:id="rId6"/>
    <p:sldId id="429" r:id="rId7"/>
    <p:sldId id="430" r:id="rId8"/>
    <p:sldId id="432" r:id="rId9"/>
    <p:sldId id="434" r:id="rId10"/>
    <p:sldId id="431" r:id="rId11"/>
    <p:sldId id="435" r:id="rId12"/>
    <p:sldId id="436" r:id="rId13"/>
    <p:sldId id="437" r:id="rId14"/>
    <p:sldId id="438" r:id="rId15"/>
    <p:sldId id="439" r:id="rId16"/>
    <p:sldId id="440" r:id="rId17"/>
    <p:sldId id="377" r:id="rId18"/>
    <p:sldId id="378" r:id="rId19"/>
    <p:sldId id="37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535"/>
    <a:srgbClr val="A1859A"/>
    <a:srgbClr val="800000"/>
    <a:srgbClr val="453911"/>
    <a:srgbClr val="808000"/>
    <a:srgbClr val="660033"/>
    <a:srgbClr val="008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59435D-C5DB-4E83-84E9-5688A6647A42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57F8DAE-B8B1-411D-A2BA-E2C35B054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4EEB02-ACB8-463A-BBF8-A00E186A046E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85D1-7C70-467C-8E2B-86E90D54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C597-B6D7-4E81-9574-ED6EC09FC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E14C0-DB2D-4CBB-8D0C-20ABFCA98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C5D7-91EC-463F-8A9A-96851081D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5054-4E3B-46B9-8BC7-70E56EA61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EB47-F684-43B9-A477-F1CFBE65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32E8-BBEA-4081-A4A0-8E79E13A9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C47D-C6F4-4314-973C-122085D36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8ABB-66D6-4791-9D05-FB3DC9EFF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04C1-472F-4798-ACE0-09B577AE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A6D5-C148-4C23-ABD4-8DC99BAB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6C37-A954-4590-A98E-698F83BD1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4134-0CD1-4873-AD37-C1659692C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4000">
                  <a:latin typeface="Times New Roman" pitchFamily="18" charset="0"/>
                </a:endParaRPr>
              </a:p>
            </p:txBody>
          </p:sp>
          <p:sp>
            <p:nvSpPr>
              <p:cNvPr id="22532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4000">
                  <a:latin typeface="Times New Roman" pitchFamily="18" charset="0"/>
                </a:endParaRPr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4000">
                  <a:latin typeface="Times New Roman" pitchFamily="18" charset="0"/>
                </a:endParaRPr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4000">
                  <a:latin typeface="Times New Roman" pitchFamily="18" charset="0"/>
                </a:endParaRPr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sz="4000">
                  <a:latin typeface="Times New Roman" pitchFamily="18" charset="0"/>
                </a:endParaRPr>
              </a:p>
            </p:txBody>
          </p:sp>
          <p:grpSp>
            <p:nvGrpSpPr>
              <p:cNvPr id="1039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4000">
                    <a:latin typeface="Times New Roman" pitchFamily="18" charset="0"/>
                  </a:endParaRPr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4000">
                    <a:latin typeface="Times New Roman" pitchFamily="18" charset="0"/>
                  </a:endParaRPr>
                </a:p>
              </p:txBody>
            </p:sp>
            <p:grpSp>
              <p:nvGrpSpPr>
                <p:cNvPr id="1042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4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40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09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6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4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5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5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5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0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6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6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9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56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9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57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57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9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5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4000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043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4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40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05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8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8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9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9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1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59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60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3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2260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eaLnBrk="1" hangingPunct="1">
                            <a:defRPr/>
                          </a:pPr>
                          <a:endParaRPr lang="ru-RU" sz="4000">
                            <a:latin typeface="Times New Roman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5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5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5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5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eaLnBrk="1" hangingPunct="1">
                          <a:defRPr/>
                        </a:pPr>
                        <a:endParaRPr lang="ru-RU" sz="4000">
                          <a:latin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defRPr/>
                      </a:pPr>
                      <a:endParaRPr lang="ru-RU" sz="4000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044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40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ru-RU" sz="4000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2620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4000">
                    <a:latin typeface="Times New Roman" pitchFamily="18" charset="0"/>
                  </a:endParaRPr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4000">
                    <a:latin typeface="Times New Roman" pitchFamily="18" charset="0"/>
                  </a:endParaRPr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ru-RU" sz="40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2629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sz="4000">
                <a:latin typeface="Times New Roman" pitchFamily="18" charset="0"/>
              </a:endParaRPr>
            </a:p>
          </p:txBody>
        </p:sp>
      </p:grpSp>
      <p:sp>
        <p:nvSpPr>
          <p:cNvPr id="1027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FD1C853-A03B-4D52-8C49-9419A666F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&#1056;&#1072;&#1073;&#1086;&#1095;&#1080;&#1081;%20&#1089;&#1090;&#1086;&#1083;\&#1054;&#1090;&#1082;&#1088;&#1099;&#1090;&#1099;&#1081;%20&#1091;&#1088;&#1086;&#1082;\gotovo\21-101434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37" name="WordArt 21"/>
          <p:cNvSpPr>
            <a:spLocks noChangeArrowheads="1" noChangeShapeType="1" noTextEdit="1"/>
          </p:cNvSpPr>
          <p:nvPr/>
        </p:nvSpPr>
        <p:spPr bwMode="ltGray">
          <a:xfrm>
            <a:off x="611188" y="2843213"/>
            <a:ext cx="7920037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AD672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Троянская война и поэмы Гомера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ChangeArrowheads="1"/>
          </p:cNvSpPr>
          <p:nvPr/>
        </p:nvSpPr>
        <p:spPr bwMode="ltGray">
          <a:xfrm>
            <a:off x="522288" y="2349500"/>
            <a:ext cx="8047037" cy="15541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800000"/>
                </a:solidFill>
              </a:rPr>
              <a:t>Причина Троянской войны – переселение части греков </a:t>
            </a:r>
            <a:br>
              <a:rPr lang="ru-RU" sz="3200" b="1">
                <a:solidFill>
                  <a:srgbClr val="800000"/>
                </a:solidFill>
              </a:rPr>
            </a:br>
            <a:r>
              <a:rPr lang="ru-RU" sz="3200" b="1">
                <a:solidFill>
                  <a:srgbClr val="800000"/>
                </a:solidFill>
              </a:rPr>
              <a:t>на полуостров Малая Азия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Агамемнон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557338"/>
            <a:ext cx="44894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Агамемнон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50" y="1250950"/>
            <a:ext cx="50673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349250" y="2540000"/>
            <a:ext cx="3200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solidFill>
                  <a:srgbClr val="663300"/>
                </a:solidFill>
              </a:rPr>
              <a:t>В 1200 г. до н. э. греки-ахейцы под руководством Агамемнона осадили Трою.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Гектор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83000" y="1162050"/>
            <a:ext cx="51117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38150" y="2228850"/>
            <a:ext cx="3111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solidFill>
                  <a:srgbClr val="663300"/>
                </a:solidFill>
              </a:rPr>
              <a:t>Гектор – предводитель троянцев, сын Приама, царя Трои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Ахилл 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350" y="1073150"/>
            <a:ext cx="4889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683250" y="2051050"/>
            <a:ext cx="2978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600" b="1">
                <a:solidFill>
                  <a:srgbClr val="663300"/>
                </a:solidFill>
              </a:rPr>
              <a:t>Ахиллес (Ахилл) – </a:t>
            </a:r>
          </a:p>
          <a:p>
            <a:pPr eaLnBrk="1" hangingPunct="1"/>
            <a:r>
              <a:rPr lang="ru-RU" sz="3600" b="1">
                <a:solidFill>
                  <a:srgbClr val="663300"/>
                </a:solidFill>
              </a:rPr>
              <a:t>самый сильный греческий юноша.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битва Ахилла с Гектором 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6238" y="1073150"/>
            <a:ext cx="592296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82600" y="2228850"/>
            <a:ext cx="20891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>
                <a:solidFill>
                  <a:srgbClr val="6C5535"/>
                </a:solidFill>
              </a:rPr>
              <a:t>Месть Ахилла.</a:t>
            </a:r>
          </a:p>
          <a:p>
            <a:pPr eaLnBrk="1" hangingPunct="1"/>
            <a:r>
              <a:rPr lang="ru-RU" sz="3200">
                <a:solidFill>
                  <a:srgbClr val="6C5535"/>
                </a:solidFill>
              </a:rPr>
              <a:t>Поединок Ахиллеса с Гектором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Андромаха оплакивает Гектора 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4300" y="1190625"/>
            <a:ext cx="4953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27050" y="2673350"/>
            <a:ext cx="2889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6C5535"/>
                </a:solidFill>
              </a:rPr>
              <a:t>Андромаха оплакивает Гектора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троянский конь (2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0650" y="3829050"/>
            <a:ext cx="3822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Троянский кон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7050" y="1428750"/>
            <a:ext cx="222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Горельеф троянский конь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7700" y="1473200"/>
            <a:ext cx="28892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527300" y="1384300"/>
            <a:ext cx="35115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6C5535"/>
                </a:solidFill>
              </a:rPr>
              <a:t>Троянский конь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75" y="233363"/>
            <a:ext cx="3632200" cy="6075362"/>
          </a:xfrm>
        </p:spPr>
        <p:txBody>
          <a:bodyPr/>
          <a:lstStyle/>
          <a:p>
            <a:r>
              <a:rPr lang="ru-RU" smtClean="0">
                <a:solidFill>
                  <a:srgbClr val="800000"/>
                </a:solidFill>
              </a:rPr>
              <a:t>Жуковский</a:t>
            </a:r>
            <a:br>
              <a:rPr lang="ru-RU" smtClean="0">
                <a:solidFill>
                  <a:srgbClr val="800000"/>
                </a:solidFill>
              </a:rPr>
            </a:br>
            <a:r>
              <a:rPr lang="ru-RU" smtClean="0">
                <a:solidFill>
                  <a:srgbClr val="800000"/>
                </a:solidFill>
              </a:rPr>
              <a:t>Василий Андреевич</a:t>
            </a:r>
            <a:r>
              <a:rPr lang="ru-RU" smtClean="0">
                <a:solidFill>
                  <a:srgbClr val="000000"/>
                </a:solidFill>
              </a:rPr>
              <a:t> </a:t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/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mtClean="0">
                <a:solidFill>
                  <a:srgbClr val="000000"/>
                </a:solidFill>
              </a:rPr>
              <a:t/>
            </a:r>
            <a:br>
              <a:rPr lang="ru-RU" smtClean="0">
                <a:solidFill>
                  <a:srgbClr val="000000"/>
                </a:solidFill>
              </a:rPr>
            </a:br>
            <a:r>
              <a:rPr lang="ru-RU" sz="2800" b="1" smtClean="0">
                <a:solidFill>
                  <a:srgbClr val="660033"/>
                </a:solidFill>
              </a:rPr>
              <a:t>Годы жизни: 29.01.1783 - 12.04.1852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5763" y="458788"/>
            <a:ext cx="4381500" cy="5789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375" y="279400"/>
            <a:ext cx="8596313" cy="2732088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sp>
        <p:nvSpPr>
          <p:cNvPr id="19459" name="Text Box 1336"/>
          <p:cNvSpPr txBox="1">
            <a:spLocks noChangeArrowheads="1"/>
          </p:cNvSpPr>
          <p:nvPr/>
        </p:nvSpPr>
        <p:spPr bwMode="auto">
          <a:xfrm>
            <a:off x="341313" y="3294063"/>
            <a:ext cx="8461375" cy="36671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0" name="Text Box 1337"/>
          <p:cNvSpPr txBox="1">
            <a:spLocks noChangeArrowheads="1"/>
          </p:cNvSpPr>
          <p:nvPr/>
        </p:nvSpPr>
        <p:spPr bwMode="auto">
          <a:xfrm>
            <a:off x="792163" y="3294063"/>
            <a:ext cx="8010525" cy="392588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0" indent="-7620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800000"/>
                </a:solidFill>
              </a:rPr>
              <a:t>Друг Ахиллеса, убитый троянским вождем. </a:t>
            </a:r>
          </a:p>
          <a:p>
            <a:pPr marL="762000" indent="-7620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800000"/>
                </a:solidFill>
              </a:rPr>
              <a:t>Вождь троянцев. </a:t>
            </a:r>
          </a:p>
          <a:p>
            <a:pPr marL="762000" indent="-7620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800000"/>
                </a:solidFill>
              </a:rPr>
              <a:t>Герой двух поэм Гомера, который придумал хитростью захватить Трою. </a:t>
            </a:r>
          </a:p>
          <a:p>
            <a:pPr marL="762000" indent="-7620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800000"/>
                </a:solidFill>
              </a:rPr>
              <a:t>Из-за чего начался спор между Герой, Афиной и Афродитой.</a:t>
            </a:r>
          </a:p>
          <a:p>
            <a:pPr marL="762000" indent="-762000">
              <a:spcBef>
                <a:spcPct val="50000"/>
              </a:spcBef>
            </a:pPr>
            <a:endParaRPr lang="ru-RU" sz="2400" b="1">
              <a:solidFill>
                <a:srgbClr val="800000"/>
              </a:solidFill>
            </a:endParaRPr>
          </a:p>
          <a:p>
            <a:pPr marL="762000" indent="-762000">
              <a:spcBef>
                <a:spcPct val="50000"/>
              </a:spcBef>
              <a:buFontTx/>
              <a:buAutoNum type="arabicPeriod"/>
            </a:pPr>
            <a:endParaRPr lang="ru-RU" sz="2400" b="1">
              <a:solidFill>
                <a:srgbClr val="800000"/>
              </a:solidFill>
            </a:endParaRPr>
          </a:p>
        </p:txBody>
      </p:sp>
      <p:sp>
        <p:nvSpPr>
          <p:cNvPr id="19461" name="Text Box 1338"/>
          <p:cNvSpPr txBox="1">
            <a:spLocks noChangeArrowheads="1"/>
          </p:cNvSpPr>
          <p:nvPr/>
        </p:nvSpPr>
        <p:spPr bwMode="auto">
          <a:xfrm>
            <a:off x="836613" y="3429000"/>
            <a:ext cx="184150" cy="3667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375" y="2033588"/>
            <a:ext cx="8596313" cy="281146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ree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375" y="160338"/>
            <a:ext cx="8686800" cy="6508750"/>
          </a:xfrm>
          <a:prstGeom prst="rect">
            <a:avLst/>
          </a:prstGeom>
          <a:solidFill>
            <a:srgbClr val="FFCC66">
              <a:alpha val="78038"/>
            </a:srgbClr>
          </a:solidFill>
          <a:ln w="38100" cmpd="dbl" algn="ctr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646238" y="323850"/>
            <a:ext cx="4330700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-18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Балканский полуостров</a:t>
            </a: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 rot="4264461">
            <a:off x="1576388" y="2509838"/>
            <a:ext cx="2081212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-18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Греция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 rot="4571299">
            <a:off x="152401" y="3978275"/>
            <a:ext cx="21145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Ионическое море</a:t>
            </a:r>
          </a:p>
        </p:txBody>
      </p:sp>
      <p:sp>
        <p:nvSpPr>
          <p:cNvPr id="3078" name="WordArt 10"/>
          <p:cNvSpPr>
            <a:spLocks noChangeArrowheads="1" noChangeShapeType="1" noTextEdit="1"/>
          </p:cNvSpPr>
          <p:nvPr/>
        </p:nvSpPr>
        <p:spPr bwMode="auto">
          <a:xfrm rot="-300235">
            <a:off x="2322513" y="5364163"/>
            <a:ext cx="3240087" cy="43338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Средиземное море</a:t>
            </a:r>
          </a:p>
        </p:txBody>
      </p:sp>
      <p:sp>
        <p:nvSpPr>
          <p:cNvPr id="3079" name="WordArt 11"/>
          <p:cNvSpPr>
            <a:spLocks noChangeArrowheads="1" noChangeShapeType="1" noTextEdit="1"/>
          </p:cNvSpPr>
          <p:nvPr/>
        </p:nvSpPr>
        <p:spPr bwMode="auto">
          <a:xfrm rot="3422706">
            <a:off x="4508500" y="2997201"/>
            <a:ext cx="17811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Эгейское море</a:t>
            </a:r>
          </a:p>
        </p:txBody>
      </p:sp>
      <p:sp>
        <p:nvSpPr>
          <p:cNvPr id="3080" name="WordArt 7"/>
          <p:cNvSpPr>
            <a:spLocks noChangeArrowheads="1" noChangeShapeType="1" noTextEdit="1"/>
          </p:cNvSpPr>
          <p:nvPr/>
        </p:nvSpPr>
        <p:spPr bwMode="auto">
          <a:xfrm rot="5263088">
            <a:off x="7223919" y="2983706"/>
            <a:ext cx="2225675" cy="41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-18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Малая Азия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ChangeArrowheads="1"/>
          </p:cNvSpPr>
          <p:nvPr/>
        </p:nvSpPr>
        <p:spPr bwMode="ltGray">
          <a:xfrm>
            <a:off x="3986213" y="2101850"/>
            <a:ext cx="4573587" cy="26543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eaLnBrk="1" hangingPunct="1"/>
            <a:r>
              <a:rPr lang="ru-RU" sz="2800">
                <a:solidFill>
                  <a:srgbClr val="800000"/>
                </a:solidFill>
              </a:rPr>
              <a:t>Мифы о последнем, десятом годе Троянской войны лежат в основе поэмы Гомера «Илиада», которая была создана в </a:t>
            </a:r>
            <a:r>
              <a:rPr lang="en-US" sz="2800">
                <a:solidFill>
                  <a:srgbClr val="800000"/>
                </a:solidFill>
              </a:rPr>
              <a:t>VIII </a:t>
            </a:r>
            <a:r>
              <a:rPr lang="ru-RU" sz="2800">
                <a:solidFill>
                  <a:srgbClr val="800000"/>
                </a:solidFill>
              </a:rPr>
              <a:t>в. до н. э.</a:t>
            </a:r>
          </a:p>
        </p:txBody>
      </p:sp>
      <p:sp>
        <p:nvSpPr>
          <p:cNvPr id="4099" name="Rectangle 24"/>
          <p:cNvSpPr>
            <a:spLocks noChangeArrowheads="1"/>
          </p:cNvSpPr>
          <p:nvPr/>
        </p:nvSpPr>
        <p:spPr bwMode="ltGray">
          <a:xfrm>
            <a:off x="506413" y="5856288"/>
            <a:ext cx="3016250" cy="9159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b="1">
                <a:solidFill>
                  <a:srgbClr val="800000"/>
                </a:solidFill>
              </a:rPr>
              <a:t>Гомер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i="1">
                <a:solidFill>
                  <a:srgbClr val="800000"/>
                </a:solidFill>
              </a:rPr>
              <a:t>Мраморный  бюст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i="1">
                <a:solidFill>
                  <a:srgbClr val="800000"/>
                </a:solidFill>
              </a:rPr>
              <a:t>II</a:t>
            </a:r>
            <a:r>
              <a:rPr lang="ru-RU" sz="2000" b="1" i="1">
                <a:solidFill>
                  <a:srgbClr val="800000"/>
                </a:solidFill>
              </a:rPr>
              <a:t> в. до н. э.</a:t>
            </a:r>
          </a:p>
        </p:txBody>
      </p:sp>
      <p:pic>
        <p:nvPicPr>
          <p:cNvPr id="4100" name="Picture 32" descr="page3 - bott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1263" y="5229225"/>
            <a:ext cx="27559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3" descr="page3 - to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6813" y="414338"/>
            <a:ext cx="27559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Рисунок5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6863" y="414338"/>
            <a:ext cx="3225800" cy="5397500"/>
          </a:xfrm>
          <a:prstGeom prst="rect">
            <a:avLst/>
          </a:prstGeom>
          <a:noFill/>
          <a:ln w="38100" cmpd="dbl" algn="ctr">
            <a:solidFill>
              <a:srgbClr val="45391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2" descr="G&amp;P copy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06600" y="368300"/>
            <a:ext cx="6797675" cy="6157913"/>
          </a:xfrm>
          <a:noFill/>
          <a:ln w="38100" cmpd="dbl" algn="ctr">
            <a:solidFill>
              <a:srgbClr val="45391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9816" name="21-101434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40" fill="hold"/>
                                        <p:tgtEl>
                                          <p:spTgt spid="1198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98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9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98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ChangeArrowheads="1"/>
          </p:cNvSpPr>
          <p:nvPr/>
        </p:nvSpPr>
        <p:spPr bwMode="ltGray">
          <a:xfrm>
            <a:off x="4132263" y="1887538"/>
            <a:ext cx="4392612" cy="308133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sz="2800">
                <a:solidFill>
                  <a:srgbClr val="800000"/>
                </a:solidFill>
              </a:rPr>
              <a:t>В 70-е годы </a:t>
            </a:r>
            <a:r>
              <a:rPr lang="en-US" sz="2800">
                <a:solidFill>
                  <a:srgbClr val="800000"/>
                </a:solidFill>
              </a:rPr>
              <a:t>XIX </a:t>
            </a:r>
            <a:r>
              <a:rPr lang="ru-RU" sz="2800">
                <a:solidFill>
                  <a:srgbClr val="800000"/>
                </a:solidFill>
              </a:rPr>
              <a:t>в. немецкий археолог Генрих Шлиман провел раскопки на полуострове Малая Азия и обнаружил там руины древнего города</a:t>
            </a:r>
            <a:r>
              <a:rPr lang="en-US" sz="2800">
                <a:solidFill>
                  <a:srgbClr val="800000"/>
                </a:solidFill>
              </a:rPr>
              <a:t>.</a:t>
            </a:r>
            <a:endParaRPr lang="ru-RU" sz="2800">
              <a:solidFill>
                <a:srgbClr val="800000"/>
              </a:solidFill>
            </a:endParaRPr>
          </a:p>
        </p:txBody>
      </p:sp>
      <p:sp>
        <p:nvSpPr>
          <p:cNvPr id="7171" name="Rectangle 24"/>
          <p:cNvSpPr>
            <a:spLocks noChangeArrowheads="1"/>
          </p:cNvSpPr>
          <p:nvPr/>
        </p:nvSpPr>
        <p:spPr bwMode="ltGray">
          <a:xfrm>
            <a:off x="296863" y="5229225"/>
            <a:ext cx="3457575" cy="7016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800000"/>
                </a:solidFill>
              </a:rPr>
              <a:t>Генрих Шлиман. </a:t>
            </a:r>
            <a:r>
              <a:rPr lang="ru-RU" sz="2000" b="1" i="1">
                <a:solidFill>
                  <a:srgbClr val="800000"/>
                </a:solidFill>
              </a:rPr>
              <a:t>Фотография. </a:t>
            </a:r>
            <a:r>
              <a:rPr lang="en-US" sz="2000" b="1" i="1">
                <a:solidFill>
                  <a:srgbClr val="800000"/>
                </a:solidFill>
              </a:rPr>
              <a:t>XIX</a:t>
            </a:r>
            <a:r>
              <a:rPr lang="ru-RU" sz="2000" b="1" i="1">
                <a:solidFill>
                  <a:srgbClr val="800000"/>
                </a:solidFill>
              </a:rPr>
              <a:t> в</a:t>
            </a:r>
            <a:r>
              <a:rPr lang="en-US" sz="2000" b="1" i="1">
                <a:solidFill>
                  <a:srgbClr val="800000"/>
                </a:solidFill>
              </a:rPr>
              <a:t>.</a:t>
            </a:r>
            <a:endParaRPr lang="ru-RU" sz="2000" b="1" i="1">
              <a:solidFill>
                <a:srgbClr val="800000"/>
              </a:solidFill>
            </a:endParaRPr>
          </a:p>
        </p:txBody>
      </p:sp>
      <p:pic>
        <p:nvPicPr>
          <p:cNvPr id="7172" name="Picture 32" descr="page3 - bott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1263" y="5229225"/>
            <a:ext cx="27559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3" descr="page3 - to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6813" y="414338"/>
            <a:ext cx="27559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shima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250" y="890588"/>
            <a:ext cx="3082925" cy="3978275"/>
          </a:xfrm>
          <a:prstGeom prst="rect">
            <a:avLst/>
          </a:prstGeom>
          <a:noFill/>
          <a:ln w="38100" cmpd="dbl">
            <a:solidFill>
              <a:srgbClr val="45391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/>
          <p:cNvSpPr>
            <a:spLocks noChangeArrowheads="1"/>
          </p:cNvSpPr>
          <p:nvPr/>
        </p:nvSpPr>
        <p:spPr bwMode="ltGray">
          <a:xfrm>
            <a:off x="250825" y="2933700"/>
            <a:ext cx="8623300" cy="20415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800000"/>
                </a:solidFill>
              </a:rPr>
              <a:t>Мифологическая причина войны – похищение троянским царевичем Парисом греческой царевны Елены Прекрасной.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ltGray">
          <a:xfrm>
            <a:off x="1511300" y="1628775"/>
            <a:ext cx="6102350" cy="1003300"/>
          </a:xfrm>
          <a:prstGeom prst="roundRect">
            <a:avLst>
              <a:gd name="adj" fmla="val 16667"/>
            </a:avLst>
          </a:prstGeom>
          <a:solidFill>
            <a:srgbClr val="F7ECD7">
              <a:alpha val="54901"/>
            </a:srgbClr>
          </a:solidFill>
          <a:ln w="31750" cmpd="dbl" algn="ctr">
            <a:solidFill>
              <a:srgbClr val="453911"/>
            </a:solidFill>
            <a:round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1" hangingPunct="1"/>
            <a:r>
              <a:rPr lang="ru-RU" sz="2600" i="1">
                <a:solidFill>
                  <a:srgbClr val="660033"/>
                </a:solidFill>
              </a:rPr>
              <a:t>Что является мифологической причиной Троянской войны?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&amp;P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33450" y="142875"/>
            <a:ext cx="7283450" cy="4906963"/>
          </a:xfrm>
          <a:prstGeom prst="rect">
            <a:avLst/>
          </a:prstGeom>
          <a:noFill/>
          <a:ln w="38100" cmpd="dbl" algn="ctr">
            <a:solidFill>
              <a:srgbClr val="453911"/>
            </a:solidFill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 rot="-1634493">
            <a:off x="4908550" y="1851025"/>
            <a:ext cx="1368425" cy="465138"/>
          </a:xfrm>
          <a:prstGeom prst="rightArrow">
            <a:avLst>
              <a:gd name="adj1" fmla="val 50000"/>
              <a:gd name="adj2" fmla="val 73549"/>
            </a:avLst>
          </a:prstGeom>
          <a:solidFill>
            <a:srgbClr val="89633E"/>
          </a:solidFill>
          <a:ln w="28575" algn="ctr">
            <a:solidFill>
              <a:srgbClr val="45391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sz="4000">
              <a:latin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5400000">
            <a:off x="1974850" y="1365251"/>
            <a:ext cx="1762125" cy="476250"/>
          </a:xfrm>
          <a:prstGeom prst="rightArrow">
            <a:avLst>
              <a:gd name="adj1" fmla="val 50000"/>
              <a:gd name="adj2" fmla="val 92500"/>
            </a:avLst>
          </a:prstGeom>
          <a:solidFill>
            <a:schemeClr val="hlink"/>
          </a:solidFill>
          <a:ln w="28575" algn="ctr">
            <a:solidFill>
              <a:srgbClr val="45391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sz="4000">
              <a:latin typeface="Times New Roman" pitchFamily="18" charset="0"/>
            </a:endParaRPr>
          </a:p>
        </p:txBody>
      </p:sp>
      <p:sp>
        <p:nvSpPr>
          <p:cNvPr id="11271" name="Rectangle 24"/>
          <p:cNvSpPr>
            <a:spLocks noChangeArrowheads="1"/>
          </p:cNvSpPr>
          <p:nvPr/>
        </p:nvSpPr>
        <p:spPr bwMode="ltGray">
          <a:xfrm>
            <a:off x="2051050" y="998538"/>
            <a:ext cx="1555750" cy="714375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000000"/>
                </a:solidFill>
              </a:rPr>
              <a:t>Северные племена</a:t>
            </a:r>
            <a:endParaRPr lang="ru-RU" sz="2000" b="1" i="1">
              <a:solidFill>
                <a:srgbClr val="000000"/>
              </a:solidFill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-2780684">
            <a:off x="2614613" y="2557463"/>
            <a:ext cx="557212" cy="258762"/>
          </a:xfrm>
          <a:prstGeom prst="rightArrow">
            <a:avLst>
              <a:gd name="adj1" fmla="val 50000"/>
              <a:gd name="adj2" fmla="val 53834"/>
            </a:avLst>
          </a:prstGeom>
          <a:solidFill>
            <a:srgbClr val="89633E"/>
          </a:solidFill>
          <a:ln w="28575" algn="ctr">
            <a:solidFill>
              <a:srgbClr val="45391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sz="4000">
              <a:latin typeface="Times New Roman" pitchFamily="18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1005130">
            <a:off x="3159125" y="2124075"/>
            <a:ext cx="990600" cy="258763"/>
          </a:xfrm>
          <a:prstGeom prst="rightArrow">
            <a:avLst>
              <a:gd name="adj1" fmla="val 50000"/>
              <a:gd name="adj2" fmla="val 95705"/>
            </a:avLst>
          </a:prstGeom>
          <a:solidFill>
            <a:srgbClr val="89633E"/>
          </a:solidFill>
          <a:ln w="28575" algn="ctr">
            <a:solidFill>
              <a:srgbClr val="45391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sz="4000">
              <a:latin typeface="Times New Roman" pitchFamily="18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1247366">
            <a:off x="2736850" y="2816225"/>
            <a:ext cx="747713" cy="258763"/>
          </a:xfrm>
          <a:prstGeom prst="rightArrow">
            <a:avLst>
              <a:gd name="adj1" fmla="val 50000"/>
              <a:gd name="adj2" fmla="val 72239"/>
            </a:avLst>
          </a:prstGeom>
          <a:solidFill>
            <a:srgbClr val="89633E"/>
          </a:solidFill>
          <a:ln w="28575" algn="ctr">
            <a:solidFill>
              <a:srgbClr val="45391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sz="4000">
              <a:latin typeface="Times New Roman" pitchFamily="18" charset="0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-2152175">
            <a:off x="3654425" y="2474913"/>
            <a:ext cx="950913" cy="258762"/>
          </a:xfrm>
          <a:prstGeom prst="rightArrow">
            <a:avLst>
              <a:gd name="adj1" fmla="val 50000"/>
              <a:gd name="adj2" fmla="val 91871"/>
            </a:avLst>
          </a:prstGeom>
          <a:solidFill>
            <a:srgbClr val="89633E"/>
          </a:solidFill>
          <a:ln w="28575" algn="ctr">
            <a:solidFill>
              <a:srgbClr val="45391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sz="4000">
              <a:latin typeface="Times New Roman" pitchFamily="18" charset="0"/>
            </a:endParaRPr>
          </a:p>
        </p:txBody>
      </p:sp>
      <p:sp>
        <p:nvSpPr>
          <p:cNvPr id="11276" name="Rectangle 24"/>
          <p:cNvSpPr>
            <a:spLocks noChangeArrowheads="1"/>
          </p:cNvSpPr>
          <p:nvPr/>
        </p:nvSpPr>
        <p:spPr bwMode="ltGray">
          <a:xfrm>
            <a:off x="2687638" y="3249613"/>
            <a:ext cx="1171575" cy="415925"/>
          </a:xfrm>
          <a:prstGeom prst="rect">
            <a:avLst/>
          </a:prstGeom>
          <a:solidFill>
            <a:srgbClr val="89633E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000000"/>
                </a:solidFill>
              </a:rPr>
              <a:t>Греки</a:t>
            </a:r>
            <a:endParaRPr lang="ru-RU" sz="2000" b="1" i="1">
              <a:solidFill>
                <a:srgbClr val="000000"/>
              </a:solidFill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ltGray">
          <a:xfrm>
            <a:off x="293688" y="5222875"/>
            <a:ext cx="8558212" cy="1543050"/>
          </a:xfrm>
          <a:prstGeom prst="roundRect">
            <a:avLst>
              <a:gd name="adj" fmla="val 16667"/>
            </a:avLst>
          </a:prstGeom>
          <a:solidFill>
            <a:srgbClr val="F7ECD7">
              <a:alpha val="54901"/>
            </a:srgbClr>
          </a:solidFill>
          <a:ln w="31750" cmpd="dbl" algn="ctr">
            <a:solidFill>
              <a:srgbClr val="453911"/>
            </a:solidFill>
            <a:round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1" hangingPunct="1"/>
            <a:r>
              <a:rPr lang="ru-RU" sz="2800">
                <a:solidFill>
                  <a:srgbClr val="800000"/>
                </a:solidFill>
              </a:rPr>
              <a:t>После прибытия дорийцев в Грецию </a:t>
            </a:r>
          </a:p>
          <a:p>
            <a:pPr algn="ctr" eaLnBrk="1" hangingPunct="1"/>
            <a:r>
              <a:rPr lang="ru-RU" sz="2800">
                <a:solidFill>
                  <a:srgbClr val="800000"/>
                </a:solidFill>
              </a:rPr>
              <a:t>в 1100 г. до н.э., возникла проблема выживания и люди начали искать новые земли для поселения.</a:t>
            </a:r>
          </a:p>
        </p:txBody>
      </p:sp>
      <p:pic>
        <p:nvPicPr>
          <p:cNvPr id="11278" name="Picture 14" descr="Рисунок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871522">
            <a:off x="4908550" y="1514475"/>
            <a:ext cx="82232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8_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07275" y="106363"/>
            <a:ext cx="6508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18_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95538" y="2711450"/>
            <a:ext cx="647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18_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41550" y="2781300"/>
            <a:ext cx="647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18_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5538" y="2351088"/>
            <a:ext cx="9874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18_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901825" y="3113088"/>
            <a:ext cx="9874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18_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95538" y="2597150"/>
            <a:ext cx="647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18_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38" y="184150"/>
            <a:ext cx="6508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18_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16050" y="2273300"/>
            <a:ext cx="27606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18_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95538" y="2667000"/>
            <a:ext cx="647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18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4638" y="4360863"/>
            <a:ext cx="1627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18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4338" y="3113088"/>
            <a:ext cx="15367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18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8138" y="1814513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18_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4625" y="757238"/>
            <a:ext cx="17272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Freeform 15"/>
          <p:cNvSpPr>
            <a:spLocks/>
          </p:cNvSpPr>
          <p:nvPr/>
        </p:nvSpPr>
        <p:spPr bwMode="auto">
          <a:xfrm>
            <a:off x="1951038" y="2124075"/>
            <a:ext cx="1538287" cy="2789238"/>
          </a:xfrm>
          <a:custGeom>
            <a:avLst/>
            <a:gdLst>
              <a:gd name="T0" fmla="*/ 0 w 969"/>
              <a:gd name="T1" fmla="*/ 0 h 1757"/>
              <a:gd name="T2" fmla="*/ 2147483647 w 969"/>
              <a:gd name="T3" fmla="*/ 2147483647 h 1757"/>
              <a:gd name="T4" fmla="*/ 2147483647 w 969"/>
              <a:gd name="T5" fmla="*/ 2147483647 h 1757"/>
              <a:gd name="T6" fmla="*/ 0 60000 65536"/>
              <a:gd name="T7" fmla="*/ 0 60000 65536"/>
              <a:gd name="T8" fmla="*/ 0 60000 65536"/>
              <a:gd name="T9" fmla="*/ 0 w 969"/>
              <a:gd name="T10" fmla="*/ 0 h 1757"/>
              <a:gd name="T11" fmla="*/ 969 w 969"/>
              <a:gd name="T12" fmla="*/ 1757 h 1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9" h="1757">
                <a:moveTo>
                  <a:pt x="0" y="0"/>
                </a:moveTo>
                <a:cubicBezTo>
                  <a:pt x="479" y="80"/>
                  <a:pt x="959" y="160"/>
                  <a:pt x="964" y="453"/>
                </a:cubicBezTo>
                <a:cubicBezTo>
                  <a:pt x="969" y="746"/>
                  <a:pt x="184" y="1540"/>
                  <a:pt x="28" y="1757"/>
                </a:cubicBezTo>
              </a:path>
            </a:pathLst>
          </a:custGeom>
          <a:noFill/>
          <a:ln w="57150">
            <a:solidFill>
              <a:srgbClr val="45391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ltGray">
          <a:xfrm>
            <a:off x="2862263" y="6151563"/>
            <a:ext cx="6059487" cy="563562"/>
          </a:xfrm>
          <a:prstGeom prst="roundRect">
            <a:avLst>
              <a:gd name="adj" fmla="val 16667"/>
            </a:avLst>
          </a:prstGeom>
          <a:solidFill>
            <a:srgbClr val="F7ECD7">
              <a:alpha val="54901"/>
            </a:srgbClr>
          </a:solidFill>
          <a:ln w="31750" cmpd="dbl" algn="ctr">
            <a:solidFill>
              <a:srgbClr val="453911"/>
            </a:solidFill>
            <a:round/>
            <a:headEnd/>
            <a:tailEnd/>
          </a:ln>
        </p:spPr>
        <p:txBody>
          <a:bodyPr lIns="0" rIns="0" anchor="ctr">
            <a:spAutoFit/>
          </a:bodyPr>
          <a:lstStyle/>
          <a:p>
            <a:pPr algn="ctr" eaLnBrk="1" hangingPunct="1"/>
            <a:r>
              <a:rPr lang="ru-RU" sz="2600" i="1">
                <a:solidFill>
                  <a:srgbClr val="800000"/>
                </a:solidFill>
              </a:rPr>
              <a:t>Как началась Троянская война?</a:t>
            </a:r>
          </a:p>
        </p:txBody>
      </p:sp>
      <p:pic>
        <p:nvPicPr>
          <p:cNvPr id="20497" name="Picture 17" descr="18_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56300" y="-96838"/>
            <a:ext cx="277495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camp_fire_1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05438" y="4778375"/>
            <a:ext cx="5508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9" descr="camp_fire_1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56238" y="3652838"/>
            <a:ext cx="5508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0" descr="camp_fire_1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56238" y="2887663"/>
            <a:ext cx="5508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" descr="camp_fire_1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456238" y="4330700"/>
            <a:ext cx="5508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camp_fire_1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80013" y="1814513"/>
            <a:ext cx="5508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3" descr="18_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6338" y="835025"/>
            <a:ext cx="6477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12292 -0.16412 " pathEditMode="relative" ptsTypes="AA">
                                      <p:cBhvr>
                                        <p:cTn id="4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4895 0.1817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18211 0.1449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5191 -0.0166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19132 4.81481E-6 " pathEditMode="relative" ptsTypes="AA">
                                      <p:cBhvr>
                                        <p:cTn id="7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10642 0.3993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10642 0.5437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5868 0.4858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533 0.22569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-0.01667 C 0.26094 0.00324 0.27014 0.02315 0.275 0.02894 " pathEditMode="relative" ptsTypes="aA">
                                      <p:cBhvr>
                                        <p:cTn id="11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1 -0.16413 L 0.20347 -0.16413 " pathEditMode="relative" ptsTypes="AA">
                                      <p:cBhvr>
                                        <p:cTn id="1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0.54375 L -0.17865 0.54375 " pathEditMode="relative" ptsTypes="AA">
                                      <p:cBhvr>
                                        <p:cTn id="12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5 0.18171 L 0.29184 0.24931 " pathEditMode="relative" ptsTypes="AA">
                                      <p:cBhvr>
                                        <p:cTn id="1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2 0.3993 L -0.18316 0.45625 " pathEditMode="relative" ptsTypes="AA">
                                      <p:cBhvr>
                                        <p:cTn id="1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 0.22569 L -0.1231 0.19953 " pathEditMode="relative" ptsTypes="AA">
                                      <p:cBhvr>
                                        <p:cTn id="131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32 2.22222E-6 C 0.19826 0.01135 0.20521 0.02292 0.21805 0.04885 C 0.2309 0.07477 0.25573 0.13542 0.26805 0.15625 C 0.28038 0.17709 0.28871 0.17084 0.29253 0.17408 " pathEditMode="relative" ptsTypes="aaaA">
                                      <p:cBhvr>
                                        <p:cTn id="13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11 0.14491 L 0.275 0.11505 " pathEditMode="relative" ptsTypes="AA">
                                      <p:cBhvr>
                                        <p:cTn id="13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9 0.48588 C -0.0698 0.55185 -0.08073 0.61805 -0.09896 0.63379 C -0.11719 0.64953 -0.15417 0.59236 -0.16841 0.58009 C -0.18264 0.56782 -0.18351 0.56412 -0.18438 0.56065 " pathEditMode="relative" ptsTypes="aaaA">
                                      <p:cBhvr>
                                        <p:cTn id="140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6" grpId="0" animBg="1"/>
    </p:bldLst>
  </p:timing>
</p:sld>
</file>

<file path=ppt/theme/theme1.xml><?xml version="1.0" encoding="utf-8"?>
<a:theme xmlns:a="http://schemas.openxmlformats.org/drawingml/2006/main" name="Античность">
  <a:themeElements>
    <a:clrScheme name="Античность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Антич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dbl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dbl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Античность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тичность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тичность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227</Words>
  <Application>Microsoft Office PowerPoint</Application>
  <PresentationFormat>Экран (4:3)</PresentationFormat>
  <Paragraphs>35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Calibri</vt:lpstr>
      <vt:lpstr>Античность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Жуковский Василий Андреевич    Годы жизни: 29.01.1783 - 12.04.1852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Троянская война</dc:title>
  <dc:creator>О.В. Иванов</dc:creator>
  <cp:lastModifiedBy>Admin</cp:lastModifiedBy>
  <cp:revision>437</cp:revision>
  <dcterms:created xsi:type="dcterms:W3CDTF">2008-07-10T10:59:18Z</dcterms:created>
  <dcterms:modified xsi:type="dcterms:W3CDTF">2012-01-29T08:13:12Z</dcterms:modified>
</cp:coreProperties>
</file>