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426" y="9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223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7D280-1CED-4332-BED6-85C15C73F6CA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802E3-7228-4E36-82D5-6931379768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E8F59-C10A-44EB-9B15-0E69C40B3D6A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0495C-200E-4627-B7B4-7B9277141C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4C0B23A-10D6-4F70-9711-E1169C0B75A9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7EE418E-AE17-40AB-9603-F72CD10AD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0B23A-10D6-4F70-9711-E1169C0B75A9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EE418E-AE17-40AB-9603-F72CD10AD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4C0B23A-10D6-4F70-9711-E1169C0B75A9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7EE418E-AE17-40AB-9603-F72CD10AD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0B23A-10D6-4F70-9711-E1169C0B75A9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EE418E-AE17-40AB-9603-F72CD10AD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4C0B23A-10D6-4F70-9711-E1169C0B75A9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7EE418E-AE17-40AB-9603-F72CD10AD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0B23A-10D6-4F70-9711-E1169C0B75A9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EE418E-AE17-40AB-9603-F72CD10AD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0B23A-10D6-4F70-9711-E1169C0B75A9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EE418E-AE17-40AB-9603-F72CD10AD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0B23A-10D6-4F70-9711-E1169C0B75A9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EE418E-AE17-40AB-9603-F72CD10AD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4C0B23A-10D6-4F70-9711-E1169C0B75A9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EE418E-AE17-40AB-9603-F72CD10AD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0B23A-10D6-4F70-9711-E1169C0B75A9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EE418E-AE17-40AB-9603-F72CD10AD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0B23A-10D6-4F70-9711-E1169C0B75A9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EE418E-AE17-40AB-9603-F72CD10ADF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4C0B23A-10D6-4F70-9711-E1169C0B75A9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7EE418E-AE17-40AB-9603-F72CD10AD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514427">
            <a:off x="609170" y="759698"/>
            <a:ext cx="7774632" cy="1516739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Georgia" pitchFamily="18" charset="0"/>
                <a:cs typeface="Times New Roman" pitchFamily="18" charset="0"/>
              </a:rPr>
              <a:t>Дистанционный курс «ИСТОРИЯ МУЗЫКИ»</a:t>
            </a:r>
            <a:endParaRPr lang="ru-RU" sz="2800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2996952"/>
            <a:ext cx="5193364" cy="3600400"/>
          </a:xfrm>
          <a:ln w="3175"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2300" dirty="0" smtClean="0"/>
              <a:t>Тема 1.Мир и музыка. Что такое музыка?</a:t>
            </a:r>
          </a:p>
          <a:p>
            <a:pPr algn="ctr"/>
            <a:r>
              <a:rPr lang="ru-RU" sz="2300" dirty="0" smtClean="0"/>
              <a:t>Тема 2. Времена года в музыке.</a:t>
            </a:r>
          </a:p>
          <a:p>
            <a:pPr algn="ctr"/>
            <a:r>
              <a:rPr lang="ru-RU" sz="2300" dirty="0" smtClean="0"/>
              <a:t>Тема 3.Летние праздники , обряды и песни</a:t>
            </a:r>
          </a:p>
          <a:p>
            <a:pPr algn="ctr"/>
            <a:r>
              <a:rPr lang="ru-RU" sz="2300" dirty="0" smtClean="0"/>
              <a:t>( Семик, Иван Купала)  </a:t>
            </a:r>
          </a:p>
          <a:p>
            <a:pPr algn="ctr"/>
            <a:r>
              <a:rPr lang="ru-RU" sz="2300" dirty="0" smtClean="0"/>
              <a:t>Тема 4.Весна. Обряды и песни.</a:t>
            </a:r>
          </a:p>
          <a:p>
            <a:pPr algn="ctr"/>
            <a:r>
              <a:rPr lang="ru-RU" sz="2300" dirty="0" smtClean="0"/>
              <a:t>Тема 5.Зимние народные обряды и песни. Масленица.</a:t>
            </a:r>
          </a:p>
          <a:p>
            <a:pPr algn="ctr"/>
            <a:r>
              <a:rPr lang="ru-RU" sz="2300" dirty="0" smtClean="0"/>
              <a:t>Тема 6. Фантастические и сказочные персонажи в музыке.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РАЗРАБОТАЛА ПЕДАГОГ ДОП.ОБРАЗОВАНИЯ: </a:t>
            </a:r>
          </a:p>
          <a:p>
            <a:pPr algn="ctr"/>
            <a:r>
              <a:rPr lang="ru-RU" dirty="0" smtClean="0"/>
              <a:t>АЛИМОВА О.С.</a:t>
            </a:r>
          </a:p>
          <a:p>
            <a:r>
              <a:rPr lang="ru-RU" dirty="0" smtClean="0"/>
              <a:t> </a:t>
            </a:r>
          </a:p>
        </p:txBody>
      </p:sp>
      <p:sp>
        <p:nvSpPr>
          <p:cNvPr id="4" name="5-конечная звезда 3"/>
          <p:cNvSpPr/>
          <p:nvPr/>
        </p:nvSpPr>
        <p:spPr>
          <a:xfrm>
            <a:off x="1259632" y="476672"/>
            <a:ext cx="626368" cy="5543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5580112" y="1844824"/>
            <a:ext cx="626368" cy="554360"/>
          </a:xfrm>
          <a:prstGeom prst="star5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7812360" y="1412776"/>
            <a:ext cx="626368" cy="5543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Садко и хозяин морей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420888"/>
            <a:ext cx="2699792" cy="3673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77034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    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Тема 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 Мир и музыка. Что такое музыка?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Рисунок 4" descr="Что такое музыка?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068960"/>
            <a:ext cx="360040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7311008" cy="5350376"/>
          </a:xfrm>
        </p:spPr>
        <p:txBody>
          <a:bodyPr/>
          <a:lstStyle/>
          <a:p>
            <a:r>
              <a:rPr lang="ru-RU" sz="2800" b="1" i="1" dirty="0" smtClean="0"/>
              <a:t>Музыка</a:t>
            </a:r>
            <a:r>
              <a:rPr lang="ru-RU" sz="2800" dirty="0" smtClean="0"/>
              <a:t>(греч.</a:t>
            </a:r>
            <a:r>
              <a:rPr lang="en-US" sz="2800" dirty="0" err="1" smtClean="0"/>
              <a:t>musa</a:t>
            </a:r>
            <a:r>
              <a:rPr lang="en-US" sz="2800" dirty="0" smtClean="0"/>
              <a:t>- </a:t>
            </a:r>
            <a:r>
              <a:rPr lang="ru-RU" sz="2800" dirty="0" smtClean="0"/>
              <a:t>муза)- можно дать разные определения. </a:t>
            </a:r>
            <a:r>
              <a:rPr lang="ru-RU" sz="2800" i="1" dirty="0" smtClean="0"/>
              <a:t>Музыка</a:t>
            </a:r>
            <a:r>
              <a:rPr lang="ru-RU" sz="2800" dirty="0" smtClean="0"/>
              <a:t>- это:</a:t>
            </a:r>
          </a:p>
          <a:p>
            <a:pPr>
              <a:buNone/>
            </a:pPr>
            <a:endParaRPr lang="ru-RU" sz="2800" dirty="0" smtClean="0"/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вид искусства, в котором художественные образы передаются при помощи особенной организации звуков и тишины; 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язык звуков;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средство или способ передачи эмоций и чувств.</a:t>
            </a:r>
          </a:p>
          <a:p>
            <a:pPr>
              <a:buNone/>
            </a:pPr>
            <a:endParaRPr lang="ru-RU" sz="28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32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3860" y="188641"/>
            <a:ext cx="7098581" cy="576064"/>
          </a:xfr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Кто изобрел музыку? Мифы и легенды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836712"/>
            <a:ext cx="7372672" cy="5835048"/>
          </a:xfrm>
        </p:spPr>
        <p:txBody>
          <a:bodyPr>
            <a:normAutofit/>
          </a:bodyPr>
          <a:lstStyle/>
          <a:p>
            <a:r>
              <a:rPr lang="ru-RU" sz="1600" b="1" i="1" dirty="0" smtClean="0"/>
              <a:t>Поэтичны и разнообразны мифы, легенды и сказания древних народов о происхождении музыки. </a:t>
            </a:r>
            <a:r>
              <a:rPr lang="ru-RU" sz="1600" i="1" dirty="0" smtClean="0"/>
              <a:t>Но кто в наши дни поверит, что музыку людям ниспослали боги и духи? </a:t>
            </a:r>
            <a:br>
              <a:rPr lang="ru-RU" sz="1600" i="1" dirty="0" smtClean="0"/>
            </a:br>
            <a:r>
              <a:rPr lang="ru-RU" sz="1600" i="1" dirty="0" smtClean="0"/>
              <a:t>В древности человек на каждом шагу встречался с музыкой природы — пением птиц, ревом животных, раскатами грома, журчанием ручья, шумом деревьев, звуками морского прибоя. Окруженный этими разнообразными звуками, он, конечно же, пытался подражать им. Таким образом, общение человека с природой было одним из главных источников, из которых возникала сознательно создаваемая им музыка. </a:t>
            </a:r>
          </a:p>
          <a:p>
            <a:r>
              <a:rPr lang="ru-RU" sz="1600" b="1" dirty="0" smtClean="0"/>
              <a:t>Бога </a:t>
            </a:r>
            <a:r>
              <a:rPr lang="ru-RU" sz="1600" b="1" dirty="0" err="1" smtClean="0"/>
              <a:t>Нареду</a:t>
            </a:r>
            <a:r>
              <a:rPr lang="ru-RU" sz="1600" b="1" dirty="0" smtClean="0"/>
              <a:t> </a:t>
            </a:r>
            <a:r>
              <a:rPr lang="ru-RU" sz="1600" b="1" i="1" dirty="0" smtClean="0"/>
              <a:t>древние индусы </a:t>
            </a:r>
            <a:r>
              <a:rPr lang="ru-RU" sz="1600" dirty="0" smtClean="0"/>
              <a:t>и считали главным богом музыки, который подарил человечеству это великое искусство. </a:t>
            </a:r>
          </a:p>
          <a:p>
            <a:r>
              <a:rPr lang="ru-RU" sz="1600" i="1" dirty="0" smtClean="0"/>
              <a:t>«</a:t>
            </a:r>
            <a:r>
              <a:rPr lang="ru-RU" sz="1600" i="1" dirty="0" err="1" smtClean="0"/>
              <a:t>Нареда</a:t>
            </a:r>
            <a:r>
              <a:rPr lang="ru-RU" sz="1600" i="1" dirty="0" smtClean="0"/>
              <a:t> сидел однажды погруженный в раздумья, как вдруг звуки, извлекаемые легким дуновением ветерка, прельстили его слух; они все продолжали расти, становясь все прекраснее и разнообразнее...» 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Так древнее индийское стихотворение рисует тот изначальный момент, когда вдруг из «ничего», от легкого дуновения ветерка возникла первая музыка. </a:t>
            </a:r>
          </a:p>
          <a:p>
            <a:r>
              <a:rPr lang="ru-RU" sz="1600" dirty="0" smtClean="0"/>
              <a:t>По другой легенде, первым, кто познал музыку, был </a:t>
            </a:r>
            <a:r>
              <a:rPr lang="ru-RU" sz="1600" b="1" dirty="0" smtClean="0"/>
              <a:t>бог Брахма</a:t>
            </a:r>
            <a:r>
              <a:rPr lang="ru-RU" sz="1600" dirty="0" smtClean="0"/>
              <a:t>. Он поделился своим открытием с мудрецом </a:t>
            </a:r>
            <a:r>
              <a:rPr lang="ru-RU" sz="1600" dirty="0" err="1" smtClean="0"/>
              <a:t>Брахатой</a:t>
            </a:r>
            <a:r>
              <a:rPr lang="ru-RU" sz="1600" dirty="0" smtClean="0"/>
              <a:t>, а тот уже рассказал людям о красоте и силе воздействия музыки. </a:t>
            </a:r>
            <a:br>
              <a:rPr lang="ru-RU" sz="1600" dirty="0" smtClean="0"/>
            </a:br>
            <a:endParaRPr lang="ru-RU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228656" cy="554320"/>
          </a:xfrm>
          <a:solidFill>
            <a:schemeClr val="accent2">
              <a:lumMod val="40000"/>
              <a:lumOff val="6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gradFill>
                  <a:gsLst>
                    <a:gs pos="0">
                      <a:srgbClr val="FC9FCB"/>
                    </a:gs>
                    <a:gs pos="13000">
                      <a:srgbClr val="F8B049"/>
                    </a:gs>
                    <a:gs pos="21001">
                      <a:srgbClr val="F8B049"/>
                    </a:gs>
                    <a:gs pos="63000">
                      <a:srgbClr val="FEE7F2"/>
                    </a:gs>
                    <a:gs pos="67000">
                      <a:srgbClr val="F952A0"/>
                    </a:gs>
                    <a:gs pos="69000">
                      <a:srgbClr val="C50849"/>
                    </a:gs>
                    <a:gs pos="82001">
                      <a:srgbClr val="B43E85"/>
                    </a:gs>
                    <a:gs pos="100000">
                      <a:srgbClr val="F8B049"/>
                    </a:gs>
                  </a:gsLst>
                  <a:lin ang="5400000" scaled="0"/>
                </a:gradFill>
              </a:rPr>
              <a:t>Предание</a:t>
            </a:r>
            <a:r>
              <a:rPr lang="ru-RU" sz="2800" dirty="0" smtClean="0"/>
              <a:t> о музах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7239000" cy="4846320"/>
          </a:xfrm>
        </p:spPr>
        <p:txBody>
          <a:bodyPr>
            <a:noAutofit/>
          </a:bodyPr>
          <a:lstStyle/>
          <a:p>
            <a:r>
              <a:rPr lang="ru-RU" sz="1400" dirty="0" smtClean="0"/>
              <a:t> </a:t>
            </a:r>
            <a:r>
              <a:rPr lang="ru-RU" sz="1600" b="1" i="1" dirty="0" err="1" smtClean="0"/>
              <a:t>Аполлодор</a:t>
            </a:r>
            <a:r>
              <a:rPr lang="ru-RU" sz="1600" b="1" i="1" dirty="0" smtClean="0"/>
              <a:t> </a:t>
            </a:r>
            <a:r>
              <a:rPr lang="ru-RU" sz="1600" dirty="0" smtClean="0"/>
              <a:t>в своей </a:t>
            </a:r>
            <a:r>
              <a:rPr lang="ru-RU" sz="1600" b="1" i="1" dirty="0" smtClean="0"/>
              <a:t>«Мифологической библиотеке» </a:t>
            </a:r>
            <a:r>
              <a:rPr lang="ru-RU" sz="1600" dirty="0" smtClean="0"/>
              <a:t>— одном из авторитетнейших источников греческих мифов — утверждает, что сначала на свет появились </a:t>
            </a:r>
            <a:r>
              <a:rPr lang="ru-RU" sz="1600" b="1" dirty="0" smtClean="0"/>
              <a:t>музы</a:t>
            </a:r>
            <a:r>
              <a:rPr lang="ru-RU" sz="1600" dirty="0" smtClean="0"/>
              <a:t>, а потом уже их </a:t>
            </a:r>
            <a:r>
              <a:rPr lang="ru-RU" sz="1600" i="1" dirty="0" smtClean="0"/>
              <a:t>сводные брат и сестра </a:t>
            </a:r>
            <a:r>
              <a:rPr lang="ru-RU" sz="1600" dirty="0" smtClean="0"/>
              <a:t>— </a:t>
            </a:r>
            <a:r>
              <a:rPr lang="ru-RU" sz="1600" i="1" dirty="0" smtClean="0"/>
              <a:t>Аполлон и Артемида</a:t>
            </a:r>
            <a:r>
              <a:rPr lang="ru-RU" sz="1600" dirty="0" smtClean="0"/>
              <a:t>. </a:t>
            </a:r>
            <a:br>
              <a:rPr lang="ru-RU" sz="1600" dirty="0" smtClean="0"/>
            </a:br>
            <a:r>
              <a:rPr lang="ru-RU" sz="1600" dirty="0" smtClean="0"/>
              <a:t>По преданию, муз было </a:t>
            </a:r>
            <a:r>
              <a:rPr lang="ru-RU" sz="1600" b="1" i="1" dirty="0" smtClean="0"/>
              <a:t>девять</a:t>
            </a:r>
            <a:r>
              <a:rPr lang="ru-RU" sz="1600" dirty="0" smtClean="0"/>
              <a:t>, причем пять имели непосредственное отношение к музыке: </a:t>
            </a:r>
            <a:r>
              <a:rPr lang="ru-RU" sz="1600" b="1" i="1" dirty="0" err="1" smtClean="0"/>
              <a:t>Эвтерпа</a:t>
            </a:r>
            <a:r>
              <a:rPr lang="ru-RU" sz="1600" b="1" i="1" dirty="0" smtClean="0"/>
              <a:t> </a:t>
            </a:r>
            <a:r>
              <a:rPr lang="ru-RU" sz="1600" dirty="0" smtClean="0"/>
              <a:t>считалась покровительницей всего музыкального искусства, </a:t>
            </a:r>
            <a:r>
              <a:rPr lang="ru-RU" sz="1600" b="1" i="1" dirty="0" smtClean="0"/>
              <a:t>Мельпомена </a:t>
            </a:r>
            <a:r>
              <a:rPr lang="ru-RU" sz="1600" dirty="0" smtClean="0"/>
              <a:t>ведала пением и похоронной музыкой, </a:t>
            </a:r>
            <a:r>
              <a:rPr lang="ru-RU" sz="1600" b="1" i="1" dirty="0" smtClean="0"/>
              <a:t>Терпсихора</a:t>
            </a:r>
            <a:r>
              <a:rPr lang="ru-RU" sz="1600" dirty="0" smtClean="0"/>
              <a:t> —хоровым пением, </a:t>
            </a:r>
            <a:r>
              <a:rPr lang="ru-RU" sz="1600" b="1" i="1" dirty="0" smtClean="0"/>
              <a:t>Эрато</a:t>
            </a:r>
            <a:r>
              <a:rPr lang="ru-RU" sz="1600" dirty="0" smtClean="0"/>
              <a:t> — свадебными песнями, </a:t>
            </a:r>
            <a:r>
              <a:rPr lang="ru-RU" sz="1600" b="1" i="1" dirty="0" smtClean="0"/>
              <a:t>Полигимния</a:t>
            </a:r>
            <a:r>
              <a:rPr lang="ru-RU" sz="1600" dirty="0" smtClean="0"/>
              <a:t> — песнопениями в честь богов и героев. И хотя </a:t>
            </a:r>
            <a:r>
              <a:rPr lang="ru-RU" sz="1600" b="1" i="1" dirty="0" smtClean="0"/>
              <a:t>Аполлон</a:t>
            </a:r>
            <a:r>
              <a:rPr lang="ru-RU" sz="1600" dirty="0" smtClean="0"/>
              <a:t> обычно именуется </a:t>
            </a:r>
            <a:r>
              <a:rPr lang="ru-RU" sz="1600" i="1" dirty="0" smtClean="0"/>
              <a:t>предводителем муз </a:t>
            </a:r>
            <a:r>
              <a:rPr lang="ru-RU" sz="1600" dirty="0" smtClean="0"/>
              <a:t>или Аполлоном Мусагетом, как явствует из мифологии, музы проявили себя в искусстве звуков все же раньше, чем Аполлон. </a:t>
            </a:r>
            <a:br>
              <a:rPr lang="ru-RU" sz="1600" dirty="0" smtClean="0"/>
            </a:br>
            <a:r>
              <a:rPr lang="ru-RU" sz="1600" dirty="0" smtClean="0"/>
              <a:t>Вероятно, у большинства народов есть легенды, рассказывающие о происхождении музыки, о богах и героях, открывших ее людям. Такое совпадение не удивительно. </a:t>
            </a:r>
            <a:br>
              <a:rPr lang="ru-RU" sz="1600" dirty="0" smtClean="0"/>
            </a:br>
            <a:r>
              <a:rPr lang="ru-RU" sz="1600" dirty="0" smtClean="0"/>
              <a:t>С какими бы звуками природы ни сталкивался человек в древности, их возникновение он приписывал сверхъестественным силам. Ему казалось, что звуки эти издают некие существа, таинственные и невидимые. Например, как повествует немецкий эпос, не гром, а злой дух Тор, рассердившись на людей, посылает на землю свои раскаты-проклятья; в журчащих водах реки или водопада сидит ласковый и нежный </a:t>
            </a:r>
            <a:r>
              <a:rPr lang="ru-RU" sz="1600" dirty="0" err="1" smtClean="0"/>
              <a:t>Нек</a:t>
            </a:r>
            <a:r>
              <a:rPr lang="ru-RU" sz="1600" dirty="0" smtClean="0"/>
              <a:t> и поет русалкам свою размеренную песню; а в глубине шумящего леса смеется Пан или рычит </a:t>
            </a:r>
            <a:r>
              <a:rPr lang="ru-RU" sz="1600" dirty="0" err="1" smtClean="0"/>
              <a:t>Рюбецаль</a:t>
            </a:r>
            <a:r>
              <a:rPr lang="ru-RU" sz="1600" dirty="0" smtClean="0"/>
              <a:t>... </a:t>
            </a:r>
            <a:br>
              <a:rPr lang="ru-RU" sz="1600" dirty="0" smtClean="0"/>
            </a:b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7128792" cy="60016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/>
              <a:t>Представим себе </a:t>
            </a:r>
            <a:r>
              <a:rPr lang="ru-RU" sz="1600" i="1" dirty="0"/>
              <a:t>жизнь наших далеких предков</a:t>
            </a:r>
            <a:r>
              <a:rPr lang="ru-RU" sz="1600" dirty="0"/>
              <a:t>. В большинстве их первостепенно важных занятий — охоте, рыбной ловле, валке деревьев — необходимым условием была коллективность труда. Залогом успеха в повседневных делах служила слаженность. </a:t>
            </a:r>
            <a:r>
              <a:rPr lang="ru-RU" sz="1600" dirty="0" smtClean="0"/>
              <a:t>Поэтому </a:t>
            </a:r>
            <a:r>
              <a:rPr lang="ru-RU" sz="1600" i="1" dirty="0"/>
              <a:t>в основе совместных действий </a:t>
            </a:r>
            <a:r>
              <a:rPr lang="ru-RU" sz="1600" dirty="0"/>
              <a:t>первобытных людей лежал </a:t>
            </a:r>
            <a:r>
              <a:rPr lang="ru-RU" sz="1600" b="1" i="1" dirty="0"/>
              <a:t>ритм. </a:t>
            </a:r>
            <a:br>
              <a:rPr lang="ru-RU" sz="1600" b="1" i="1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Возможно, что именно из </a:t>
            </a:r>
            <a:r>
              <a:rPr lang="ru-RU" sz="1600" b="1" i="1" dirty="0"/>
              <a:t>ритмических </a:t>
            </a:r>
            <a:r>
              <a:rPr lang="ru-RU" sz="1600" b="1" i="1" dirty="0" smtClean="0"/>
              <a:t>покрикиваний</a:t>
            </a:r>
            <a:r>
              <a:rPr lang="ru-RU" sz="1600" dirty="0"/>
              <a:t>, облегчавших совместную физическую работу, начали формироваться </a:t>
            </a:r>
            <a:r>
              <a:rPr lang="ru-RU" sz="1600" b="1" dirty="0"/>
              <a:t>элементарные песнопения</a:t>
            </a:r>
            <a:r>
              <a:rPr lang="ru-RU" sz="1600" dirty="0"/>
              <a:t>. Это лишь один из вероятных путей их зарождения. Другим мог быть </a:t>
            </a:r>
            <a:r>
              <a:rPr lang="ru-RU" sz="1600" b="1" i="1" dirty="0"/>
              <a:t>хоровой танец</a:t>
            </a:r>
            <a:r>
              <a:rPr lang="ru-RU" sz="1600" dirty="0"/>
              <a:t>, появившийся опять-таки благодаря трудовым занятиям человека </a:t>
            </a:r>
            <a:r>
              <a:rPr lang="ru-RU" sz="1600" dirty="0" smtClean="0"/>
              <a:t>древности</a:t>
            </a:r>
            <a:r>
              <a:rPr lang="ru-RU" sz="1600" dirty="0"/>
              <a:t>. </a:t>
            </a:r>
            <a:br>
              <a:rPr lang="ru-RU" sz="1600" dirty="0"/>
            </a:br>
            <a:r>
              <a:rPr lang="ru-RU" sz="1600" dirty="0"/>
              <a:t>Хоровой танец, очевидно, возник как </a:t>
            </a:r>
            <a:r>
              <a:rPr lang="ru-RU" sz="1600" i="1" dirty="0"/>
              <a:t>подражание повадкам зверей во время охоты </a:t>
            </a:r>
            <a:r>
              <a:rPr lang="ru-RU" sz="1600" dirty="0"/>
              <a:t>и самому процессу охоты. Он служил не только примитивной игрой, но и способствовал укреплению важнейшего условия первобытной жизни — коллективной сплоченности, согласованности действий. Простейшим </a:t>
            </a:r>
            <a:r>
              <a:rPr lang="ru-RU" sz="1600" i="1" dirty="0"/>
              <a:t>«</a:t>
            </a:r>
            <a:r>
              <a:rPr lang="ru-RU" sz="1600" i="1" dirty="0" smtClean="0"/>
              <a:t>инструментом</a:t>
            </a:r>
            <a:r>
              <a:rPr lang="ru-RU" sz="1600" dirty="0"/>
              <a:t>», обеспечивавшим ритмическую основу хорового танца, был </a:t>
            </a:r>
            <a:r>
              <a:rPr lang="ru-RU" sz="1600" b="1" i="1" dirty="0"/>
              <a:t>человеческий голос</a:t>
            </a:r>
            <a:r>
              <a:rPr lang="ru-RU" sz="1600" dirty="0"/>
              <a:t>. Есть основания </a:t>
            </a:r>
            <a:r>
              <a:rPr lang="ru-RU" sz="1600" dirty="0" smtClean="0"/>
              <a:t>предполагать</a:t>
            </a:r>
            <a:r>
              <a:rPr lang="ru-RU" sz="1600" dirty="0"/>
              <a:t>, что таким образом — </a:t>
            </a:r>
            <a:r>
              <a:rPr lang="ru-RU" sz="1600" b="1" dirty="0"/>
              <a:t>в хоре — и родилась мелодия. 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Как именно складывались </a:t>
            </a:r>
            <a:r>
              <a:rPr lang="ru-RU" sz="1600" i="1" dirty="0"/>
              <a:t>первые мелодии</a:t>
            </a:r>
            <a:r>
              <a:rPr lang="ru-RU" sz="1600" dirty="0"/>
              <a:t>, </a:t>
            </a:r>
            <a:r>
              <a:rPr lang="ru-RU" sz="1600" dirty="0" smtClean="0"/>
              <a:t>созданные </a:t>
            </a:r>
            <a:r>
              <a:rPr lang="ru-RU" sz="1600" dirty="0"/>
              <a:t>человеком, определенно сказать трудно. По-видимому, </a:t>
            </a:r>
            <a:r>
              <a:rPr lang="ru-RU" sz="1600" b="1" i="1" dirty="0"/>
              <a:t>тон</a:t>
            </a:r>
            <a:r>
              <a:rPr lang="ru-RU" sz="1600" i="1" dirty="0"/>
              <a:t> всей группе танцующих </a:t>
            </a:r>
            <a:r>
              <a:rPr lang="ru-RU" sz="1600" dirty="0"/>
              <a:t>задавал </a:t>
            </a:r>
            <a:r>
              <a:rPr lang="ru-RU" sz="1600" i="1" dirty="0"/>
              <a:t>вождь племени </a:t>
            </a:r>
            <a:r>
              <a:rPr lang="ru-RU" sz="1600" dirty="0"/>
              <a:t>или специально назначенный для этой цели запевала. Остальные подражали ему, </a:t>
            </a:r>
            <a:r>
              <a:rPr lang="ru-RU" sz="1600" dirty="0" smtClean="0"/>
              <a:t>подстраивались </a:t>
            </a:r>
            <a:r>
              <a:rPr lang="ru-RU" sz="1600" dirty="0"/>
              <a:t>под его пение. </a:t>
            </a:r>
            <a:br>
              <a:rPr lang="ru-RU" sz="1600" dirty="0"/>
            </a:b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5544616" cy="566936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2000" i="1" dirty="0" smtClean="0">
                <a:latin typeface="Arial Black" pitchFamily="34" charset="0"/>
                <a:cs typeface="FrankRuehl" pitchFamily="34" charset="-79"/>
              </a:rPr>
              <a:t>              Легенда о Садко</a:t>
            </a:r>
            <a:endParaRPr lang="ru-RU" sz="2000" i="1" dirty="0">
              <a:latin typeface="Arial Black" pitchFamily="34" charset="0"/>
              <a:cs typeface="FrankRuehl" pitchFamily="34" charset="-79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35896" y="836712"/>
            <a:ext cx="4392488" cy="5289451"/>
          </a:xfrm>
        </p:spPr>
        <p:txBody>
          <a:bodyPr>
            <a:normAutofit fontScale="92500" lnSpcReduction="20000"/>
          </a:bodyPr>
          <a:lstStyle/>
          <a:p>
            <a:r>
              <a:rPr lang="ru-RU" sz="1600" b="1" dirty="0" smtClean="0"/>
              <a:t>Садко</a:t>
            </a:r>
            <a:r>
              <a:rPr lang="ru-RU" sz="1600" dirty="0" smtClean="0"/>
              <a:t> - это бедный музыкант из Новгорода, расположенного на берегу </a:t>
            </a:r>
            <a:r>
              <a:rPr lang="ru-RU" sz="1600" b="1" dirty="0" smtClean="0"/>
              <a:t>озера Ильмень</a:t>
            </a:r>
            <a:r>
              <a:rPr lang="ru-RU" sz="1600" dirty="0" smtClean="0"/>
              <a:t>. </a:t>
            </a:r>
            <a:r>
              <a:rPr lang="ru-RU" sz="1600" b="1" i="1" dirty="0" smtClean="0"/>
              <a:t>Водяной царь</a:t>
            </a:r>
            <a:r>
              <a:rPr lang="ru-RU" sz="1600" dirty="0" smtClean="0"/>
              <a:t>, очарованный его игрой на гуслях, предлагает ему биться об заклад с богатыми новгородскими купцами, что он поймает в озере золотую рыбку. Садко выигрывает пари, на полученные деньги строит свой флот, становится купцом и быстро забывает о своем долге благодарности морскому царю. Однажды при возвращении из успешного торгового путешествия его корабли, груженные золотом, серебром и жемчугом, попадают в мертвый штиль.</a:t>
            </a:r>
          </a:p>
          <a:p>
            <a:r>
              <a:rPr lang="ru-RU" sz="1600" dirty="0" smtClean="0"/>
              <a:t>Садко предлагает команде бросить жребий, кого из команды принести в жертву, организуя дело таким образом, чтобы жребий не мог пасть на него и чтобы самому не оказаться за бортом. Но его уловка не удается, и Садко понимает, что судьба его предопределена. </a:t>
            </a:r>
            <a:r>
              <a:rPr lang="ru-RU" sz="1600" i="1" dirty="0" smtClean="0"/>
              <a:t>≪Бегаю по морю двенадцать лет, Тому царю заморскому Не платил я дани-пошлины, И в то сине море </a:t>
            </a:r>
            <a:r>
              <a:rPr lang="ru-RU" sz="1600" i="1" dirty="0" err="1" smtClean="0"/>
              <a:t>Хвалынское</a:t>
            </a:r>
            <a:r>
              <a:rPr lang="ru-RU" sz="1600" i="1" dirty="0" smtClean="0"/>
              <a:t> Хлеба с солью не </a:t>
            </a:r>
            <a:r>
              <a:rPr lang="ru-RU" sz="1600" i="1" dirty="0" err="1" smtClean="0"/>
              <a:t>опусковал</a:t>
            </a:r>
            <a:r>
              <a:rPr lang="ru-RU" sz="1600" i="1" dirty="0" smtClean="0"/>
              <a:t>, — По меня, Садка, смерть пришла.»</a:t>
            </a:r>
          </a:p>
          <a:p>
            <a:endParaRPr lang="ru-RU" sz="1600" dirty="0"/>
          </a:p>
        </p:txBody>
      </p:sp>
      <p:pic>
        <p:nvPicPr>
          <p:cNvPr id="5" name="Содержимое 4" descr="Садко играет на гуслях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3"/>
            <a:ext cx="3189609" cy="4366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16672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8900000" scaled="1"/>
            <a:tileRect/>
          </a:gradFill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rgbClr val="00B0F0"/>
                </a:solidFill>
              </a:rPr>
              <a:t>                                                  </a:t>
            </a:r>
            <a:r>
              <a:rPr lang="ru-RU" sz="1400" i="1" dirty="0" smtClean="0">
                <a:solidFill>
                  <a:srgbClr val="00B0F0"/>
                </a:solidFill>
              </a:rPr>
              <a:t>Продолжение   легенды</a:t>
            </a:r>
            <a:endParaRPr lang="ru-RU" sz="1400" i="1" dirty="0">
              <a:solidFill>
                <a:srgbClr val="00B0F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506916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 Когда наконец Садко оказывается на дне моря, морской царь в качестве наказания заставляет его </a:t>
            </a:r>
            <a:r>
              <a:rPr lang="ru-RU" i="1" dirty="0" smtClean="0"/>
              <a:t>играть на гуслях</a:t>
            </a:r>
            <a:r>
              <a:rPr lang="ru-RU" dirty="0" smtClean="0"/>
              <a:t>. Под его музыку царь пускается в пляс, из-за чего на море поднимается сильный шторм, который топит корабли, и многие русские моряки гибнут. Только чудесное вмешательство </a:t>
            </a:r>
            <a:r>
              <a:rPr lang="ru-RU" b="1" i="1" dirty="0" smtClean="0"/>
              <a:t>святого Николая</a:t>
            </a:r>
            <a:r>
              <a:rPr lang="ru-RU" dirty="0" smtClean="0"/>
              <a:t>, который огорчен бессмысленной гибелью христианских душ, спасает ситуацию. Он наставляет Садко порвать струны гуслей. Эта былина показывает выгоды, а также и опасности отношений между </a:t>
            </a:r>
            <a:r>
              <a:rPr lang="ru-RU" i="1" dirty="0" smtClean="0"/>
              <a:t>людьми и миром духов.</a:t>
            </a:r>
          </a:p>
          <a:p>
            <a:r>
              <a:rPr lang="ru-RU" i="1" dirty="0" smtClean="0"/>
              <a:t> 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Набери в интернете и послушай :</a:t>
            </a:r>
          </a:p>
          <a:p>
            <a:pPr>
              <a:buNone/>
            </a:pPr>
            <a:r>
              <a:rPr lang="ru-RU" sz="3300" b="1" i="1" dirty="0" smtClean="0">
                <a:solidFill>
                  <a:srgbClr val="FF0000"/>
                </a:solidFill>
              </a:rPr>
              <a:t>    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Аудиосказка</a:t>
            </a:r>
            <a:r>
              <a:rPr lang="ru-RU" sz="3600" b="1" i="1" dirty="0" smtClean="0">
                <a:solidFill>
                  <a:srgbClr val="FF0000"/>
                </a:solidFill>
              </a:rPr>
              <a:t> о Садко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онлайн</a:t>
            </a:r>
            <a:r>
              <a:rPr lang="ru-RU" sz="3600" b="1" i="1" dirty="0" smtClean="0">
                <a:solidFill>
                  <a:srgbClr val="FF0000"/>
                </a:solidFill>
              </a:rPr>
              <a:t> </a:t>
            </a:r>
            <a:endParaRPr lang="ru-RU" sz="33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900" b="1" i="1" dirty="0" smtClean="0">
                <a:solidFill>
                  <a:srgbClr val="FF0000"/>
                </a:solidFill>
              </a:rPr>
              <a:t>(былинный сказ или былину с пением можешь услышать  </a:t>
            </a:r>
            <a:r>
              <a:rPr lang="ru-RU" sz="3300" b="1" i="1" dirty="0" smtClean="0">
                <a:solidFill>
                  <a:srgbClr val="FF0000"/>
                </a:solidFill>
              </a:rPr>
              <a:t>)</a:t>
            </a:r>
            <a:endParaRPr lang="ru-RU" sz="3300" b="1" i="1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Изображение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421" y="1600200"/>
            <a:ext cx="338263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39000" cy="64807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r>
              <a:rPr lang="ru-RU" sz="2000" i="1" dirty="0" smtClean="0">
                <a:solidFill>
                  <a:srgbClr val="FF0000"/>
                </a:solidFill>
              </a:rPr>
              <a:t>    Проверь себя!!! Ответь на вопросы по теме № </a:t>
            </a:r>
            <a:r>
              <a:rPr lang="ru-RU" sz="2800" i="1" dirty="0" smtClean="0">
                <a:solidFill>
                  <a:srgbClr val="FF0000"/>
                </a:solidFill>
              </a:rPr>
              <a:t>1</a:t>
            </a:r>
            <a:endParaRPr lang="ru-RU" sz="20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7228656" cy="5616624"/>
          </a:xfr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Главный бог музыки  у древних индусов - ______________  или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     ______________ ,по другой легенде .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Кто утверждает, что сначала на свет появились МУЗЫ?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     __________________________.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Сколько МУЗ было по преданию?  ____________________ .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Сколько МУЗ имеют непосредственное отношение к музыке?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     ____________________ .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Напиши имена этих покровительниц музыки : ______________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    _________________________________________________________ .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Какая муза тебе больше всех понравилась? Почему? __________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    _________________________________________________________ .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Элементарные песнопения  зародились из </a:t>
            </a:r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</a:rPr>
              <a:t>ритмических  _____</a:t>
            </a:r>
          </a:p>
          <a:p>
            <a:pPr>
              <a:buNone/>
            </a:pPr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</a:rPr>
              <a:t>    _____________________,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облегчавших совместную физическую работу и ______________________ </a:t>
            </a:r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</a:rPr>
              <a:t>танца.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Как звали бедного музыканта из Новгорода, играющего  дивно на гуслях и очаровавшего Водяного царя по легенде? 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    ___________________________ .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       ВЫПОЛНИЛ(А)  УЧЕНИК (ЦА) ______________________________ 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32121">
            <a:off x="413702" y="431956"/>
            <a:ext cx="7239000" cy="782960"/>
          </a:xfr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Autofit/>
          </a:bodyPr>
          <a:lstStyle/>
          <a:p>
            <a:r>
              <a:rPr lang="ru-RU" sz="2000" i="1" dirty="0" smtClean="0">
                <a:solidFill>
                  <a:srgbClr val="FF0000"/>
                </a:solidFill>
              </a:rPr>
              <a:t>«...звук, с мыслию сопряженный, несет прямо в душу». </a:t>
            </a:r>
            <a:endParaRPr lang="ru-RU" sz="20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В этих словах лаконично передано то, что решительно </a:t>
            </a:r>
            <a:r>
              <a:rPr lang="ru-RU" sz="1600" i="1" dirty="0" smtClean="0"/>
              <a:t>возвышает человека </a:t>
            </a:r>
            <a:r>
              <a:rPr lang="ru-RU" sz="1600" dirty="0" smtClean="0"/>
              <a:t>над всеми остальными живыми существами: </a:t>
            </a:r>
            <a:r>
              <a:rPr lang="ru-RU" sz="1600" b="1" i="1" dirty="0" smtClean="0"/>
              <a:t>способность мыслить и переживать</a:t>
            </a:r>
            <a:r>
              <a:rPr lang="ru-RU" sz="1600" dirty="0" smtClean="0"/>
              <a:t>. И не просто способность — потребность! Без нее, этой великой потребности, как и без названных уже нами условий, не существовало бы </a:t>
            </a:r>
            <a:r>
              <a:rPr lang="ru-RU" sz="1600" b="1" i="1" dirty="0" smtClean="0"/>
              <a:t>музыкального искусства</a:t>
            </a:r>
            <a:r>
              <a:rPr lang="ru-RU" sz="1600" dirty="0" smtClean="0"/>
              <a:t>. </a:t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352</TotalTime>
  <Words>611</Words>
  <Application>Microsoft Office PowerPoint</Application>
  <PresentationFormat>Экран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Дистанционный курс «ИСТОРИЯ МУЗЫКИ»</vt:lpstr>
      <vt:lpstr>     Тема  1. Мир и музыка. Что такое музыка?</vt:lpstr>
      <vt:lpstr>Кто изобрел музыку? Мифы и легенды</vt:lpstr>
      <vt:lpstr>Предание о музах</vt:lpstr>
      <vt:lpstr>Слайд 5</vt:lpstr>
      <vt:lpstr>              Легенда о Садко</vt:lpstr>
      <vt:lpstr>                                                  Продолжение   легенды</vt:lpstr>
      <vt:lpstr>    Проверь себя!!! Ответь на вопросы по теме № 1</vt:lpstr>
      <vt:lpstr>«...звук, с мыслию сопряженный, несет прямо в душу».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Дистанционный курс «ИСТОРИЯ МУЗЫКИ»</dc:title>
  <dc:creator>Image&amp;Matros ®</dc:creator>
  <cp:lastModifiedBy>Image&amp;Matros ®</cp:lastModifiedBy>
  <cp:revision>36</cp:revision>
  <dcterms:created xsi:type="dcterms:W3CDTF">2015-08-16T13:58:29Z</dcterms:created>
  <dcterms:modified xsi:type="dcterms:W3CDTF">2015-08-29T16:04:32Z</dcterms:modified>
</cp:coreProperties>
</file>