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260" r:id="rId2"/>
    <p:sldId id="258" r:id="rId3"/>
    <p:sldId id="296" r:id="rId4"/>
    <p:sldId id="265" r:id="rId5"/>
    <p:sldId id="267" r:id="rId6"/>
    <p:sldId id="272" r:id="rId7"/>
    <p:sldId id="268" r:id="rId8"/>
    <p:sldId id="270" r:id="rId9"/>
    <p:sldId id="269" r:id="rId10"/>
    <p:sldId id="273" r:id="rId11"/>
    <p:sldId id="295" r:id="rId12"/>
    <p:sldId id="287" r:id="rId13"/>
    <p:sldId id="289" r:id="rId14"/>
    <p:sldId id="290" r:id="rId15"/>
    <p:sldId id="291" r:id="rId16"/>
    <p:sldId id="292" r:id="rId17"/>
    <p:sldId id="293" r:id="rId18"/>
    <p:sldId id="294" r:id="rId19"/>
    <p:sldId id="276" r:id="rId20"/>
    <p:sldId id="277" r:id="rId21"/>
    <p:sldId id="278" r:id="rId22"/>
    <p:sldId id="279" r:id="rId23"/>
    <p:sldId id="297" r:id="rId24"/>
  </p:sldIdLst>
  <p:sldSz cx="9144000" cy="6858000" type="screen4x3"/>
  <p:notesSz cx="6858000" cy="9144000"/>
  <p:custShowLst>
    <p:custShow name="Произвольный показ 1" id="0">
      <p:sldLst>
        <p:sld r:id="rId2"/>
        <p:sld r:id="rId3"/>
        <p:sld r:id="rId5"/>
        <p:sld r:id="rId6"/>
        <p:sld r:id="rId7"/>
        <p:sld r:id="rId8"/>
      </p:sldLst>
    </p:custShow>
  </p:custShow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104" d="100"/>
          <a:sy n="104" d="100"/>
        </p:scale>
        <p:origin x="-174" y="3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7AB4F7-9C13-4ACA-A2C5-B8BFC740FAB7}" type="datetimeFigureOut">
              <a:rPr lang="ru-RU" smtClean="0"/>
              <a:pPr/>
              <a:t>09.01.2012</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3307D1-8803-4DC3-BDA5-72772948A5AD}"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18ABAC9-3E05-478B-915E-630DD51E6D3D}" type="datetimeFigureOut">
              <a:rPr lang="ru-RU" smtClean="0"/>
              <a:pPr/>
              <a:t>09.01.2012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5B91009-5DBE-4C11-9196-D1FE224C77E9}"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8ABAC9-3E05-478B-915E-630DD51E6D3D}" type="datetimeFigureOut">
              <a:rPr lang="ru-RU" smtClean="0"/>
              <a:pPr/>
              <a:t>09.01.2012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5B91009-5DBE-4C11-9196-D1FE224C77E9}"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8ABAC9-3E05-478B-915E-630DD51E6D3D}" type="datetimeFigureOut">
              <a:rPr lang="ru-RU" smtClean="0"/>
              <a:pPr/>
              <a:t>09.01.2012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5B91009-5DBE-4C11-9196-D1FE224C77E9}"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8ABAC9-3E05-478B-915E-630DD51E6D3D}" type="datetimeFigureOut">
              <a:rPr lang="ru-RU" smtClean="0"/>
              <a:pPr/>
              <a:t>09.01.2012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5B91009-5DBE-4C11-9196-D1FE224C77E9}"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18ABAC9-3E05-478B-915E-630DD51E6D3D}" type="datetimeFigureOut">
              <a:rPr lang="ru-RU" smtClean="0"/>
              <a:pPr/>
              <a:t>09.01.2012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5B91009-5DBE-4C11-9196-D1FE224C77E9}"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18ABAC9-3E05-478B-915E-630DD51E6D3D}" type="datetimeFigureOut">
              <a:rPr lang="ru-RU" smtClean="0"/>
              <a:pPr/>
              <a:t>09.01.2012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5B91009-5DBE-4C11-9196-D1FE224C77E9}"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18ABAC9-3E05-478B-915E-630DD51E6D3D}" type="datetimeFigureOut">
              <a:rPr lang="ru-RU" smtClean="0"/>
              <a:pPr/>
              <a:t>09.01.2012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05B91009-5DBE-4C11-9196-D1FE224C77E9}"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18ABAC9-3E05-478B-915E-630DD51E6D3D}" type="datetimeFigureOut">
              <a:rPr lang="ru-RU" smtClean="0"/>
              <a:pPr/>
              <a:t>09.01.2012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05B91009-5DBE-4C11-9196-D1FE224C77E9}"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18ABAC9-3E05-478B-915E-630DD51E6D3D}" type="datetimeFigureOut">
              <a:rPr lang="ru-RU" smtClean="0"/>
              <a:pPr/>
              <a:t>09.01.2012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05B91009-5DBE-4C11-9196-D1FE224C77E9}"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18ABAC9-3E05-478B-915E-630DD51E6D3D}" type="datetimeFigureOut">
              <a:rPr lang="ru-RU" smtClean="0"/>
              <a:pPr/>
              <a:t>09.01.2012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5B91009-5DBE-4C11-9196-D1FE224C77E9}"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18ABAC9-3E05-478B-915E-630DD51E6D3D}" type="datetimeFigureOut">
              <a:rPr lang="ru-RU" smtClean="0"/>
              <a:pPr/>
              <a:t>09.01.2012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5B91009-5DBE-4C11-9196-D1FE224C77E9}"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ABAC9-3E05-478B-915E-630DD51E6D3D}" type="datetimeFigureOut">
              <a:rPr lang="ru-RU" smtClean="0"/>
              <a:pPr/>
              <a:t>09.01.2012</a:t>
            </a:fld>
            <a:endParaRPr lang="ru-RU" dirty="0"/>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91009-5DBE-4C11-9196-D1FE224C77E9}"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ksu.ru/pushkin/page1.htm"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kazan.telecet.ru/main/cre/Korinfskyi/" TargetMode="Externa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5400" b="1" dirty="0" smtClean="0">
                <a:solidFill>
                  <a:srgbClr val="7030A0"/>
                </a:solidFill>
                <a:latin typeface="Monotype Corsiva" pitchFamily="66" charset="0"/>
              </a:rPr>
              <a:t>«Русские писатели и публицисты в Татарстане»</a:t>
            </a:r>
            <a:endParaRPr lang="ru-RU" sz="5400" dirty="0"/>
          </a:p>
        </p:txBody>
      </p:sp>
      <p:pic>
        <p:nvPicPr>
          <p:cNvPr id="4" name="Содержимое 3" descr="kazan_11_12_2002-67.jpg"/>
          <p:cNvPicPr>
            <a:picLocks noGrp="1" noChangeAspect="1"/>
          </p:cNvPicPr>
          <p:nvPr>
            <p:ph idx="1"/>
          </p:nvPr>
        </p:nvPicPr>
        <p:blipFill>
          <a:blip r:embed="rId3" cstate="print"/>
          <a:stretch>
            <a:fillRect/>
          </a:stretch>
        </p:blipFill>
        <p:spPr>
          <a:xfrm>
            <a:off x="2254251" y="2161382"/>
            <a:ext cx="4635500" cy="3403600"/>
          </a:xfrm>
        </p:spPr>
      </p:pic>
    </p:spTree>
  </p:cSld>
  <p:clrMapOvr>
    <a:masterClrMapping/>
  </p:clrMapOvr>
  <p:transition advTm="683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2700000" scaled="0"/>
        </a:gradFill>
        <a:effectLst/>
      </p:bgPr>
    </p:bg>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571948"/>
            <a:ext cx="9530173"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Arial" pitchFamily="34" charset="0"/>
                <a:ea typeface="Times New Roman" pitchFamily="18" charset="0"/>
                <a:cs typeface="Arial" pitchFamily="34" charset="0"/>
              </a:rPr>
              <a:t>Александр Николаевич Радищев – русский писатель.</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Arial" pitchFamily="34" charset="0"/>
                <a:ea typeface="Times New Roman" pitchFamily="18" charset="0"/>
                <a:cs typeface="Arial" pitchFamily="34" charset="0"/>
              </a:rPr>
              <a:t> Родился 20-го августа 1749 года.</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Arial" pitchFamily="34" charset="0"/>
                <a:ea typeface="Times New Roman" pitchFamily="18" charset="0"/>
                <a:cs typeface="Arial" pitchFamily="34" charset="0"/>
              </a:rPr>
              <a:t> Дворянский род Радищевых, по семейному преданию, происходит от</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Arial" pitchFamily="34" charset="0"/>
                <a:ea typeface="Times New Roman" pitchFamily="18" charset="0"/>
                <a:cs typeface="Arial" pitchFamily="34" charset="0"/>
              </a:rPr>
              <a:t> татарского князя </a:t>
            </a:r>
            <a:r>
              <a:rPr kumimoji="0" lang="ru-RU" b="1" i="0" u="none" strike="noStrike" cap="none" normalizeH="0" baseline="0" dirty="0" err="1" smtClean="0">
                <a:ln>
                  <a:noFill/>
                </a:ln>
                <a:effectLst/>
                <a:latin typeface="Arial" pitchFamily="34" charset="0"/>
                <a:ea typeface="Times New Roman" pitchFamily="18" charset="0"/>
                <a:cs typeface="Arial" pitchFamily="34" charset="0"/>
              </a:rPr>
              <a:t>Куная</a:t>
            </a:r>
            <a:r>
              <a:rPr kumimoji="0" lang="ru-RU" b="1" i="0" u="none" strike="noStrike" cap="none" normalizeH="0" baseline="0" dirty="0" smtClean="0">
                <a:ln>
                  <a:noFill/>
                </a:ln>
                <a:effectLst/>
                <a:latin typeface="Arial" pitchFamily="34" charset="0"/>
                <a:ea typeface="Times New Roman" pitchFamily="18" charset="0"/>
                <a:cs typeface="Arial" pitchFamily="34" charset="0"/>
              </a:rPr>
              <a:t>, добровольно сдавшегося России при взятии</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Arial" pitchFamily="34" charset="0"/>
                <a:ea typeface="Times New Roman" pitchFamily="18" charset="0"/>
                <a:cs typeface="Arial" pitchFamily="34" charset="0"/>
              </a:rPr>
              <a:t> Казани  Иваном Грозным.</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Arial" pitchFamily="34" charset="0"/>
                <a:ea typeface="Times New Roman" pitchFamily="18" charset="0"/>
                <a:cs typeface="Arial" pitchFamily="34" charset="0"/>
              </a:rPr>
              <a:t> Мурза </a:t>
            </a:r>
            <a:r>
              <a:rPr kumimoji="0" lang="ru-RU" b="1" i="0" u="none" strike="noStrike" cap="none" normalizeH="0" baseline="0" dirty="0" err="1" smtClean="0">
                <a:ln>
                  <a:noFill/>
                </a:ln>
                <a:effectLst/>
                <a:latin typeface="Arial" pitchFamily="34" charset="0"/>
                <a:ea typeface="Times New Roman" pitchFamily="18" charset="0"/>
                <a:cs typeface="Arial" pitchFamily="34" charset="0"/>
              </a:rPr>
              <a:t>Кунай</a:t>
            </a:r>
            <a:r>
              <a:rPr kumimoji="0" lang="ru-RU" b="1" i="0" u="none" strike="noStrike" cap="none" normalizeH="0" baseline="0" dirty="0" smtClean="0">
                <a:ln>
                  <a:noFill/>
                </a:ln>
                <a:effectLst/>
                <a:latin typeface="Arial" pitchFamily="34" charset="0"/>
                <a:ea typeface="Times New Roman" pitchFamily="18" charset="0"/>
                <a:cs typeface="Arial" pitchFamily="34" charset="0"/>
              </a:rPr>
              <a:t> крестился, назван был при крещении Константином</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Arial" pitchFamily="34" charset="0"/>
                <a:ea typeface="Times New Roman" pitchFamily="18" charset="0"/>
                <a:cs typeface="Arial" pitchFamily="34" charset="0"/>
              </a:rPr>
              <a:t> и получил от Ивана Грозного 45 тысяч четвертей земли в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err="1" smtClean="0">
                <a:ln>
                  <a:noFill/>
                </a:ln>
                <a:effectLst/>
                <a:latin typeface="Arial" pitchFamily="34" charset="0"/>
                <a:ea typeface="Times New Roman" pitchFamily="18" charset="0"/>
                <a:cs typeface="Arial" pitchFamily="34" charset="0"/>
              </a:rPr>
              <a:t>Малоярославецком</a:t>
            </a:r>
            <a:r>
              <a:rPr kumimoji="0" lang="ru-RU" b="1" i="0" u="none" strike="noStrike" cap="none" normalizeH="0" baseline="0" dirty="0" smtClean="0">
                <a:ln>
                  <a:noFill/>
                </a:ln>
                <a:effectLst/>
                <a:latin typeface="Arial" pitchFamily="34" charset="0"/>
                <a:ea typeface="Times New Roman" pitchFamily="18" charset="0"/>
                <a:cs typeface="Arial" pitchFamily="34" charset="0"/>
              </a:rPr>
              <a:t> и Борисоглебском уездах.</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Arial" pitchFamily="34" charset="0"/>
                <a:ea typeface="Times New Roman" pitchFamily="18" charset="0"/>
                <a:cs typeface="Arial" pitchFamily="34" charset="0"/>
              </a:rPr>
              <a:t> Размельчали ли земли эти при разделах, или же предки Радищевых</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Arial" pitchFamily="34" charset="0"/>
                <a:ea typeface="Times New Roman" pitchFamily="18" charset="0"/>
                <a:cs typeface="Arial" pitchFamily="34" charset="0"/>
              </a:rPr>
              <a:t> любили широко пожить – неизвестно,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Arial" pitchFamily="34" charset="0"/>
                <a:ea typeface="Times New Roman" pitchFamily="18" charset="0"/>
                <a:cs typeface="Arial" pitchFamily="34" charset="0"/>
              </a:rPr>
              <a:t>но деда писателя, Афанасия </a:t>
            </a:r>
            <a:r>
              <a:rPr kumimoji="0" lang="ru-RU" b="1" i="0" u="none" strike="noStrike" cap="none" normalizeH="0" baseline="0" dirty="0" err="1" smtClean="0">
                <a:ln>
                  <a:noFill/>
                </a:ln>
                <a:effectLst/>
                <a:latin typeface="Arial" pitchFamily="34" charset="0"/>
                <a:ea typeface="Times New Roman" pitchFamily="18" charset="0"/>
                <a:cs typeface="Arial" pitchFamily="34" charset="0"/>
              </a:rPr>
              <a:t>Прокофьевича</a:t>
            </a:r>
            <a:r>
              <a:rPr kumimoji="0" lang="ru-RU" b="1" i="0" u="none" strike="noStrike" cap="none" normalizeH="0" baseline="0" dirty="0" smtClean="0">
                <a:ln>
                  <a:noFill/>
                </a:ln>
                <a:effectLst/>
                <a:latin typeface="Arial" pitchFamily="34" charset="0"/>
                <a:ea typeface="Times New Roman" pitchFamily="18" charset="0"/>
                <a:cs typeface="Arial" pitchFamily="34" charset="0"/>
              </a:rPr>
              <a:t>, мы застаем бедным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Arial" pitchFamily="34" charset="0"/>
                <a:ea typeface="Times New Roman" pitchFamily="18" charset="0"/>
                <a:cs typeface="Arial" pitchFamily="34" charset="0"/>
              </a:rPr>
              <a:t>калужским дворянином. Николай Афанасьевич (отец писателя) знал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Arial" pitchFamily="34" charset="0"/>
                <a:ea typeface="Times New Roman" pitchFamily="18" charset="0"/>
                <a:cs typeface="Arial" pitchFamily="34" charset="0"/>
              </a:rPr>
              <a:t>несколько иностранных языков,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Arial" pitchFamily="34" charset="0"/>
                <a:ea typeface="Times New Roman" pitchFamily="18" charset="0"/>
                <a:cs typeface="Arial" pitchFamily="34" charset="0"/>
              </a:rPr>
              <a:t>богословие, историю и много времени отдавал изучению сельского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Arial" pitchFamily="34" charset="0"/>
                <a:ea typeface="Times New Roman" pitchFamily="18" charset="0"/>
                <a:cs typeface="Arial" pitchFamily="34" charset="0"/>
              </a:rPr>
              <a:t>хозяйства. Александр Радищев был его старший сын.</a:t>
            </a:r>
            <a:endParaRPr kumimoji="0" lang="ru-RU"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2" y="20566"/>
            <a:ext cx="9244903" cy="6340197"/>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2700000" scaled="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 А. Радищев (отец писателя) в своих воспоминаниях сообщает, что «в Казани Радищев пробыл один день у Кисловых,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дальних своих родственников» («Русский вестник», 1858, декабрь, кн. 2, стр. 409). О встрече Радищева в Казани с отцом нам</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впервые стало известно из еще не опубликованных писем родителей Радищева к Воронцову. Вот что сообщала Воронцову</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5 ноября 1790 г. из с. Преображенского Саратовской губернии мать Радищева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Фекла</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Степановна: «Письмо вашего</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сиятельства, – писала она, – я с удовольствием имела честь получить, за которое приношу вашему сиятельству мою</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всенижайшую благодарность. В коем вы изволите писать о разделе имения сына моего с его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своячинами</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также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 отправлении Лизаветы Васильевны в Иркутск к сыну моему. То я об оном вашему сиятельству теперь ничего не могу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доложить, потому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што</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Николая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Афонасьевича</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уже нет неделю, как уехал в Казань для свидания с Александром,</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а по возвращении оттуда он сам, не мешкав, к вашему сиятельству будет с удовольствием обо всем отвечать»</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(собрание Воронцова, № 862, л. 32). Н. А. Радищев, вернувшись из Казани к себе в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Преображенское</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писал 21 ноября 1790 г. Воронцову: «Касательно же до моих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нещастных</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внучат,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которы</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отданы мне на попечение,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на оное вашему сиятельству имею честь донести: все то сделано будет, как ваше сиятельство изволите приказать,</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 без вашего повеления и совету ничего не предприму. Как Елизавету Васильевну, так и малолетних детей к сыну доставлю,</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 чем он меня просил в Казани, и ожидая теперь пути, как скоро возможно будет, поеду в Петербург, о чем 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 Елизавете Васильевне уже писал давно и при сем еще прилагаю письмо» (там же, л. 33).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Об отправке Е. В.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Рубановской</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 детьми в Сибирь Н. А. Радищев уведомил Воронцова письмом от 9 марта 1791 г. из Москвы </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7030A0"/>
                </a:solidFill>
              </a:rPr>
              <a:t>А.С. Пушкин в Казани</a:t>
            </a:r>
            <a:endParaRPr lang="ru-RU" dirty="0"/>
          </a:p>
        </p:txBody>
      </p:sp>
      <p:pic>
        <p:nvPicPr>
          <p:cNvPr id="39938" name="Picture 2" descr="N:\школа\ЛИТЕРАТУРА\литературный зал\пушкин в казани\а.с пуш.jpg"/>
          <p:cNvPicPr>
            <a:picLocks noGrp="1" noChangeAspect="1" noChangeArrowheads="1"/>
          </p:cNvPicPr>
          <p:nvPr>
            <p:ph idx="1"/>
          </p:nvPr>
        </p:nvPicPr>
        <p:blipFill>
          <a:blip r:embed="rId3" cstate="print"/>
          <a:stretch>
            <a:fillRect/>
          </a:stretch>
        </p:blipFill>
        <p:spPr bwMode="auto">
          <a:xfrm>
            <a:off x="2942654" y="1600201"/>
            <a:ext cx="3258693" cy="452596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74242"/>
          </a:xfrm>
        </p:spPr>
        <p:txBody>
          <a:bodyPr/>
          <a:lstStyle/>
          <a:p>
            <a:endParaRPr lang="ru-RU" dirty="0"/>
          </a:p>
        </p:txBody>
      </p:sp>
      <p:sp>
        <p:nvSpPr>
          <p:cNvPr id="3" name="Содержимое 2"/>
          <p:cNvSpPr>
            <a:spLocks noGrp="1"/>
          </p:cNvSpPr>
          <p:nvPr>
            <p:ph idx="1"/>
          </p:nvPr>
        </p:nvSpPr>
        <p:spPr>
          <a:xfrm>
            <a:off x="457200" y="4437112"/>
            <a:ext cx="8229600" cy="2088232"/>
          </a:xfrm>
          <a:blipFill>
            <a:blip r:embed="rId2" cstate="print"/>
            <a:tile tx="0" ty="0" sx="100000" sy="100000" flip="none" algn="tl"/>
          </a:blipFill>
        </p:spPr>
        <p:txBody>
          <a:bodyPr>
            <a:normAutofit fontScale="70000" lnSpcReduction="20000"/>
          </a:bodyPr>
          <a:lstStyle/>
          <a:p>
            <a:r>
              <a:rPr lang="ru-RU" dirty="0" smtClean="0"/>
              <a:t>Пушкин приехал в Казань поздним вечером 5 сентября 1833 года. Целью его посещения стал сбор материала для научной монографии "История пугачевского бунта". Ради пополнения своего труда бытовыми сведениями и деталями и было задумано им большое путешествие по Казанской и Оренбургской губерниям - местам, которые еще помнили нашествие Пугачева летом 1774 года.</a:t>
            </a:r>
          </a:p>
          <a:p>
            <a:endParaRPr lang="ru-RU" dirty="0"/>
          </a:p>
        </p:txBody>
      </p:sp>
      <p:pic>
        <p:nvPicPr>
          <p:cNvPr id="1026" name="Picture 2" descr="kreml"/>
          <p:cNvPicPr>
            <a:picLocks noChangeAspect="1" noChangeArrowheads="1"/>
          </p:cNvPicPr>
          <p:nvPr/>
        </p:nvPicPr>
        <p:blipFill>
          <a:blip r:embed="rId3" cstate="print"/>
          <a:srcRect/>
          <a:stretch>
            <a:fillRect/>
          </a:stretch>
        </p:blipFill>
        <p:spPr bwMode="auto">
          <a:xfrm>
            <a:off x="1331640" y="260648"/>
            <a:ext cx="6768752" cy="3528392"/>
          </a:xfrm>
          <a:prstGeom prst="rect">
            <a:avLst/>
          </a:prstGeom>
          <a:noFill/>
          <a:ln w="9525">
            <a:noFill/>
            <a:miter lim="800000"/>
            <a:headEnd/>
            <a:tailEnd/>
          </a:ln>
        </p:spPr>
      </p:pic>
      <p:sp>
        <p:nvSpPr>
          <p:cNvPr id="1028" name="Rectangle 4"/>
          <p:cNvSpPr>
            <a:spLocks noChangeArrowheads="1"/>
          </p:cNvSpPr>
          <p:nvPr/>
        </p:nvSpPr>
        <p:spPr bwMode="auto">
          <a:xfrm>
            <a:off x="5364088" y="3893146"/>
            <a:ext cx="377991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err="1" smtClean="0">
                <a:ln>
                  <a:noFill/>
                </a:ln>
                <a:solidFill>
                  <a:srgbClr val="36003D"/>
                </a:solidFill>
                <a:effectLst/>
                <a:latin typeface="Arial" pitchFamily="34" charset="0"/>
                <a:ea typeface="Times New Roman" pitchFamily="18" charset="0"/>
                <a:cs typeface="Arial" pitchFamily="34" charset="0"/>
              </a:rPr>
              <a:t>Э.Турнерелли</a:t>
            </a:r>
            <a:r>
              <a:rPr kumimoji="0" lang="ru-RU" sz="1600" b="0" i="1" u="none" strike="noStrike" cap="none" normalizeH="0" baseline="0" dirty="0" smtClean="0">
                <a:ln>
                  <a:noFill/>
                </a:ln>
                <a:solidFill>
                  <a:srgbClr val="36003D"/>
                </a:solidFill>
                <a:effectLst/>
                <a:latin typeface="Arial" pitchFamily="34" charset="0"/>
                <a:ea typeface="Times New Roman" pitchFamily="18" charset="0"/>
                <a:cs typeface="Arial" pitchFamily="34" charset="0"/>
              </a:rPr>
              <a:t>.</a:t>
            </a:r>
            <a:r>
              <a:rPr kumimoji="0" lang="ru-RU" sz="1600" b="0" i="0" u="none" strike="noStrike" cap="none" normalizeH="0" baseline="0" dirty="0" smtClean="0">
                <a:ln>
                  <a:noFill/>
                </a:ln>
                <a:solidFill>
                  <a:srgbClr val="36003D"/>
                </a:solidFill>
                <a:effectLst/>
                <a:latin typeface="Arial" pitchFamily="34" charset="0"/>
                <a:ea typeface="Times New Roman" pitchFamily="18" charset="0"/>
                <a:cs typeface="Arial" pitchFamily="34" charset="0"/>
              </a:rPr>
              <a:t> Казанская крепость</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64705"/>
            <a:ext cx="8229600" cy="2376263"/>
          </a:xfrm>
        </p:spPr>
        <p:txBody>
          <a:bodyPr>
            <a:normAutofit fontScale="85000" lnSpcReduction="20000"/>
          </a:bodyPr>
          <a:lstStyle/>
          <a:p>
            <a:r>
              <a:rPr lang="ru-RU" sz="2400" dirty="0" smtClean="0"/>
              <a:t>12 августа А.С. Пушкин получил просимое им </a:t>
            </a:r>
            <a:r>
              <a:rPr lang="ru-RU" sz="2400" dirty="0" smtClean="0">
                <a:hlinkClick r:id="rId3"/>
              </a:rPr>
              <a:t>свидетельство об отпуске</a:t>
            </a:r>
            <a:r>
              <a:rPr lang="ru-RU" sz="2400" dirty="0" smtClean="0"/>
              <a:t> и отправился в путешествие. Ему предстояло проехать на почтовых лошадях в течение полутора месяцев около 3000 верст - от Петербурга до Уральска (через Москву, Нижний Новгород, Казань, Симбирск, Оренбург) и от Уральска до Болдина (через Сызрань, Симбирск, Ардатов и </a:t>
            </a:r>
            <a:r>
              <a:rPr lang="ru-RU" sz="2400" dirty="0" err="1" smtClean="0"/>
              <a:t>Абрамово</a:t>
            </a:r>
            <a:r>
              <a:rPr lang="ru-RU" sz="2400" dirty="0" smtClean="0"/>
              <a:t>). </a:t>
            </a:r>
            <a:br>
              <a:rPr lang="ru-RU" sz="2400" dirty="0" smtClean="0"/>
            </a:br>
            <a:r>
              <a:rPr lang="ru-RU" sz="2400" dirty="0" smtClean="0"/>
              <a:t>Выехав из Петербурга 17 августа, посетив Москву и Нижний, в ночь с 5-го на 6-е сентября приблизительно в 23ч. 30 мин., поэт прибыл в Казань.</a:t>
            </a:r>
          </a:p>
          <a:p>
            <a:endParaRPr lang="ru-RU" dirty="0"/>
          </a:p>
        </p:txBody>
      </p:sp>
      <p:pic>
        <p:nvPicPr>
          <p:cNvPr id="35842" name="Picture 2" descr="sib"/>
          <p:cNvPicPr>
            <a:picLocks noChangeAspect="1" noChangeArrowheads="1"/>
          </p:cNvPicPr>
          <p:nvPr/>
        </p:nvPicPr>
        <p:blipFill>
          <a:blip r:embed="rId4" cstate="print"/>
          <a:srcRect/>
          <a:stretch>
            <a:fillRect/>
          </a:stretch>
        </p:blipFill>
        <p:spPr bwMode="auto">
          <a:xfrm>
            <a:off x="1259632" y="3068960"/>
            <a:ext cx="5112568" cy="3528392"/>
          </a:xfrm>
          <a:prstGeom prst="rect">
            <a:avLst/>
          </a:prstGeom>
          <a:noFill/>
          <a:ln w="9525">
            <a:noFill/>
            <a:miter lim="800000"/>
            <a:headEnd/>
            <a:tailEnd/>
          </a:ln>
        </p:spPr>
      </p:pic>
      <p:sp>
        <p:nvSpPr>
          <p:cNvPr id="35843" name="Rectangle 3"/>
          <p:cNvSpPr>
            <a:spLocks noChangeArrowheads="1"/>
          </p:cNvSpPr>
          <p:nvPr/>
        </p:nvSpPr>
        <p:spPr bwMode="auto">
          <a:xfrm>
            <a:off x="6516216" y="5559933"/>
            <a:ext cx="262778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36003D"/>
                </a:solidFill>
                <a:effectLst/>
                <a:latin typeface="Arial" pitchFamily="34" charset="0"/>
                <a:ea typeface="Times New Roman" pitchFamily="18" charset="0"/>
                <a:cs typeface="Arial" pitchFamily="34" charset="0"/>
              </a:rPr>
              <a:t>Литография. </a:t>
            </a:r>
            <a:r>
              <a:rPr kumimoji="0" lang="ru-RU" sz="1600" b="0" i="1" u="none" strike="noStrike" cap="none" normalizeH="0" baseline="0" dirty="0" err="1" smtClean="0">
                <a:ln>
                  <a:noFill/>
                </a:ln>
                <a:solidFill>
                  <a:srgbClr val="36003D"/>
                </a:solidFill>
                <a:effectLst/>
                <a:latin typeface="Arial" pitchFamily="34" charset="0"/>
                <a:ea typeface="Times New Roman" pitchFamily="18" charset="0"/>
                <a:cs typeface="Arial" pitchFamily="34" charset="0"/>
              </a:rPr>
              <a:t>Э.Турнерелли</a:t>
            </a:r>
            <a:r>
              <a:rPr kumimoji="0" lang="ru-RU" sz="1600" b="0" i="1" u="none" strike="noStrike" cap="none" normalizeH="0" baseline="0" dirty="0" smtClean="0">
                <a:ln>
                  <a:noFill/>
                </a:ln>
                <a:solidFill>
                  <a:srgbClr val="36003D"/>
                </a:solidFill>
                <a:effectLst/>
                <a:latin typeface="Arial" pitchFamily="34" charset="0"/>
                <a:ea typeface="Times New Roman" pitchFamily="18" charset="0"/>
                <a:cs typeface="Arial" pitchFamily="34" charset="0"/>
              </a:rPr>
              <a:t>.</a:t>
            </a:r>
            <a:r>
              <a:rPr kumimoji="0" lang="ru-RU" sz="1600" b="0" i="0" u="none" strike="noStrike" cap="none" normalizeH="0" baseline="0" dirty="0" smtClean="0">
                <a:ln>
                  <a:noFill/>
                </a:ln>
                <a:solidFill>
                  <a:srgbClr val="36003D"/>
                </a:solidFill>
                <a:effectLst/>
                <a:latin typeface="Arial" pitchFamily="34" charset="0"/>
                <a:ea typeface="Times New Roman" pitchFamily="18" charset="0"/>
                <a:cs typeface="Arial" pitchFamily="34" charset="0"/>
              </a:rPr>
              <a:t> Сибирская застава.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404665"/>
            <a:ext cx="8229600" cy="4824535"/>
          </a:xfrm>
        </p:spPr>
        <p:txBody>
          <a:bodyPr>
            <a:normAutofit fontScale="85000" lnSpcReduction="20000"/>
          </a:bodyPr>
          <a:lstStyle/>
          <a:p>
            <a:r>
              <a:rPr lang="ru-RU" dirty="0" smtClean="0"/>
              <a:t>Ввиду позднего времени он переночевал в гостинице старого Дворянского собрания в Петропавловском переулке (Теперь ул. Рахматуллина, д. 6). </a:t>
            </a:r>
          </a:p>
          <a:p>
            <a:r>
              <a:rPr lang="ru-RU" dirty="0" smtClean="0"/>
              <a:t>Утром 6 сентября Александр Сергеевич отправился в дом генерал-майора Л.И.Энгельгардта, тестя Евгения Абрамовича Баратынского - поэта и давнишнего приятеля Пушкина. Здесь он неожиданно встретился с самим Баратынским, направлявшимся в имение тестя - село </a:t>
            </a:r>
            <a:r>
              <a:rPr lang="ru-RU" dirty="0" err="1" smtClean="0"/>
              <a:t>Каймары</a:t>
            </a:r>
            <a:r>
              <a:rPr lang="ru-RU" dirty="0" smtClean="0"/>
              <a:t> (ныне </a:t>
            </a:r>
            <a:r>
              <a:rPr lang="ru-RU" dirty="0" err="1" smtClean="0"/>
              <a:t>Высокогорский</a:t>
            </a:r>
            <a:r>
              <a:rPr lang="ru-RU" dirty="0" smtClean="0"/>
              <a:t> район). </a:t>
            </a:r>
          </a:p>
          <a:p>
            <a:pPr>
              <a:buNone/>
            </a:pPr>
            <a:r>
              <a:rPr lang="ru-RU" dirty="0" smtClean="0"/>
              <a:t/>
            </a:r>
            <a:br>
              <a:rPr lang="ru-RU" dirty="0" smtClean="0"/>
            </a:br>
            <a:endParaRPr lang="ru-RU" dirty="0" smtClean="0"/>
          </a:p>
          <a:p>
            <a:endParaRPr lang="ru-RU" dirty="0"/>
          </a:p>
        </p:txBody>
      </p:sp>
      <p:pic>
        <p:nvPicPr>
          <p:cNvPr id="2050" name="Picture 2" descr="barat2"/>
          <p:cNvPicPr>
            <a:picLocks noChangeAspect="1" noChangeArrowheads="1"/>
          </p:cNvPicPr>
          <p:nvPr/>
        </p:nvPicPr>
        <p:blipFill>
          <a:blip r:embed="rId3" cstate="print"/>
          <a:srcRect/>
          <a:stretch>
            <a:fillRect/>
          </a:stretch>
        </p:blipFill>
        <p:spPr bwMode="auto">
          <a:xfrm>
            <a:off x="3059832" y="4293096"/>
            <a:ext cx="2376264" cy="2448272"/>
          </a:xfrm>
          <a:prstGeom prst="rect">
            <a:avLst/>
          </a:prstGeom>
          <a:noFill/>
          <a:ln w="9525">
            <a:noFill/>
            <a:miter lim="800000"/>
            <a:headEnd/>
            <a:tailEnd/>
          </a:ln>
        </p:spPr>
      </p:pic>
      <p:sp>
        <p:nvSpPr>
          <p:cNvPr id="5" name="Прямоугольник 4"/>
          <p:cNvSpPr/>
          <p:nvPr/>
        </p:nvSpPr>
        <p:spPr>
          <a:xfrm>
            <a:off x="5940152" y="6021287"/>
            <a:ext cx="2232247" cy="369332"/>
          </a:xfrm>
          <a:prstGeom prst="rect">
            <a:avLst/>
          </a:prstGeom>
        </p:spPr>
        <p:txBody>
          <a:bodyPr wrap="square">
            <a:spAutoFit/>
          </a:bodyPr>
          <a:lstStyle/>
          <a:p>
            <a:r>
              <a:rPr lang="ru-RU" dirty="0" smtClean="0"/>
              <a:t>Е.А.Баратынский</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endParaRPr lang="ru-RU" dirty="0"/>
          </a:p>
        </p:txBody>
      </p:sp>
      <p:sp>
        <p:nvSpPr>
          <p:cNvPr id="3" name="Содержимое 2"/>
          <p:cNvSpPr>
            <a:spLocks noGrp="1"/>
          </p:cNvSpPr>
          <p:nvPr>
            <p:ph idx="1"/>
          </p:nvPr>
        </p:nvSpPr>
        <p:spPr>
          <a:xfrm>
            <a:off x="457200" y="980728"/>
            <a:ext cx="8229600" cy="5472607"/>
          </a:xfrm>
        </p:spPr>
        <p:txBody>
          <a:bodyPr>
            <a:normAutofit fontScale="70000" lnSpcReduction="20000"/>
          </a:bodyPr>
          <a:lstStyle/>
          <a:p>
            <a:r>
              <a:rPr lang="ru-RU" sz="3400" dirty="0" smtClean="0"/>
              <a:t>В тот же день Пушкин поехал на окраину Казани, в Суконную слободу с намерением встретиться со стариками-очевидцами. В так называемом Горлове кабаке, упомянутом им в книге о Пугачеве, он беседовал со старым суконщиком - В.П.Бабиным. О событиях июля 1774 - штурме Казани и разгроме </a:t>
            </a:r>
            <a:r>
              <a:rPr lang="ru-RU" sz="3400" dirty="0" err="1" smtClean="0"/>
              <a:t>пугачевцев</a:t>
            </a:r>
            <a:r>
              <a:rPr lang="ru-RU" sz="3400" dirty="0" smtClean="0"/>
              <a:t> правительственными войсками </a:t>
            </a:r>
            <a:r>
              <a:rPr lang="ru-RU" sz="3400" dirty="0" err="1" smtClean="0"/>
              <a:t>Михельсона</a:t>
            </a:r>
            <a:r>
              <a:rPr lang="ru-RU" sz="3400" dirty="0" smtClean="0"/>
              <a:t> - Бабин рассказывал со слов своих родителей, которые были свидетелями упомянутых событий. Рассказ Бабина оказался очень интересным и важным для Пушкина. Всю вторую половину дня поэт обрабатывал записи своей беседы и сделал наброски будущей седьмой главы. По подсчетам исследователя Н.Ф.Калинина, около 40% текста из рассказа Казанского суконщика Пушкин внес в переработанном виде в седьмую главу "Истории Пугачевского бунта". </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2016224"/>
          </a:xfrm>
        </p:spPr>
        <p:txBody>
          <a:bodyPr>
            <a:noAutofit/>
          </a:bodyPr>
          <a:lstStyle/>
          <a:p>
            <a:r>
              <a:rPr lang="ru-RU" sz="2400" dirty="0" smtClean="0"/>
              <a:t>Около 6 часов 30 минут утра 8 сентября поэт выехал из Казани в Симбирск. Его провожал приехавший рано утром из </a:t>
            </a:r>
            <a:r>
              <a:rPr lang="ru-RU" sz="2400" dirty="0" err="1" smtClean="0"/>
              <a:t>Каймар</a:t>
            </a:r>
            <a:r>
              <a:rPr lang="ru-RU" sz="2400" dirty="0" smtClean="0"/>
              <a:t> Е.А.Баратынский. При расставании Александр Сергеевич подарил ему свой портрет работы художника </a:t>
            </a:r>
            <a:r>
              <a:rPr lang="ru-RU" sz="2400" dirty="0" err="1" smtClean="0"/>
              <a:t>Ж.Вивьена</a:t>
            </a:r>
            <a:r>
              <a:rPr lang="ru-RU" sz="2400" dirty="0" smtClean="0"/>
              <a:t> в небольшой рамке, сделанной самим поэтом. </a:t>
            </a:r>
            <a:br>
              <a:rPr lang="ru-RU" sz="2400" dirty="0" smtClean="0"/>
            </a:br>
            <a:endParaRPr lang="ru-RU" sz="2400" dirty="0"/>
          </a:p>
        </p:txBody>
      </p:sp>
      <p:sp>
        <p:nvSpPr>
          <p:cNvPr id="3" name="Содержимое 2"/>
          <p:cNvSpPr>
            <a:spLocks noGrp="1"/>
          </p:cNvSpPr>
          <p:nvPr>
            <p:ph idx="1"/>
          </p:nvPr>
        </p:nvSpPr>
        <p:spPr>
          <a:xfrm>
            <a:off x="4572000" y="4653136"/>
            <a:ext cx="4114800" cy="1473028"/>
          </a:xfrm>
        </p:spPr>
        <p:txBody>
          <a:bodyPr>
            <a:normAutofit/>
          </a:bodyPr>
          <a:lstStyle/>
          <a:p>
            <a:pPr>
              <a:buNone/>
            </a:pPr>
            <a:r>
              <a:rPr lang="ru-RU" sz="1800" dirty="0" smtClean="0"/>
              <a:t>Ж. </a:t>
            </a:r>
            <a:r>
              <a:rPr lang="ru-RU" sz="1800" dirty="0" err="1" smtClean="0"/>
              <a:t>Вивьен</a:t>
            </a:r>
            <a:r>
              <a:rPr lang="ru-RU" sz="1800" dirty="0" smtClean="0"/>
              <a:t>. Пушкин.</a:t>
            </a:r>
            <a:br>
              <a:rPr lang="ru-RU" sz="1800" dirty="0" smtClean="0"/>
            </a:br>
            <a:r>
              <a:rPr lang="ru-RU" sz="1800" dirty="0" smtClean="0"/>
              <a:t>(карандаш, 1826-1827 гг.)</a:t>
            </a:r>
            <a:br>
              <a:rPr lang="ru-RU" sz="1800" dirty="0" smtClean="0"/>
            </a:br>
            <a:r>
              <a:rPr lang="ru-RU" sz="1800" dirty="0" smtClean="0"/>
              <a:t>Этот портрет мало известен и хранится сейчас в музее А.С.Пушкина в Москве.</a:t>
            </a:r>
            <a:endParaRPr lang="ru-RU" sz="1800" dirty="0"/>
          </a:p>
        </p:txBody>
      </p:sp>
      <p:pic>
        <p:nvPicPr>
          <p:cNvPr id="3074" name="Picture 2" descr="pushviv1"/>
          <p:cNvPicPr>
            <a:picLocks noChangeAspect="1" noChangeArrowheads="1"/>
          </p:cNvPicPr>
          <p:nvPr/>
        </p:nvPicPr>
        <p:blipFill>
          <a:blip r:embed="rId3" cstate="print"/>
          <a:srcRect/>
          <a:stretch>
            <a:fillRect/>
          </a:stretch>
        </p:blipFill>
        <p:spPr bwMode="auto">
          <a:xfrm>
            <a:off x="539552" y="2708920"/>
            <a:ext cx="3384376" cy="393305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22314"/>
          </a:xfrm>
        </p:spPr>
        <p:txBody>
          <a:bodyPr>
            <a:noAutofit/>
          </a:bodyPr>
          <a:lstStyle/>
          <a:p>
            <a:pPr lvl="0"/>
            <a:r>
              <a:rPr lang="ru-RU" sz="2000" dirty="0" smtClean="0">
                <a:solidFill>
                  <a:srgbClr val="FF0000"/>
                </a:solidFill>
                <a:latin typeface="Arial" pitchFamily="34" charset="0"/>
                <a:ea typeface="Times New Roman" pitchFamily="18" charset="0"/>
                <a:cs typeface="Arial" pitchFamily="34" charset="0"/>
              </a:rPr>
              <a:t>С</a:t>
            </a:r>
            <a:r>
              <a:rPr lang="ru-RU" sz="2000" dirty="0" smtClean="0">
                <a:solidFill>
                  <a:srgbClr val="36003D"/>
                </a:solidFill>
                <a:latin typeface="Arial" pitchFamily="34" charset="0"/>
                <a:ea typeface="Times New Roman" pitchFamily="18" charset="0"/>
                <a:cs typeface="Arial" pitchFamily="34" charset="0"/>
              </a:rPr>
              <a:t>вежие казанские впечатления Пушкина нашли отражение в его письме жене, датированном 8 сентября 1833 года: "...Здесь я возился со стариками, современниками моего героя, </a:t>
            </a:r>
            <a:r>
              <a:rPr lang="ru-RU" sz="2000" dirty="0" err="1" smtClean="0">
                <a:solidFill>
                  <a:srgbClr val="36003D"/>
                </a:solidFill>
                <a:latin typeface="Arial" pitchFamily="34" charset="0"/>
                <a:ea typeface="Times New Roman" pitchFamily="18" charset="0"/>
                <a:cs typeface="Arial" pitchFamily="34" charset="0"/>
              </a:rPr>
              <a:t>об'езжал</a:t>
            </a:r>
            <a:r>
              <a:rPr lang="ru-RU" sz="2000" dirty="0" smtClean="0">
                <a:solidFill>
                  <a:srgbClr val="36003D"/>
                </a:solidFill>
                <a:latin typeface="Arial" pitchFamily="34" charset="0"/>
                <a:ea typeface="Times New Roman" pitchFamily="18" charset="0"/>
                <a:cs typeface="Arial" pitchFamily="34" charset="0"/>
              </a:rPr>
              <a:t> окрестности города, осматривал места сражения, </a:t>
            </a:r>
            <a:r>
              <a:rPr lang="ru-RU" sz="2000" dirty="0" err="1" smtClean="0">
                <a:solidFill>
                  <a:srgbClr val="36003D"/>
                </a:solidFill>
                <a:latin typeface="Arial" pitchFamily="34" charset="0"/>
                <a:ea typeface="Times New Roman" pitchFamily="18" charset="0"/>
                <a:cs typeface="Arial" pitchFamily="34" charset="0"/>
              </a:rPr>
              <a:t>расшифровывыл</a:t>
            </a:r>
            <a:r>
              <a:rPr lang="ru-RU" sz="2000" dirty="0" smtClean="0">
                <a:solidFill>
                  <a:srgbClr val="36003D"/>
                </a:solidFill>
                <a:latin typeface="Arial" pitchFamily="34" charset="0"/>
                <a:ea typeface="Times New Roman" pitchFamily="18" charset="0"/>
                <a:cs typeface="Arial" pitchFamily="34" charset="0"/>
              </a:rPr>
              <a:t>, записывал и очень доволен, что не напрасно посетил эту сторону..." (</a:t>
            </a:r>
            <a:r>
              <a:rPr lang="ru-RU" sz="2000" i="1" dirty="0" smtClean="0">
                <a:solidFill>
                  <a:srgbClr val="36003D"/>
                </a:solidFill>
                <a:latin typeface="Arial" pitchFamily="34" charset="0"/>
                <a:ea typeface="Times New Roman" pitchFamily="18" charset="0"/>
                <a:cs typeface="Arial" pitchFamily="34" charset="0"/>
              </a:rPr>
              <a:t>Пушкин А.С. Полн. собр. соч. : В 10 т. - Л., 1979. - Т.10. - С.346</a:t>
            </a:r>
            <a:r>
              <a:rPr lang="ru-RU" sz="2000" dirty="0" smtClean="0">
                <a:solidFill>
                  <a:srgbClr val="36003D"/>
                </a:solidFill>
                <a:latin typeface="Arial" pitchFamily="34" charset="0"/>
                <a:ea typeface="Times New Roman" pitchFamily="18" charset="0"/>
                <a:cs typeface="Arial" pitchFamily="34" charset="0"/>
              </a:rPr>
              <a:t>). </a:t>
            </a:r>
            <a:r>
              <a:rPr lang="ru-RU" sz="2000" dirty="0" smtClean="0">
                <a:latin typeface="Arial" pitchFamily="34" charset="0"/>
                <a:cs typeface="Arial" pitchFamily="34" charset="0"/>
              </a:rPr>
              <a:t/>
            </a:r>
            <a:br>
              <a:rPr lang="ru-RU" sz="2000" dirty="0" smtClean="0">
                <a:latin typeface="Arial" pitchFamily="34" charset="0"/>
                <a:cs typeface="Arial" pitchFamily="34" charset="0"/>
              </a:rPr>
            </a:br>
            <a:endParaRPr lang="ru-RU" sz="2000" dirty="0"/>
          </a:p>
        </p:txBody>
      </p:sp>
      <p:pic>
        <p:nvPicPr>
          <p:cNvPr id="4098" name="Picture 2" descr="N:\школа\ЛИТЕРАТУРА\писатели\литературный зал\пушкин в казани\pushkin2[1].jpg"/>
          <p:cNvPicPr>
            <a:picLocks noGrp="1" noChangeAspect="1" noChangeArrowheads="1"/>
          </p:cNvPicPr>
          <p:nvPr>
            <p:ph idx="1"/>
          </p:nvPr>
        </p:nvPicPr>
        <p:blipFill>
          <a:blip r:embed="rId3" cstate="print"/>
          <a:srcRect/>
          <a:stretch>
            <a:fillRect/>
          </a:stretch>
        </p:blipFill>
        <p:spPr bwMode="auto">
          <a:xfrm>
            <a:off x="539552" y="2636912"/>
            <a:ext cx="4176464" cy="396044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rgbClr val="7030A0"/>
                </a:solidFill>
              </a:rPr>
              <a:t>А.И.Герцен в Казани</a:t>
            </a:r>
            <a:endParaRPr lang="ru-RU" b="1" dirty="0">
              <a:solidFill>
                <a:srgbClr val="7030A0"/>
              </a:solidFill>
            </a:endParaRPr>
          </a:p>
        </p:txBody>
      </p:sp>
      <p:pic>
        <p:nvPicPr>
          <p:cNvPr id="35842" name="Picture 2" descr="N:\школа\ЛИТЕРАТУРА\литературный зал\герцен\gercen-aleksandr-ivanovich[1].jpg"/>
          <p:cNvPicPr>
            <a:picLocks noGrp="1" noChangeAspect="1" noChangeArrowheads="1"/>
          </p:cNvPicPr>
          <p:nvPr>
            <p:ph idx="1"/>
          </p:nvPr>
        </p:nvPicPr>
        <p:blipFill>
          <a:blip r:embed="rId3" cstate="print"/>
          <a:srcRect/>
          <a:stretch>
            <a:fillRect/>
          </a:stretch>
        </p:blipFill>
        <p:spPr bwMode="auto">
          <a:xfrm>
            <a:off x="2483768" y="1916832"/>
            <a:ext cx="3744416" cy="403244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fontScale="92500" lnSpcReduction="10000"/>
          </a:bodyPr>
          <a:lstStyle/>
          <a:p>
            <a:r>
              <a:rPr lang="ru-RU" dirty="0" smtClean="0"/>
              <a:t>Казань – древний очаг культуры на Волге. Она всегда привлекала внимание прогрессивных русских писателей. С Казанью и её краем творчески и </a:t>
            </a:r>
            <a:r>
              <a:rPr lang="ru-RU" dirty="0" err="1" smtClean="0"/>
              <a:t>биографически</a:t>
            </a:r>
            <a:r>
              <a:rPr lang="ru-RU" dirty="0" smtClean="0"/>
              <a:t> связаны такие вершины литературы и культуры, как Радищев и Державин, Пушкин и Герцен, Толстой и Короленко, Горький и Маяковский</a:t>
            </a:r>
            <a:endParaRPr lang="ru-RU" dirty="0"/>
          </a:p>
        </p:txBody>
      </p:sp>
      <p:sp>
        <p:nvSpPr>
          <p:cNvPr id="4" name="Текст 3"/>
          <p:cNvSpPr>
            <a:spLocks noGrp="1"/>
          </p:cNvSpPr>
          <p:nvPr>
            <p:ph type="body" sz="half" idx="2"/>
          </p:nvPr>
        </p:nvSpPr>
        <p:spPr/>
        <p:txBody>
          <a:bodyPr/>
          <a:lstStyle/>
          <a:p>
            <a:r>
              <a:rPr lang="ru-RU" dirty="0" smtClean="0"/>
              <a:t>.</a:t>
            </a:r>
          </a:p>
          <a:p>
            <a:endParaRPr lang="ru-RU" dirty="0"/>
          </a:p>
        </p:txBody>
      </p:sp>
      <p:pic>
        <p:nvPicPr>
          <p:cNvPr id="1026" name="Picture 2"/>
          <p:cNvPicPr>
            <a:picLocks noChangeAspect="1" noChangeArrowheads="1"/>
          </p:cNvPicPr>
          <p:nvPr/>
        </p:nvPicPr>
        <p:blipFill>
          <a:blip r:embed="rId3" cstate="print"/>
          <a:srcRect/>
          <a:stretch>
            <a:fillRect/>
          </a:stretch>
        </p:blipFill>
        <p:spPr bwMode="auto">
          <a:xfrm>
            <a:off x="251520" y="332656"/>
            <a:ext cx="3528392"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27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Содержимое 4" descr="герцен.jpg"/>
          <p:cNvPicPr>
            <a:picLocks noGrp="1" noChangeAspect="1"/>
          </p:cNvPicPr>
          <p:nvPr>
            <p:ph idx="1"/>
          </p:nvPr>
        </p:nvPicPr>
        <p:blipFill>
          <a:blip r:embed="rId2" cstate="print"/>
          <a:stretch>
            <a:fillRect/>
          </a:stretch>
        </p:blipFill>
        <p:spPr>
          <a:xfrm>
            <a:off x="4067944" y="476673"/>
            <a:ext cx="4608512" cy="5256584"/>
          </a:xfrm>
        </p:spPr>
      </p:pic>
      <p:sp>
        <p:nvSpPr>
          <p:cNvPr id="4" name="Текст 3"/>
          <p:cNvSpPr>
            <a:spLocks noGrp="1"/>
          </p:cNvSpPr>
          <p:nvPr>
            <p:ph type="body" sz="half" idx="2"/>
          </p:nvPr>
        </p:nvSpPr>
        <p:spPr/>
        <p:txBody>
          <a:bodyPr>
            <a:normAutofit fontScale="85000" lnSpcReduction="20000"/>
          </a:bodyPr>
          <a:lstStyle/>
          <a:p>
            <a:r>
              <a:rPr lang="ru-RU" sz="1500" b="1" dirty="0" smtClean="0"/>
              <a:t>А.И.Герцен, побывавший в Казани по пути в ссылку в Пермь в 1835 г., весьма точно уловил характер, суть и значение Казани. В своем произведении "Письмо из провинции" он писал: "Казань некоторым образом главное место, средоточие губерний, прилегающих к ней с юга и востока: она получают через нее просвещение, обычаи и моды. Вообще значение Казани велико: это место встречи и свидания двух миров. И потому в ней два начала: западное и восточное, и вы их встретите на каждом перекрестке; здесь они от беспрерывного действия друг на друга сжались, сдружились, начали составлять нечто самобытное по характеру. Далее на восток слабее начало европейское, далее на запад мертвеет восточное начало. Ежели назначено, как провидел великий Петр, перенести Запад в Азию и ознакомить Европу с Востоком, то нет сомнения, что Казань - главный караван-сарай на пути идей европейских в Азию и характера азиатского в Европу…".</a:t>
            </a: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2700000" scaled="0"/>
        </a:gradFill>
        <a:effectLst/>
      </p:bgPr>
    </p:bg>
    <p:spTree>
      <p:nvGrpSpPr>
        <p:cNvPr id="1" name=""/>
        <p:cNvGrpSpPr/>
        <p:nvPr/>
      </p:nvGrpSpPr>
      <p:grpSpPr>
        <a:xfrm>
          <a:off x="0" y="0"/>
          <a:ext cx="0" cy="0"/>
          <a:chOff x="0" y="0"/>
          <a:chExt cx="0" cy="0"/>
        </a:xfrm>
      </p:grpSpPr>
      <p:pic>
        <p:nvPicPr>
          <p:cNvPr id="36866" name="Picture 2" descr="aq38"/>
          <p:cNvPicPr>
            <a:picLocks noChangeAspect="1" noChangeArrowheads="1"/>
          </p:cNvPicPr>
          <p:nvPr/>
        </p:nvPicPr>
        <p:blipFill>
          <a:blip r:embed="rId2" cstate="print"/>
          <a:srcRect/>
          <a:stretch>
            <a:fillRect/>
          </a:stretch>
        </p:blipFill>
        <p:spPr bwMode="auto">
          <a:xfrm>
            <a:off x="2339752" y="1628801"/>
            <a:ext cx="5544616" cy="4248472"/>
          </a:xfrm>
          <a:prstGeom prst="rect">
            <a:avLst/>
          </a:prstGeom>
          <a:noFill/>
          <a:ln w="9525">
            <a:noFill/>
            <a:miter lim="800000"/>
            <a:headEnd/>
            <a:tailEnd/>
          </a:ln>
        </p:spPr>
      </p:pic>
      <p:sp>
        <p:nvSpPr>
          <p:cNvPr id="36867" name="Rectangle 3"/>
          <p:cNvSpPr>
            <a:spLocks noChangeArrowheads="1"/>
          </p:cNvSpPr>
          <p:nvPr/>
        </p:nvSpPr>
        <p:spPr bwMode="auto">
          <a:xfrm>
            <a:off x="0" y="83469"/>
            <a:ext cx="914400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дом №15 - гостиница «Франция», в ней останавливались Короленко, Герцен. </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1840-х здание перестроил </a:t>
            </a:r>
            <a:r>
              <a:rPr kumimoji="0" lang="ru-RU" sz="2000" b="1" i="0" u="sng" strike="noStrike" cap="none" normalizeH="0" baseline="0" dirty="0" smtClean="0">
                <a:ln>
                  <a:noFill/>
                </a:ln>
                <a:solidFill>
                  <a:srgbClr val="002060"/>
                </a:solidFill>
                <a:effectLst/>
                <a:latin typeface="Arial" pitchFamily="34" charset="0"/>
                <a:ea typeface="Times New Roman" pitchFamily="18" charset="0"/>
                <a:cs typeface="Arial" pitchFamily="34" charset="0"/>
                <a:hlinkClick r:id="rId3"/>
              </a:rPr>
              <a:t>М.П. Коринфский</a:t>
            </a:r>
            <a:r>
              <a:rPr kumimoji="0" lang="ru-RU" sz="2000" b="1" i="0" u="sng" strike="noStrike" cap="none" normalizeH="0" baseline="0" dirty="0" smtClean="0">
                <a:ln>
                  <a:noFill/>
                </a:ln>
                <a:solidFill>
                  <a:srgbClr val="002060"/>
                </a:solidFill>
                <a:effectLst/>
                <a:latin typeface="Arial" pitchFamily="34" charset="0"/>
                <a:ea typeface="Times New Roman" pitchFamily="18" charset="0"/>
                <a:cs typeface="Arial" pitchFamily="34" charset="0"/>
              </a:rPr>
              <a:t>.</a:t>
            </a:r>
            <a:endParaRPr kumimoji="0" lang="ru-RU" sz="20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27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8914" name="Picture 2" descr="N:\школа\ЛИТЕРАТУРА\литературный зал\герцен\2480-1[1].jpg"/>
          <p:cNvPicPr>
            <a:picLocks noGrp="1" noChangeAspect="1" noChangeArrowheads="1"/>
          </p:cNvPicPr>
          <p:nvPr>
            <p:ph sz="half" idx="1"/>
          </p:nvPr>
        </p:nvPicPr>
        <p:blipFill>
          <a:blip r:embed="rId2" cstate="print"/>
          <a:stretch>
            <a:fillRect/>
          </a:stretch>
        </p:blipFill>
        <p:spPr bwMode="auto">
          <a:xfrm>
            <a:off x="1149350" y="1640682"/>
            <a:ext cx="2654300" cy="4445000"/>
          </a:xfrm>
          <a:prstGeom prst="rect">
            <a:avLst/>
          </a:prstGeom>
          <a:noFill/>
        </p:spPr>
      </p:pic>
      <p:pic>
        <p:nvPicPr>
          <p:cNvPr id="38915" name="Picture 3" descr="N:\школа\ЛИТЕРАТУРА\литературный зал\герцен\а. герцен.jpg"/>
          <p:cNvPicPr>
            <a:picLocks noGrp="1" noChangeAspect="1" noChangeArrowheads="1"/>
          </p:cNvPicPr>
          <p:nvPr>
            <p:ph sz="half" idx="2"/>
          </p:nvPr>
        </p:nvPicPr>
        <p:blipFill>
          <a:blip r:embed="rId3" cstate="print"/>
          <a:stretch>
            <a:fillRect/>
          </a:stretch>
        </p:blipFill>
        <p:spPr bwMode="auto">
          <a:xfrm>
            <a:off x="4788024" y="1412776"/>
            <a:ext cx="3600400" cy="504056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080120"/>
          </a:xfrm>
        </p:spPr>
        <p:txBody>
          <a:bodyPr>
            <a:normAutofit/>
          </a:bodyPr>
          <a:lstStyle/>
          <a:p>
            <a:r>
              <a:rPr lang="ru-RU" b="1" dirty="0" smtClean="0">
                <a:solidFill>
                  <a:srgbClr val="7030A0"/>
                </a:solidFill>
              </a:rPr>
              <a:t>Тарас Шевченко </a:t>
            </a:r>
            <a:r>
              <a:rPr lang="ru-RU" b="1" dirty="0" smtClean="0">
                <a:solidFill>
                  <a:srgbClr val="7030A0"/>
                </a:solidFill>
              </a:rPr>
              <a:t>в </a:t>
            </a:r>
            <a:r>
              <a:rPr lang="ru-RU" b="1" dirty="0" smtClean="0">
                <a:solidFill>
                  <a:srgbClr val="7030A0"/>
                </a:solidFill>
              </a:rPr>
              <a:t>Казани</a:t>
            </a:r>
            <a:endParaRPr lang="ru-RU" b="1" dirty="0">
              <a:solidFill>
                <a:srgbClr val="7030A0"/>
              </a:solidFill>
            </a:endParaRPr>
          </a:p>
        </p:txBody>
      </p:sp>
      <p:sp>
        <p:nvSpPr>
          <p:cNvPr id="6" name="Содержимое 5"/>
          <p:cNvSpPr>
            <a:spLocks noGrp="1"/>
          </p:cNvSpPr>
          <p:nvPr>
            <p:ph idx="1"/>
          </p:nvPr>
        </p:nvSpPr>
        <p:spPr>
          <a:xfrm>
            <a:off x="323528" y="4293096"/>
            <a:ext cx="8229600" cy="4309939"/>
          </a:xfrm>
        </p:spPr>
        <p:txBody>
          <a:bodyPr>
            <a:normAutofit/>
          </a:bodyPr>
          <a:lstStyle/>
          <a:p>
            <a:r>
              <a:rPr lang="ru-RU" sz="1600" b="1" dirty="0" smtClean="0"/>
              <a:t>„Казань-городок - Москвы уголок</a:t>
            </a:r>
            <a:r>
              <a:rPr lang="ru-RU" sz="1600" b="1" dirty="0" smtClean="0"/>
              <a:t>» -</a:t>
            </a:r>
            <a:r>
              <a:rPr lang="ru-RU" sz="1600" dirty="0" smtClean="0"/>
              <a:t> эту </a:t>
            </a:r>
            <a:r>
              <a:rPr lang="ru-RU" sz="1600" dirty="0" smtClean="0"/>
              <a:t>поговорку слышал я в первый раз в 1847 году на почтовой станции в </a:t>
            </a:r>
            <a:r>
              <a:rPr lang="ru-RU" sz="1600" dirty="0" err="1" smtClean="0"/>
              <a:t>Симбирской</a:t>
            </a:r>
            <a:r>
              <a:rPr lang="ru-RU" sz="1600" dirty="0" smtClean="0"/>
              <a:t> губернии, когда препровождался я на фельдъегере в Оренбург. Сегодня поутру увидел я издали Казань и давно слышанная поговорка сама собой вспомнилась… Как издали, так и вблизи, так и внутри Казань чрезвычайно живо напоминает собою уголок Москвы: начиная с церквей, колоколен, до саек и калачей, везде, на каждом шагу видишь влияние белокаменной Москвы. Даже башня </a:t>
            </a:r>
            <a:r>
              <a:rPr lang="ru-RU" sz="1600" dirty="0" err="1" smtClean="0"/>
              <a:t>Сумбеки</a:t>
            </a:r>
            <a:r>
              <a:rPr lang="ru-RU" sz="1600" dirty="0" smtClean="0"/>
              <a:t> /</a:t>
            </a:r>
            <a:r>
              <a:rPr lang="ru-RU" sz="1600" dirty="0" err="1" smtClean="0"/>
              <a:t>Сююмбеки</a:t>
            </a:r>
            <a:r>
              <a:rPr lang="ru-RU" sz="1600" dirty="0" smtClean="0"/>
              <a:t> - прим.ред./, несомненный памятник времен татарских, показалась мне единоутробною сестрой Сухаревой башни. Большая улица, ведущая в Кремль, смахивает на Невский проспект своею чопорностью и торцовой мостовою</a:t>
            </a:r>
            <a:r>
              <a:rPr lang="ru-RU" sz="1600" dirty="0" smtClean="0"/>
              <a:t>.» </a:t>
            </a:r>
            <a:endParaRPr lang="ru-RU" sz="1600" dirty="0" smtClean="0"/>
          </a:p>
          <a:p>
            <a:r>
              <a:rPr lang="ru-RU" sz="1600" dirty="0" smtClean="0"/>
              <a:t> </a:t>
            </a:r>
            <a:r>
              <a:rPr lang="ru-RU" sz="1600" dirty="0" smtClean="0"/>
              <a:t/>
            </a:r>
            <a:br>
              <a:rPr lang="ru-RU" sz="1600" dirty="0" smtClean="0"/>
            </a:br>
            <a:endParaRPr lang="ru-RU" sz="1600" dirty="0"/>
          </a:p>
        </p:txBody>
      </p:sp>
      <p:pic>
        <p:nvPicPr>
          <p:cNvPr id="36867" name="Picture 3" descr="image"/>
          <p:cNvPicPr>
            <a:picLocks noChangeAspect="1" noChangeArrowheads="1"/>
          </p:cNvPicPr>
          <p:nvPr/>
        </p:nvPicPr>
        <p:blipFill>
          <a:blip r:embed="rId2" cstate="print"/>
          <a:srcRect/>
          <a:stretch>
            <a:fillRect/>
          </a:stretch>
        </p:blipFill>
        <p:spPr bwMode="auto">
          <a:xfrm>
            <a:off x="2843808" y="1052736"/>
            <a:ext cx="3960440"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7030A0"/>
                </a:solidFill>
              </a:rPr>
              <a:t>Казань в 18 веке</a:t>
            </a:r>
            <a:endParaRPr lang="ru-RU" b="1" dirty="0">
              <a:solidFill>
                <a:srgbClr val="7030A0"/>
              </a:solidFill>
            </a:endParaRPr>
          </a:p>
        </p:txBody>
      </p:sp>
      <p:pic>
        <p:nvPicPr>
          <p:cNvPr id="32770" name="Picture 2" descr="C:\Users\Uzer\Desktop\Новая папка\казань 19 в\Nikola_Kiprian.jpg"/>
          <p:cNvPicPr>
            <a:picLocks noGrp="1" noChangeAspect="1" noChangeArrowheads="1"/>
          </p:cNvPicPr>
          <p:nvPr>
            <p:ph sz="half" idx="1"/>
          </p:nvPr>
        </p:nvPicPr>
        <p:blipFill>
          <a:blip r:embed="rId3" cstate="print"/>
          <a:stretch>
            <a:fillRect/>
          </a:stretch>
        </p:blipFill>
        <p:spPr bwMode="auto">
          <a:xfrm>
            <a:off x="323528" y="1196753"/>
            <a:ext cx="3960439" cy="4929412"/>
          </a:xfrm>
          <a:prstGeom prst="rect">
            <a:avLst/>
          </a:prstGeom>
          <a:noFill/>
        </p:spPr>
      </p:pic>
      <p:pic>
        <p:nvPicPr>
          <p:cNvPr id="32771" name="Picture 3" descr="C:\Users\Uzer\Desktop\Новая папка\казань 19 в\740202.jpg"/>
          <p:cNvPicPr>
            <a:picLocks noGrp="1" noChangeAspect="1" noChangeArrowheads="1"/>
          </p:cNvPicPr>
          <p:nvPr>
            <p:ph sz="half" idx="2"/>
          </p:nvPr>
        </p:nvPicPr>
        <p:blipFill>
          <a:blip r:embed="rId4" cstate="print"/>
          <a:stretch>
            <a:fillRect/>
          </a:stretch>
        </p:blipFill>
        <p:spPr bwMode="auto">
          <a:xfrm>
            <a:off x="4648200" y="2204864"/>
            <a:ext cx="4038600" cy="3600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rgbClr val="7030A0"/>
                </a:solidFill>
              </a:rPr>
              <a:t>Г.Р.Державин в Казани</a:t>
            </a:r>
            <a:endParaRPr lang="ru-RU" b="1" dirty="0">
              <a:solidFill>
                <a:srgbClr val="7030A0"/>
              </a:solidFill>
            </a:endParaRPr>
          </a:p>
        </p:txBody>
      </p:sp>
      <p:pic>
        <p:nvPicPr>
          <p:cNvPr id="22530" name="Picture 2" descr="N:\школа\ЛИТЕРАТУРА\литературный зал\державин в казани\г.р. державин.jpg"/>
          <p:cNvPicPr>
            <a:picLocks noGrp="1" noChangeAspect="1" noChangeArrowheads="1"/>
          </p:cNvPicPr>
          <p:nvPr>
            <p:ph idx="1"/>
          </p:nvPr>
        </p:nvPicPr>
        <p:blipFill>
          <a:blip r:embed="rId3" cstate="print"/>
          <a:stretch>
            <a:fillRect/>
          </a:stretch>
        </p:blipFill>
        <p:spPr bwMode="auto">
          <a:xfrm>
            <a:off x="2621018" y="1600201"/>
            <a:ext cx="3901965" cy="452596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27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2286000" y="692698"/>
            <a:ext cx="4572000" cy="5332229"/>
          </a:xfrm>
          <a:prstGeom prst="rect">
            <a:avLst/>
          </a:prstGeom>
        </p:spPr>
        <p:txBody>
          <a:bodyPr wrap="square">
            <a:spAutoFit/>
          </a:bodyPr>
          <a:lstStyle/>
          <a:p>
            <a:r>
              <a:rPr lang="ru-RU" sz="2400" b="1" dirty="0" smtClean="0"/>
              <a:t>Родился в с. </a:t>
            </a:r>
            <a:r>
              <a:rPr lang="ru-RU" sz="2400" b="1" dirty="0" err="1" smtClean="0"/>
              <a:t>Сокуры</a:t>
            </a:r>
            <a:r>
              <a:rPr lang="ru-RU" sz="2400" b="1" dirty="0" smtClean="0"/>
              <a:t> под Казанью. В </a:t>
            </a:r>
            <a:r>
              <a:rPr lang="ru-RU" sz="2400" b="1" dirty="0" err="1" smtClean="0"/>
              <a:t>Лаишевском</a:t>
            </a:r>
            <a:r>
              <a:rPr lang="ru-RU" sz="2400" b="1" dirty="0" smtClean="0"/>
              <a:t> крае Казанской губернии находилось родовое имение Державиных (села </a:t>
            </a:r>
            <a:r>
              <a:rPr lang="ru-RU" sz="2400" b="1" dirty="0" err="1" smtClean="0"/>
              <a:t>Сокуры</a:t>
            </a:r>
            <a:r>
              <a:rPr lang="ru-RU" sz="2400" b="1" dirty="0" smtClean="0"/>
              <a:t>, </a:t>
            </a:r>
            <a:r>
              <a:rPr lang="ru-RU" sz="2400" b="1" dirty="0" err="1" smtClean="0"/>
              <a:t>Егорьево</a:t>
            </a:r>
            <a:r>
              <a:rPr lang="ru-RU" sz="2400" b="1" dirty="0" smtClean="0"/>
              <a:t>, </a:t>
            </a:r>
            <a:r>
              <a:rPr lang="ru-RU" sz="2400" b="1" dirty="0" err="1" smtClean="0"/>
              <a:t>Бутыри</a:t>
            </a:r>
            <a:r>
              <a:rPr lang="ru-RU" sz="2400" b="1" dirty="0" smtClean="0"/>
              <a:t> и др.). Здесь прошли годы его детства и отрочества.</a:t>
            </a:r>
            <a:br>
              <a:rPr lang="ru-RU" sz="2400" b="1" dirty="0" smtClean="0"/>
            </a:br>
            <a:r>
              <a:rPr lang="ru-RU" sz="2400" b="1" dirty="0" smtClean="0"/>
              <a:t>В 1759 – 1761 гг. учился в Казанской мужской гимназии.. Гимназист Державин, вызванный на службу в Преображенский полк, покинул Казань в 1762 году, так и не окончив гимназии. </a:t>
            </a:r>
            <a:endParaRPr lang="ru-RU"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27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rgbClr val="FBEAC7"/>
              </a:gs>
              <a:gs pos="17999">
                <a:srgbClr val="FEE7F2"/>
              </a:gs>
              <a:gs pos="36000">
                <a:srgbClr val="FAC77D"/>
              </a:gs>
              <a:gs pos="61000">
                <a:srgbClr val="FBA97D"/>
              </a:gs>
              <a:gs pos="82001">
                <a:srgbClr val="FBD49C"/>
              </a:gs>
              <a:gs pos="100000">
                <a:srgbClr val="FEE7F2"/>
              </a:gs>
            </a:gsLst>
            <a:lin ang="2700000" scaled="0"/>
          </a:gradFill>
        </p:spPr>
        <p:txBody>
          <a:bodyPr/>
          <a:lstStyle/>
          <a:p>
            <a:r>
              <a:rPr lang="ru-RU" dirty="0" smtClean="0"/>
              <a:t>Г.Р. Державин</a:t>
            </a:r>
            <a:endParaRPr lang="ru-RU" dirty="0"/>
          </a:p>
        </p:txBody>
      </p:sp>
      <p:pic>
        <p:nvPicPr>
          <p:cNvPr id="27650" name="Picture 2" descr="N:\школа\ЛИТЕРАТУРА\литературный зал\державин в казани\attach.jpg"/>
          <p:cNvPicPr>
            <a:picLocks noGrp="1" noChangeAspect="1" noChangeArrowheads="1"/>
          </p:cNvPicPr>
          <p:nvPr>
            <p:ph sz="half" idx="1"/>
          </p:nvPr>
        </p:nvPicPr>
        <p:blipFill>
          <a:blip r:embed="rId2" cstate="print"/>
          <a:stretch>
            <a:fillRect/>
          </a:stretch>
        </p:blipFill>
        <p:spPr bwMode="auto">
          <a:xfrm>
            <a:off x="641428" y="1600201"/>
            <a:ext cx="3670145" cy="4525963"/>
          </a:xfrm>
          <a:prstGeom prst="rect">
            <a:avLst/>
          </a:prstGeom>
          <a:noFill/>
        </p:spPr>
      </p:pic>
      <p:pic>
        <p:nvPicPr>
          <p:cNvPr id="27651" name="Picture 3" descr="N:\школа\ЛИТЕРАТУРА\литературный зал\державин в казани\p_Derzavin_b[1].jpg"/>
          <p:cNvPicPr>
            <a:picLocks noGrp="1" noChangeAspect="1" noChangeArrowheads="1"/>
          </p:cNvPicPr>
          <p:nvPr>
            <p:ph sz="half" idx="2"/>
          </p:nvPr>
        </p:nvPicPr>
        <p:blipFill>
          <a:blip r:embed="rId3" cstate="print"/>
          <a:stretch>
            <a:fillRect/>
          </a:stretch>
        </p:blipFill>
        <p:spPr bwMode="auto">
          <a:xfrm>
            <a:off x="5082858" y="1934611"/>
            <a:ext cx="3169287" cy="385714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2700000" scaled="0"/>
        </a:gradFill>
        <a:effectLst/>
      </p:bgPr>
    </p:bg>
    <p:spTree>
      <p:nvGrpSpPr>
        <p:cNvPr id="1" name=""/>
        <p:cNvGrpSpPr/>
        <p:nvPr/>
      </p:nvGrpSpPr>
      <p:grpSpPr>
        <a:xfrm>
          <a:off x="0" y="0"/>
          <a:ext cx="0" cy="0"/>
          <a:chOff x="0" y="0"/>
          <a:chExt cx="0" cy="0"/>
        </a:xfrm>
      </p:grpSpPr>
      <p:sp>
        <p:nvSpPr>
          <p:cNvPr id="3" name="Прямоугольник 2"/>
          <p:cNvSpPr/>
          <p:nvPr/>
        </p:nvSpPr>
        <p:spPr>
          <a:xfrm>
            <a:off x="1547664" y="764705"/>
            <a:ext cx="6336704" cy="6247864"/>
          </a:xfrm>
          <a:prstGeom prst="rect">
            <a:avLst/>
          </a:prstGeom>
        </p:spPr>
        <p:txBody>
          <a:bodyPr wrap="square">
            <a:spAutoFit/>
          </a:bodyPr>
          <a:lstStyle/>
          <a:p>
            <a:pPr lvl="0" fontAlgn="base">
              <a:spcBef>
                <a:spcPct val="0"/>
              </a:spcBef>
              <a:spcAft>
                <a:spcPct val="0"/>
              </a:spcAft>
            </a:pPr>
            <a:r>
              <a:rPr lang="ru-RU" sz="1600" b="1" dirty="0" smtClean="0">
                <a:latin typeface="Arial" pitchFamily="34" charset="0"/>
                <a:ea typeface="Times New Roman" pitchFamily="18" charset="0"/>
                <a:cs typeface="Arial" pitchFamily="34" charset="0"/>
              </a:rPr>
              <a:t>В 1763 году поэт Державин провел в Казани годовой отпуск. </a:t>
            </a:r>
            <a:endParaRPr lang="ru-RU" sz="1600" b="1" dirty="0" smtClean="0">
              <a:latin typeface="Arial" pitchFamily="34" charset="0"/>
              <a:cs typeface="Arial" pitchFamily="34" charset="0"/>
            </a:endParaRPr>
          </a:p>
          <a:p>
            <a:pPr lvl="0" eaLnBrk="0" fontAlgn="base" hangingPunct="0">
              <a:spcBef>
                <a:spcPct val="0"/>
              </a:spcBef>
              <a:spcAft>
                <a:spcPct val="0"/>
              </a:spcAft>
            </a:pPr>
            <a:r>
              <a:rPr lang="ru-RU" sz="1600" b="1" dirty="0" smtClean="0">
                <a:latin typeface="Arial" pitchFamily="34" charset="0"/>
                <a:ea typeface="Times New Roman" pitchFamily="18" charset="0"/>
                <a:cs typeface="Arial" pitchFamily="34" charset="0"/>
              </a:rPr>
              <a:t>Через 9 лет, в конце 1773 года, поэт снова в Казани, на этот раз он находится при генерале Бибикове, который командовал войсками, выставленными против Пугачева. </a:t>
            </a:r>
            <a:endParaRPr lang="ru-RU" sz="1600" b="1" dirty="0" smtClean="0">
              <a:latin typeface="Arial" pitchFamily="34" charset="0"/>
              <a:cs typeface="Arial" pitchFamily="34" charset="0"/>
            </a:endParaRPr>
          </a:p>
          <a:p>
            <a:pPr lvl="0" eaLnBrk="0" fontAlgn="base" hangingPunct="0">
              <a:spcBef>
                <a:spcPct val="0"/>
              </a:spcBef>
              <a:spcAft>
                <a:spcPct val="0"/>
              </a:spcAft>
            </a:pPr>
            <a:r>
              <a:rPr lang="ru-RU" sz="1600" b="1" dirty="0" smtClean="0">
                <a:latin typeface="Arial" pitchFamily="34" charset="0"/>
                <a:ea typeface="Times New Roman" pitchFamily="18" charset="0"/>
                <a:cs typeface="Arial" pitchFamily="34" charset="0"/>
              </a:rPr>
              <a:t>В 1778 году он посетил Казань со своей женой, Катериной Яковлевной, сразу после свадьбы. </a:t>
            </a:r>
            <a:endParaRPr lang="ru-RU" sz="1600" b="1" dirty="0" smtClean="0">
              <a:latin typeface="Arial" pitchFamily="34" charset="0"/>
              <a:cs typeface="Arial" pitchFamily="34" charset="0"/>
            </a:endParaRPr>
          </a:p>
          <a:p>
            <a:pPr lvl="0" eaLnBrk="0" fontAlgn="base" hangingPunct="0">
              <a:spcBef>
                <a:spcPct val="0"/>
              </a:spcBef>
              <a:spcAft>
                <a:spcPct val="0"/>
              </a:spcAft>
            </a:pPr>
            <a:r>
              <a:rPr lang="ru-RU" sz="1600" b="1" dirty="0" smtClean="0">
                <a:latin typeface="Arial" pitchFamily="34" charset="0"/>
                <a:ea typeface="Times New Roman" pitchFamily="18" charset="0"/>
                <a:cs typeface="Arial" pitchFamily="34" charset="0"/>
              </a:rPr>
              <a:t>Г.Р.Державин последний раз посетил Казань в 1784 году, но уже не застал в живых свою мать </a:t>
            </a:r>
            <a:r>
              <a:rPr lang="ru-RU" sz="1600" b="1" dirty="0" err="1" smtClean="0">
                <a:latin typeface="Arial" pitchFamily="34" charset="0"/>
                <a:ea typeface="Times New Roman" pitchFamily="18" charset="0"/>
                <a:cs typeface="Arial" pitchFamily="34" charset="0"/>
              </a:rPr>
              <a:t>Феклу</a:t>
            </a:r>
            <a:r>
              <a:rPr lang="ru-RU" sz="1600" b="1" dirty="0" smtClean="0">
                <a:latin typeface="Arial" pitchFamily="34" charset="0"/>
                <a:ea typeface="Times New Roman" pitchFamily="18" charset="0"/>
                <a:cs typeface="Arial" pitchFamily="34" charset="0"/>
              </a:rPr>
              <a:t> Андреевну. Она была похоронена рядом с Романом Николаевичем около церкви в селе </a:t>
            </a:r>
            <a:r>
              <a:rPr lang="ru-RU" sz="1600" b="1" dirty="0" err="1" smtClean="0">
                <a:latin typeface="Arial" pitchFamily="34" charset="0"/>
                <a:ea typeface="Times New Roman" pitchFamily="18" charset="0"/>
                <a:cs typeface="Arial" pitchFamily="34" charset="0"/>
              </a:rPr>
              <a:t>Егорьево</a:t>
            </a:r>
            <a:r>
              <a:rPr lang="ru-RU" sz="1600" b="1" dirty="0" smtClean="0">
                <a:latin typeface="Arial" pitchFamily="34" charset="0"/>
                <a:ea typeface="Times New Roman" pitchFamily="18" charset="0"/>
                <a:cs typeface="Arial" pitchFamily="34" charset="0"/>
              </a:rPr>
              <a:t>. </a:t>
            </a:r>
            <a:endParaRPr lang="ru-RU" sz="1600" b="1" dirty="0" smtClean="0">
              <a:latin typeface="Arial" pitchFamily="34" charset="0"/>
              <a:cs typeface="Arial" pitchFamily="34" charset="0"/>
            </a:endParaRPr>
          </a:p>
          <a:p>
            <a:pPr lvl="0" eaLnBrk="0" fontAlgn="base" hangingPunct="0">
              <a:spcBef>
                <a:spcPct val="0"/>
              </a:spcBef>
              <a:spcAft>
                <a:spcPct val="0"/>
              </a:spcAft>
            </a:pPr>
            <a:r>
              <a:rPr lang="ru-RU" sz="1600" b="1" dirty="0" smtClean="0">
                <a:latin typeface="Arial" pitchFamily="34" charset="0"/>
                <a:ea typeface="Times New Roman" pitchFamily="18" charset="0"/>
                <a:cs typeface="Arial" pitchFamily="34" charset="0"/>
              </a:rPr>
              <a:t>Хотя поэт не так часто бывал в родных краях, но до конца дней своих сохранил любовь к родному Поволжью и Казани. </a:t>
            </a:r>
            <a:endParaRPr lang="ru-RU" sz="1600" b="1" dirty="0" smtClean="0">
              <a:latin typeface="Arial" pitchFamily="34" charset="0"/>
              <a:cs typeface="Arial" pitchFamily="34" charset="0"/>
            </a:endParaRPr>
          </a:p>
          <a:p>
            <a:pPr lvl="0" eaLnBrk="0" fontAlgn="base" hangingPunct="0">
              <a:spcBef>
                <a:spcPct val="0"/>
              </a:spcBef>
              <a:spcAft>
                <a:spcPct val="0"/>
              </a:spcAft>
            </a:pPr>
            <a:r>
              <a:rPr lang="ru-RU" sz="1600" b="1" dirty="0" smtClean="0">
                <a:latin typeface="Arial" pitchFamily="34" charset="0"/>
                <a:ea typeface="Times New Roman" pitchFamily="18" charset="0"/>
                <a:cs typeface="Arial" pitchFamily="34" charset="0"/>
              </a:rPr>
              <a:t>Горячее желание посетить родные места 55-летний Державин высказал в стихотворении «Арфа» (1798 г.). </a:t>
            </a:r>
            <a:endParaRPr lang="ru-RU" sz="1600" b="1" dirty="0" smtClean="0">
              <a:latin typeface="Arial" pitchFamily="34" charset="0"/>
              <a:cs typeface="Arial" pitchFamily="34" charset="0"/>
            </a:endParaRPr>
          </a:p>
          <a:p>
            <a:pPr lvl="0" eaLnBrk="0" fontAlgn="base" hangingPunct="0">
              <a:spcBef>
                <a:spcPct val="0"/>
              </a:spcBef>
              <a:spcAft>
                <a:spcPct val="0"/>
              </a:spcAft>
            </a:pPr>
            <a:r>
              <a:rPr lang="ru-RU" sz="1600" b="1" dirty="0" smtClean="0">
                <a:latin typeface="Arial" pitchFamily="34" charset="0"/>
                <a:ea typeface="Times New Roman" pitchFamily="18" charset="0"/>
                <a:cs typeface="Arial" pitchFamily="34" charset="0"/>
              </a:rPr>
              <a:t>Как весело внимать, когда с тобой она</a:t>
            </a:r>
            <a:br>
              <a:rPr lang="ru-RU" sz="1600" b="1" dirty="0" smtClean="0">
                <a:latin typeface="Arial" pitchFamily="34" charset="0"/>
                <a:ea typeface="Times New Roman" pitchFamily="18" charset="0"/>
                <a:cs typeface="Arial" pitchFamily="34" charset="0"/>
              </a:rPr>
            </a:br>
            <a:r>
              <a:rPr lang="ru-RU" sz="1600" b="1" dirty="0" smtClean="0">
                <a:latin typeface="Arial" pitchFamily="34" charset="0"/>
                <a:ea typeface="Times New Roman" pitchFamily="18" charset="0"/>
                <a:cs typeface="Arial" pitchFamily="34" charset="0"/>
              </a:rPr>
              <a:t>Поет про родину, отечество </a:t>
            </a:r>
            <a:r>
              <a:rPr lang="ru-RU" sz="1600" b="1" dirty="0" err="1" smtClean="0">
                <a:latin typeface="Arial" pitchFamily="34" charset="0"/>
                <a:ea typeface="Times New Roman" pitchFamily="18" charset="0"/>
                <a:cs typeface="Arial" pitchFamily="34" charset="0"/>
              </a:rPr>
              <a:t>драгое</a:t>
            </a:r>
            <a:r>
              <a:rPr lang="ru-RU" sz="1600" b="1" dirty="0" smtClean="0">
                <a:latin typeface="Arial" pitchFamily="34" charset="0"/>
                <a:ea typeface="Times New Roman" pitchFamily="18" charset="0"/>
                <a:cs typeface="Arial" pitchFamily="34" charset="0"/>
              </a:rPr>
              <a:t>,</a:t>
            </a:r>
            <a:br>
              <a:rPr lang="ru-RU" sz="1600" b="1" dirty="0" smtClean="0">
                <a:latin typeface="Arial" pitchFamily="34" charset="0"/>
                <a:ea typeface="Times New Roman" pitchFamily="18" charset="0"/>
                <a:cs typeface="Arial" pitchFamily="34" charset="0"/>
              </a:rPr>
            </a:br>
            <a:r>
              <a:rPr lang="ru-RU" sz="1600" b="1" dirty="0" smtClean="0">
                <a:latin typeface="Arial" pitchFamily="34" charset="0"/>
                <a:ea typeface="Times New Roman" pitchFamily="18" charset="0"/>
                <a:cs typeface="Arial" pitchFamily="34" charset="0"/>
              </a:rPr>
              <a:t>И возвещает мне, как там цветет весна,</a:t>
            </a:r>
            <a:br>
              <a:rPr lang="ru-RU" sz="1600" b="1" dirty="0" smtClean="0">
                <a:latin typeface="Arial" pitchFamily="34" charset="0"/>
                <a:ea typeface="Times New Roman" pitchFamily="18" charset="0"/>
                <a:cs typeface="Arial" pitchFamily="34" charset="0"/>
              </a:rPr>
            </a:br>
            <a:r>
              <a:rPr lang="ru-RU" sz="1600" b="1" dirty="0" smtClean="0">
                <a:latin typeface="Arial" pitchFamily="34" charset="0"/>
                <a:ea typeface="Times New Roman" pitchFamily="18" charset="0"/>
                <a:cs typeface="Arial" pitchFamily="34" charset="0"/>
              </a:rPr>
              <a:t>Как время катится в Казани золотое! </a:t>
            </a:r>
            <a:endParaRPr lang="ru-RU" sz="1600" b="1" dirty="0" smtClean="0">
              <a:latin typeface="Arial" pitchFamily="34" charset="0"/>
              <a:cs typeface="Arial" pitchFamily="34" charset="0"/>
            </a:endParaRPr>
          </a:p>
          <a:p>
            <a:pPr lvl="0" eaLnBrk="0" fontAlgn="base" hangingPunct="0">
              <a:spcBef>
                <a:spcPct val="0"/>
              </a:spcBef>
              <a:spcAft>
                <a:spcPct val="0"/>
              </a:spcAft>
            </a:pPr>
            <a:r>
              <a:rPr lang="ru-RU" sz="1600" b="1" dirty="0" smtClean="0">
                <a:latin typeface="Arial" pitchFamily="34" charset="0"/>
                <a:ea typeface="Times New Roman" pitchFamily="18" charset="0"/>
                <a:cs typeface="Arial" pitchFamily="34" charset="0"/>
              </a:rPr>
              <a:t>Поэт воспевает Волгу, называет Казань колыбелью и обителью юности. Полны любви к городу последние строки стихотворения: </a:t>
            </a:r>
            <a:endParaRPr lang="ru-RU" sz="1600" b="1" dirty="0" smtClean="0">
              <a:latin typeface="Arial" pitchFamily="34" charset="0"/>
              <a:cs typeface="Arial" pitchFamily="34" charset="0"/>
            </a:endParaRPr>
          </a:p>
          <a:p>
            <a:pPr lvl="0" eaLnBrk="0" fontAlgn="base" hangingPunct="0">
              <a:spcBef>
                <a:spcPct val="0"/>
              </a:spcBef>
              <a:spcAft>
                <a:spcPct val="0"/>
              </a:spcAft>
            </a:pPr>
            <a:r>
              <a:rPr lang="ru-RU" sz="1600" b="1" dirty="0" smtClean="0">
                <a:latin typeface="Arial" pitchFamily="34" charset="0"/>
                <a:ea typeface="Times New Roman" pitchFamily="18" charset="0"/>
                <a:cs typeface="Arial" pitchFamily="34" charset="0"/>
              </a:rPr>
              <a:t>Звучи, о арфа! Ты все о Казани мне!</a:t>
            </a:r>
            <a:br>
              <a:rPr lang="ru-RU" sz="1600" b="1" dirty="0" smtClean="0">
                <a:latin typeface="Arial" pitchFamily="34" charset="0"/>
                <a:ea typeface="Times New Roman" pitchFamily="18" charset="0"/>
                <a:cs typeface="Arial" pitchFamily="34" charset="0"/>
              </a:rPr>
            </a:br>
            <a:r>
              <a:rPr lang="ru-RU" sz="1600" b="1" dirty="0" smtClean="0">
                <a:latin typeface="Arial" pitchFamily="34" charset="0"/>
                <a:ea typeface="Times New Roman" pitchFamily="18" charset="0"/>
                <a:cs typeface="Arial" pitchFamily="34" charset="0"/>
              </a:rPr>
              <a:t/>
            </a:r>
            <a:br>
              <a:rPr lang="ru-RU" sz="1600" b="1" dirty="0" smtClean="0">
                <a:latin typeface="Arial" pitchFamily="34" charset="0"/>
                <a:ea typeface="Times New Roman" pitchFamily="18" charset="0"/>
                <a:cs typeface="Arial" pitchFamily="34" charset="0"/>
              </a:rPr>
            </a:br>
            <a:endParaRPr lang="ru-RU" sz="16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27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509120"/>
            <a:ext cx="5486400" cy="576064"/>
          </a:xfrm>
        </p:spPr>
        <p:txBody>
          <a:bodyPr/>
          <a:lstStyle/>
          <a:p>
            <a:pPr algn="ctr"/>
            <a:r>
              <a:rPr lang="ru-RU" dirty="0" smtClean="0"/>
              <a:t>памятник Г.Р. Державину</a:t>
            </a:r>
            <a:endParaRPr lang="ru-RU" dirty="0"/>
          </a:p>
        </p:txBody>
      </p:sp>
      <p:pic>
        <p:nvPicPr>
          <p:cNvPr id="5" name="Рисунок 4" descr="14352.jpg"/>
          <p:cNvPicPr>
            <a:picLocks noGrp="1" noChangeAspect="1"/>
          </p:cNvPicPr>
          <p:nvPr>
            <p:ph type="pic" idx="1"/>
          </p:nvPr>
        </p:nvPicPr>
        <p:blipFill>
          <a:blip r:embed="rId2" cstate="print"/>
          <a:srcRect t="16212" b="16212"/>
          <a:stretch>
            <a:fillRect/>
          </a:stretch>
        </p:blipFill>
        <p:spPr>
          <a:xfrm>
            <a:off x="1792288" y="260650"/>
            <a:ext cx="5486400" cy="3960440"/>
          </a:xfrm>
        </p:spPr>
      </p:pic>
      <p:sp>
        <p:nvSpPr>
          <p:cNvPr id="4" name="Текст 3"/>
          <p:cNvSpPr>
            <a:spLocks noGrp="1"/>
          </p:cNvSpPr>
          <p:nvPr>
            <p:ph type="body" sz="half" idx="2"/>
          </p:nvPr>
        </p:nvSpPr>
        <p:spPr>
          <a:xfrm>
            <a:off x="1763688" y="5373216"/>
            <a:ext cx="5486400" cy="804862"/>
          </a:xfrm>
        </p:spPr>
        <p:txBody>
          <a:bodyPr>
            <a:noAutofit/>
          </a:bodyPr>
          <a:lstStyle/>
          <a:p>
            <a:r>
              <a:rPr lang="ru-RU" sz="1600" b="1" i="1" dirty="0" smtClean="0"/>
              <a:t>В 1847 году в Казани был установлен памятник Г.Р. Державину ( разрушен в 1930-е годы).</a:t>
            </a:r>
            <a:br>
              <a:rPr lang="ru-RU" sz="1600" b="1" i="1" dirty="0" smtClean="0"/>
            </a:br>
            <a:r>
              <a:rPr lang="ru-RU" sz="1600" b="1" i="1" dirty="0" smtClean="0"/>
              <a:t>В декабре 2003 г. был открыт новый памятник поэту, воссозданный по образцу памятника XIX в. Он установлен в </a:t>
            </a:r>
            <a:r>
              <a:rPr lang="ru-RU" sz="1600" b="1" i="1" dirty="0" err="1" smtClean="0"/>
              <a:t>Лядском</a:t>
            </a:r>
            <a:r>
              <a:rPr lang="ru-RU" sz="1600" b="1" i="1" dirty="0" smtClean="0"/>
              <a:t> садике по ул. А.М. Горького.</a:t>
            </a:r>
          </a:p>
          <a:p>
            <a:endParaRPr lang="ru-RU" sz="1800" b="1"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b="1" dirty="0" smtClean="0">
                <a:solidFill>
                  <a:srgbClr val="7030A0"/>
                </a:solidFill>
                <a:latin typeface="Arial Black" pitchFamily="34" charset="0"/>
                <a:ea typeface="DFKai-SB" pitchFamily="65" charset="-120"/>
                <a:cs typeface="Browallia New" pitchFamily="34" charset="-34"/>
              </a:rPr>
              <a:t>Александр Николаевич Радищев в Казани</a:t>
            </a:r>
            <a:endParaRPr lang="ru-RU" dirty="0">
              <a:solidFill>
                <a:srgbClr val="7030A0"/>
              </a:solidFill>
              <a:latin typeface="Arial Black" pitchFamily="34" charset="0"/>
              <a:ea typeface="DFKai-SB" pitchFamily="65" charset="-120"/>
              <a:cs typeface="Browallia New" pitchFamily="34" charset="-34"/>
            </a:endParaRPr>
          </a:p>
        </p:txBody>
      </p:sp>
      <p:pic>
        <p:nvPicPr>
          <p:cNvPr id="4" name="Содержимое 3" descr="радищев.jpg"/>
          <p:cNvPicPr>
            <a:picLocks noGrp="1" noChangeAspect="1"/>
          </p:cNvPicPr>
          <p:nvPr>
            <p:ph idx="1"/>
          </p:nvPr>
        </p:nvPicPr>
        <p:blipFill>
          <a:blip r:embed="rId3" cstate="print"/>
          <a:stretch>
            <a:fillRect/>
          </a:stretch>
        </p:blipFill>
        <p:spPr>
          <a:xfrm>
            <a:off x="2849731" y="1600201"/>
            <a:ext cx="3444539" cy="45259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TotalTime>
  <Words>1518</Words>
  <Application>Microsoft Office PowerPoint</Application>
  <PresentationFormat>Экран (4:3)</PresentationFormat>
  <Paragraphs>70</Paragraphs>
  <Slides>23</Slides>
  <Notes>0</Notes>
  <HiddenSlides>0</HiddenSlides>
  <MMClips>0</MMClips>
  <ScaleCrop>false</ScaleCrop>
  <HeadingPairs>
    <vt:vector size="6" baseType="variant">
      <vt:variant>
        <vt:lpstr>Тема</vt:lpstr>
      </vt:variant>
      <vt:variant>
        <vt:i4>1</vt:i4>
      </vt:variant>
      <vt:variant>
        <vt:lpstr>Заголовки слайдов</vt:lpstr>
      </vt:variant>
      <vt:variant>
        <vt:i4>23</vt:i4>
      </vt:variant>
      <vt:variant>
        <vt:lpstr>Произвольные показы</vt:lpstr>
      </vt:variant>
      <vt:variant>
        <vt:i4>1</vt:i4>
      </vt:variant>
    </vt:vector>
  </HeadingPairs>
  <TitlesOfParts>
    <vt:vector size="25" baseType="lpstr">
      <vt:lpstr>Тема Office</vt:lpstr>
      <vt:lpstr>«Русские писатели и публицисты в Татарстане»</vt:lpstr>
      <vt:lpstr>Слайд 2</vt:lpstr>
      <vt:lpstr>Казань в 18 веке</vt:lpstr>
      <vt:lpstr>Г.Р.Державин в Казани</vt:lpstr>
      <vt:lpstr>Слайд 5</vt:lpstr>
      <vt:lpstr>Г.Р. Державин</vt:lpstr>
      <vt:lpstr>Слайд 7</vt:lpstr>
      <vt:lpstr>памятник Г.Р. Державину</vt:lpstr>
      <vt:lpstr>Александр Николаевич Радищев в Казани</vt:lpstr>
      <vt:lpstr>Слайд 10</vt:lpstr>
      <vt:lpstr>Слайд 11</vt:lpstr>
      <vt:lpstr>А.С. Пушкин в Казани</vt:lpstr>
      <vt:lpstr>Слайд 13</vt:lpstr>
      <vt:lpstr>Слайд 14</vt:lpstr>
      <vt:lpstr>Слайд 15</vt:lpstr>
      <vt:lpstr>Слайд 16</vt:lpstr>
      <vt:lpstr>Около 6 часов 30 минут утра 8 сентября поэт выехал из Казани в Симбирск. Его провожал приехавший рано утром из Каймар Е.А.Баратынский. При расставании Александр Сергеевич подарил ему свой портрет работы художника Ж.Вивьена в небольшой рамке, сделанной самим поэтом.  </vt:lpstr>
      <vt:lpstr>Свежие казанские впечатления Пушкина нашли отражение в его письме жене, датированном 8 сентября 1833 года: "...Здесь я возился со стариками, современниками моего героя, об'езжал окрестности города, осматривал места сражения, расшифровывыл, записывал и очень доволен, что не напрасно посетил эту сторону..." (Пушкин А.С. Полн. собр. соч. : В 10 т. - Л., 1979. - Т.10. - С.346).  </vt:lpstr>
      <vt:lpstr>А.И.Герцен в Казани</vt:lpstr>
      <vt:lpstr>Слайд 20</vt:lpstr>
      <vt:lpstr>Слайд 21</vt:lpstr>
      <vt:lpstr>Слайд 22</vt:lpstr>
      <vt:lpstr>Тарас Шевченко в Казани</vt:lpstr>
      <vt:lpstr>Произвольный показ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Писатели в Казани</dc:title>
  <dc:creator>Uzer</dc:creator>
  <cp:lastModifiedBy>Uzer</cp:lastModifiedBy>
  <cp:revision>33</cp:revision>
  <dcterms:created xsi:type="dcterms:W3CDTF">2011-06-23T04:20:48Z</dcterms:created>
  <dcterms:modified xsi:type="dcterms:W3CDTF">2012-01-09T15:24:56Z</dcterms:modified>
</cp:coreProperties>
</file>