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86" d="100"/>
          <a:sy n="86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0091-E0D7-4718-86D4-4F2F8315EB82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BE996-DA8C-4844-B284-D199AEB38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DB7-3DF9-4220-B367-DC0C83979CAB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8773-B2C2-4B9F-B8CF-5DD2B9098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25CC-9629-425C-8427-DB3CB5500F21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FB3BA-47EA-462F-B32B-7B70E2716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3C5B6-539D-4B46-AD9A-DD484CBCDCD1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269B-BA2C-4992-9DD8-EA1748D0A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27E51-DEB3-41B5-B631-9C151D23F424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0BC9-449F-4BD3-B603-E5B7583D8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A63D-64DC-4064-AB7D-391FEDFB5CC0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14FCF-B7F3-4E86-95D6-0D247A3EC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53EE-F582-4765-BF04-4B70344A754E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67690-D8C6-4C53-9378-F0671136F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5B70-E6AB-4719-B42C-5E917DA879FF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C3669-CE79-491D-B174-F1209145E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20B9-D1B1-49D8-B406-75AE84DD97C2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285C-5D46-4E0D-AD8B-A321FE02D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0F0C-ADAC-4BE7-A2A7-369031601997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D1DE-38B6-4BB1-9155-567344587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F8D1-27A3-4B48-9DAA-C314A94A2E21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1489-EC46-43EB-87A1-032A141C5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C8B5B4-33EB-4C3B-AF5C-A3555EE90EF5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B01BFA-A83A-49D8-848F-0C79EF3CB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23.wmf"/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wmf"/><Relationship Id="rId11" Type="http://schemas.openxmlformats.org/officeDocument/2006/relationships/image" Target="../media/image61.wmf"/><Relationship Id="rId5" Type="http://schemas.openxmlformats.org/officeDocument/2006/relationships/image" Target="../media/image56.wmf"/><Relationship Id="rId10" Type="http://schemas.openxmlformats.org/officeDocument/2006/relationships/image" Target="../media/image2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70.wmf"/><Relationship Id="rId7" Type="http://schemas.openxmlformats.org/officeDocument/2006/relationships/image" Target="../media/image73.wmf"/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23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2.wmf"/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wmf"/><Relationship Id="rId11" Type="http://schemas.openxmlformats.org/officeDocument/2006/relationships/image" Target="../media/image21.wmf"/><Relationship Id="rId5" Type="http://schemas.openxmlformats.org/officeDocument/2006/relationships/image" Target="../media/image77.wmf"/><Relationship Id="rId10" Type="http://schemas.openxmlformats.org/officeDocument/2006/relationships/image" Target="../media/image60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b="1" cap="none" smtClean="0">
                <a:effectLst/>
                <a:latin typeface="Arial" charset="0"/>
              </a:rPr>
              <a:t>Педагогическая мозаика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Попченко Светлана Николаевна</a:t>
            </a:r>
          </a:p>
          <a:p>
            <a:r>
              <a:rPr lang="ru-RU" smtClean="0">
                <a:latin typeface="Arial" charset="0"/>
              </a:rPr>
              <a:t>МБОУ СОШ №3 г. Клинцы, Брянской области</a:t>
            </a:r>
          </a:p>
          <a:p>
            <a:r>
              <a:rPr lang="ru-RU" smtClean="0">
                <a:latin typeface="Arial" charset="0"/>
              </a:rPr>
              <a:t>Учитель  математики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16875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2428875"/>
            <a:ext cx="51784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3500438"/>
            <a:ext cx="37258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5000625"/>
            <a:ext cx="1214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14313" y="428625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2</a:t>
            </a:r>
            <a:r>
              <a:rPr lang="ru-RU" sz="2000">
                <a:cs typeface="Times New Roman" pitchFamily="18" charset="0"/>
              </a:rPr>
              <a:t>. </a:t>
            </a:r>
            <a:endParaRPr lang="ru-RU" sz="2000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28688" y="1428750"/>
            <a:ext cx="75009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</a:t>
            </a:r>
            <a:endParaRPr lang="ru-RU" sz="1100"/>
          </a:p>
          <a:p>
            <a:pPr algn="ctr" eaLnBrk="0" hangingPunct="0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 sz="2000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928688" y="1928813"/>
            <a:ext cx="721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571500" y="4643438"/>
            <a:ext cx="8072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Главный определитель системы равен нулю, а один из вспомогательных не равен нулю </a:t>
            </a:r>
            <a:endParaRPr lang="ru-RU" sz="2000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1857375" y="5715000"/>
            <a:ext cx="5143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endParaRPr lang="ru-RU" sz="11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       система несовместна.</a:t>
            </a:r>
            <a:endParaRPr lang="ru-RU" sz="2000"/>
          </a:p>
          <a:p>
            <a:pPr eaLnBrk="0" hangingPunct="0"/>
            <a:endParaRPr lang="ru-RU"/>
          </a:p>
        </p:txBody>
      </p:sp>
      <p:grpSp>
        <p:nvGrpSpPr>
          <p:cNvPr id="22539" name="Group 20"/>
          <p:cNvGrpSpPr>
            <a:grpSpLocks noChangeAspect="1"/>
          </p:cNvGrpSpPr>
          <p:nvPr/>
        </p:nvGrpSpPr>
        <p:grpSpPr bwMode="auto">
          <a:xfrm>
            <a:off x="755650" y="3500438"/>
            <a:ext cx="4224338" cy="857250"/>
            <a:chOff x="476" y="2205"/>
            <a:chExt cx="2661" cy="540"/>
          </a:xfrm>
        </p:grpSpPr>
        <p:sp>
          <p:nvSpPr>
            <p:cNvPr id="22540" name="AutoShape 19"/>
            <p:cNvSpPr>
              <a:spLocks noChangeAspect="1" noChangeArrowheads="1" noTextEdit="1"/>
            </p:cNvSpPr>
            <p:nvPr/>
          </p:nvSpPr>
          <p:spPr bwMode="auto">
            <a:xfrm>
              <a:off x="476" y="2205"/>
              <a:ext cx="258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21"/>
            <p:cNvSpPr>
              <a:spLocks noChangeShapeType="1"/>
            </p:cNvSpPr>
            <p:nvPr/>
          </p:nvSpPr>
          <p:spPr bwMode="auto">
            <a:xfrm>
              <a:off x="826" y="2247"/>
              <a:ext cx="0" cy="4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22"/>
            <p:cNvSpPr>
              <a:spLocks noChangeShapeType="1"/>
            </p:cNvSpPr>
            <p:nvPr/>
          </p:nvSpPr>
          <p:spPr bwMode="auto">
            <a:xfrm>
              <a:off x="1224" y="2247"/>
              <a:ext cx="0" cy="4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Rectangle 23"/>
            <p:cNvSpPr>
              <a:spLocks noChangeArrowheads="1"/>
            </p:cNvSpPr>
            <p:nvPr/>
          </p:nvSpPr>
          <p:spPr bwMode="auto">
            <a:xfrm>
              <a:off x="499" y="2365"/>
              <a:ext cx="17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D</a:t>
              </a:r>
              <a:endParaRPr lang="ru-RU"/>
            </a:p>
          </p:txBody>
        </p:sp>
        <p:sp>
          <p:nvSpPr>
            <p:cNvPr id="22544" name="Rectangle 24"/>
            <p:cNvSpPr>
              <a:spLocks noChangeArrowheads="1"/>
            </p:cNvSpPr>
            <p:nvPr/>
          </p:nvSpPr>
          <p:spPr bwMode="auto">
            <a:xfrm>
              <a:off x="605" y="2493"/>
              <a:ext cx="7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ru-RU"/>
            </a:p>
          </p:txBody>
        </p:sp>
        <p:sp>
          <p:nvSpPr>
            <p:cNvPr id="22545" name="Rectangle 25"/>
            <p:cNvSpPr>
              <a:spLocks noChangeArrowheads="1"/>
            </p:cNvSpPr>
            <p:nvPr/>
          </p:nvSpPr>
          <p:spPr bwMode="auto">
            <a:xfrm>
              <a:off x="707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2546" name="Rectangle 26"/>
            <p:cNvSpPr>
              <a:spLocks noChangeArrowheads="1"/>
            </p:cNvSpPr>
            <p:nvPr/>
          </p:nvSpPr>
          <p:spPr bwMode="auto">
            <a:xfrm>
              <a:off x="1040" y="2222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47" name="Rectangle 27"/>
            <p:cNvSpPr>
              <a:spLocks noChangeArrowheads="1"/>
            </p:cNvSpPr>
            <p:nvPr/>
          </p:nvSpPr>
          <p:spPr bwMode="auto">
            <a:xfrm>
              <a:off x="1040" y="248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48" name="Rectangle 28"/>
            <p:cNvSpPr>
              <a:spLocks noChangeArrowheads="1"/>
            </p:cNvSpPr>
            <p:nvPr/>
          </p:nvSpPr>
          <p:spPr bwMode="auto">
            <a:xfrm>
              <a:off x="1270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2549" name="Rectangle 29"/>
            <p:cNvSpPr>
              <a:spLocks noChangeArrowheads="1"/>
            </p:cNvSpPr>
            <p:nvPr/>
          </p:nvSpPr>
          <p:spPr bwMode="auto">
            <a:xfrm>
              <a:off x="1471" y="2365"/>
              <a:ext cx="12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×</a:t>
              </a:r>
              <a:endParaRPr lang="ru-RU"/>
            </a:p>
          </p:txBody>
        </p:sp>
        <p:sp>
          <p:nvSpPr>
            <p:cNvPr id="22550" name="Rectangle 30"/>
            <p:cNvSpPr>
              <a:spLocks noChangeArrowheads="1"/>
            </p:cNvSpPr>
            <p:nvPr/>
          </p:nvSpPr>
          <p:spPr bwMode="auto">
            <a:xfrm>
              <a:off x="1579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51" name="Rectangle 31"/>
            <p:cNvSpPr>
              <a:spLocks noChangeArrowheads="1"/>
            </p:cNvSpPr>
            <p:nvPr/>
          </p:nvSpPr>
          <p:spPr bwMode="auto">
            <a:xfrm>
              <a:off x="1801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52" name="Rectangle 32"/>
            <p:cNvSpPr>
              <a:spLocks noChangeArrowheads="1"/>
            </p:cNvSpPr>
            <p:nvPr/>
          </p:nvSpPr>
          <p:spPr bwMode="auto">
            <a:xfrm>
              <a:off x="2002" y="2365"/>
              <a:ext cx="12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×</a:t>
              </a:r>
              <a:endParaRPr lang="ru-RU"/>
            </a:p>
          </p:txBody>
        </p:sp>
        <p:sp>
          <p:nvSpPr>
            <p:cNvPr id="22553" name="Rectangle 33"/>
            <p:cNvSpPr>
              <a:spLocks noChangeArrowheads="1"/>
            </p:cNvSpPr>
            <p:nvPr/>
          </p:nvSpPr>
          <p:spPr bwMode="auto">
            <a:xfrm>
              <a:off x="2110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54" name="Rectangle 34"/>
            <p:cNvSpPr>
              <a:spLocks noChangeArrowheads="1"/>
            </p:cNvSpPr>
            <p:nvPr/>
          </p:nvSpPr>
          <p:spPr bwMode="auto">
            <a:xfrm>
              <a:off x="2332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2555" name="Rectangle 35"/>
            <p:cNvSpPr>
              <a:spLocks noChangeArrowheads="1"/>
            </p:cNvSpPr>
            <p:nvPr/>
          </p:nvSpPr>
          <p:spPr bwMode="auto">
            <a:xfrm>
              <a:off x="2447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-</a:t>
              </a:r>
              <a:endParaRPr lang="ru-RU"/>
            </a:p>
          </p:txBody>
        </p:sp>
        <p:sp>
          <p:nvSpPr>
            <p:cNvPr id="22556" name="Rectangle 36"/>
            <p:cNvSpPr>
              <a:spLocks noChangeArrowheads="1"/>
            </p:cNvSpPr>
            <p:nvPr/>
          </p:nvSpPr>
          <p:spPr bwMode="auto">
            <a:xfrm>
              <a:off x="2623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ru-RU"/>
            </a:p>
          </p:txBody>
        </p:sp>
        <p:sp>
          <p:nvSpPr>
            <p:cNvPr id="22557" name="Rectangle 37"/>
            <p:cNvSpPr>
              <a:spLocks noChangeArrowheads="1"/>
            </p:cNvSpPr>
            <p:nvPr/>
          </p:nvSpPr>
          <p:spPr bwMode="auto">
            <a:xfrm>
              <a:off x="2833" y="2365"/>
              <a:ext cx="165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Symbol" pitchFamily="18" charset="2"/>
                </a:rPr>
                <a:t>=</a:t>
              </a:r>
              <a:endParaRPr lang="ru-RU"/>
            </a:p>
          </p:txBody>
        </p:sp>
        <p:sp>
          <p:nvSpPr>
            <p:cNvPr id="22558" name="Rectangle 38"/>
            <p:cNvSpPr>
              <a:spLocks noChangeArrowheads="1"/>
            </p:cNvSpPr>
            <p:nvPr/>
          </p:nvSpPr>
          <p:spPr bwMode="auto">
            <a:xfrm>
              <a:off x="840" y="2242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2559" name="Rectangle 39"/>
            <p:cNvSpPr>
              <a:spLocks noChangeArrowheads="1"/>
            </p:cNvSpPr>
            <p:nvPr/>
          </p:nvSpPr>
          <p:spPr bwMode="auto">
            <a:xfrm>
              <a:off x="1151" y="2242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2560" name="Rectangle 40"/>
            <p:cNvSpPr>
              <a:spLocks noChangeArrowheads="1"/>
            </p:cNvSpPr>
            <p:nvPr/>
          </p:nvSpPr>
          <p:spPr bwMode="auto">
            <a:xfrm>
              <a:off x="840" y="250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2561" name="Rectangle 41"/>
            <p:cNvSpPr>
              <a:spLocks noChangeArrowheads="1"/>
            </p:cNvSpPr>
            <p:nvPr/>
          </p:nvSpPr>
          <p:spPr bwMode="auto">
            <a:xfrm>
              <a:off x="1151" y="250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2562" name="Rectangle 42"/>
            <p:cNvSpPr>
              <a:spLocks noChangeArrowheads="1"/>
            </p:cNvSpPr>
            <p:nvPr/>
          </p:nvSpPr>
          <p:spPr bwMode="auto">
            <a:xfrm>
              <a:off x="1381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ru-RU"/>
            </a:p>
          </p:txBody>
        </p:sp>
        <p:sp>
          <p:nvSpPr>
            <p:cNvPr id="22563" name="Rectangle 43"/>
            <p:cNvSpPr>
              <a:spLocks noChangeArrowheads="1"/>
            </p:cNvSpPr>
            <p:nvPr/>
          </p:nvSpPr>
          <p:spPr bwMode="auto">
            <a:xfrm>
              <a:off x="1657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2564" name="Rectangle 44"/>
            <p:cNvSpPr>
              <a:spLocks noChangeArrowheads="1"/>
            </p:cNvSpPr>
            <p:nvPr/>
          </p:nvSpPr>
          <p:spPr bwMode="auto">
            <a:xfrm>
              <a:off x="1912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ru-RU"/>
            </a:p>
          </p:txBody>
        </p:sp>
        <p:sp>
          <p:nvSpPr>
            <p:cNvPr id="22565" name="Rectangle 45"/>
            <p:cNvSpPr>
              <a:spLocks noChangeArrowheads="1"/>
            </p:cNvSpPr>
            <p:nvPr/>
          </p:nvSpPr>
          <p:spPr bwMode="auto">
            <a:xfrm>
              <a:off x="2188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2566" name="Rectangle 46"/>
            <p:cNvSpPr>
              <a:spLocks noChangeArrowheads="1"/>
            </p:cNvSpPr>
            <p:nvPr/>
          </p:nvSpPr>
          <p:spPr bwMode="auto">
            <a:xfrm>
              <a:off x="2525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ru-RU"/>
            </a:p>
          </p:txBody>
        </p:sp>
        <p:sp>
          <p:nvSpPr>
            <p:cNvPr id="22567" name="Rectangle 47"/>
            <p:cNvSpPr>
              <a:spLocks noChangeArrowheads="1"/>
            </p:cNvSpPr>
            <p:nvPr/>
          </p:nvSpPr>
          <p:spPr bwMode="auto">
            <a:xfrm>
              <a:off x="2735" y="2385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/>
                <a:t>12</a:t>
              </a:r>
            </a:p>
          </p:txBody>
        </p:sp>
        <p:sp>
          <p:nvSpPr>
            <p:cNvPr id="22568" name="Rectangle 48"/>
            <p:cNvSpPr>
              <a:spLocks noChangeArrowheads="1"/>
            </p:cNvSpPr>
            <p:nvPr/>
          </p:nvSpPr>
          <p:spPr bwMode="auto">
            <a:xfrm>
              <a:off x="2944" y="2385"/>
              <a:ext cx="12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ru-RU"/>
            </a:p>
          </p:txBody>
        </p:sp>
        <p:sp>
          <p:nvSpPr>
            <p:cNvPr id="22569" name="Rectangle 49"/>
            <p:cNvSpPr>
              <a:spLocks noChangeArrowheads="1"/>
            </p:cNvSpPr>
            <p:nvPr/>
          </p:nvSpPr>
          <p:spPr bwMode="auto">
            <a:xfrm>
              <a:off x="1530" y="2385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ru-RU"/>
            </a:p>
          </p:txBody>
        </p:sp>
        <p:sp>
          <p:nvSpPr>
            <p:cNvPr id="22570" name="Rectangle 50"/>
            <p:cNvSpPr>
              <a:spLocks noChangeArrowheads="1"/>
            </p:cNvSpPr>
            <p:nvPr/>
          </p:nvSpPr>
          <p:spPr bwMode="auto">
            <a:xfrm>
              <a:off x="1723" y="2385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ru-RU"/>
            </a:p>
          </p:txBody>
        </p:sp>
        <p:sp>
          <p:nvSpPr>
            <p:cNvPr id="22571" name="Rectangle 51"/>
            <p:cNvSpPr>
              <a:spLocks noChangeArrowheads="1"/>
            </p:cNvSpPr>
            <p:nvPr/>
          </p:nvSpPr>
          <p:spPr bwMode="auto">
            <a:xfrm>
              <a:off x="2061" y="2385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endParaRPr lang="ru-RU"/>
            </a:p>
          </p:txBody>
        </p:sp>
        <p:sp>
          <p:nvSpPr>
            <p:cNvPr id="22572" name="Rectangle 52"/>
            <p:cNvSpPr>
              <a:spLocks noChangeArrowheads="1"/>
            </p:cNvSpPr>
            <p:nvPr/>
          </p:nvSpPr>
          <p:spPr bwMode="auto">
            <a:xfrm>
              <a:off x="2254" y="2385"/>
              <a:ext cx="10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  <a:endParaRPr lang="ru-RU"/>
            </a:p>
          </p:txBody>
        </p:sp>
        <p:sp>
          <p:nvSpPr>
            <p:cNvPr id="22573" name="Rectangle 53"/>
            <p:cNvSpPr>
              <a:spLocks noChangeArrowheads="1"/>
            </p:cNvSpPr>
            <p:nvPr/>
          </p:nvSpPr>
          <p:spPr bwMode="auto">
            <a:xfrm>
              <a:off x="3005" y="2385"/>
              <a:ext cx="13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200">
                  <a:solidFill>
                    <a:srgbClr val="000000"/>
                  </a:solidFill>
                  <a:latin typeface="Times New Roman" pitchFamily="18" charset="0"/>
                </a:rPr>
                <a:t>,6</a:t>
              </a:r>
              <a:endParaRPr lang="ru-RU"/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28625"/>
            <a:ext cx="16621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1785938"/>
            <a:ext cx="364331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Рисунок 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2786063"/>
            <a:ext cx="3000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2786063"/>
            <a:ext cx="31432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4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88" y="4786313"/>
            <a:ext cx="6016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Рисунок 4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25" y="4786313"/>
            <a:ext cx="10922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Рисунок 4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3" y="5929313"/>
            <a:ext cx="18573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Рисунок 4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86625" y="6072188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7188" y="35718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3</a:t>
            </a:r>
            <a:r>
              <a:rPr lang="ru-RU" sz="2000">
                <a:cs typeface="Times New Roman" pitchFamily="18" charset="0"/>
              </a:rPr>
              <a:t>. </a:t>
            </a:r>
            <a:endParaRPr lang="ru-RU" sz="200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785813" y="1428750"/>
            <a:ext cx="8001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57188" y="3643313"/>
            <a:ext cx="8572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>
                <a:cs typeface="Times New Roman" pitchFamily="18" charset="0"/>
              </a:rPr>
              <a:t>Главный и оба вспомогательных определителя равны нулю, значит система совместна и имеет бесконечное множество решений. Чтобы найти все пары решений системы, достаточно взять любое из уравнений системы и, придавая переменной </a:t>
            </a:r>
            <a:r>
              <a:rPr lang="en-US">
                <a:cs typeface="Times New Roman" pitchFamily="18" charset="0"/>
              </a:rPr>
              <a:t>x </a:t>
            </a:r>
            <a:r>
              <a:rPr lang="ru-RU">
                <a:cs typeface="Times New Roman" pitchFamily="18" charset="0"/>
              </a:rPr>
              <a:t>произвольные значения из множества действительных чисел </a:t>
            </a:r>
            <a:r>
              <a:rPr lang="en-US">
                <a:cs typeface="Times New Roman" pitchFamily="18" charset="0"/>
              </a:rPr>
              <a:t>x</a:t>
            </a:r>
            <a:r>
              <a:rPr lang="ru-RU">
                <a:cs typeface="Times New Roman" pitchFamily="18" charset="0"/>
              </a:rPr>
              <a:t> = </a:t>
            </a:r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786188" y="471487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найти значения </a:t>
            </a:r>
            <a:r>
              <a:rPr lang="en-US">
                <a:cs typeface="Times New Roman" pitchFamily="18" charset="0"/>
              </a:rPr>
              <a:t>y</a:t>
            </a:r>
            <a:r>
              <a:rPr lang="ru-RU">
                <a:cs typeface="Times New Roman" pitchFamily="18" charset="0"/>
              </a:rPr>
              <a:t>: </a:t>
            </a:r>
            <a:endParaRPr lang="ru-RU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57188" y="6000750"/>
            <a:ext cx="5643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система имеет б/м решений, </a:t>
            </a:r>
            <a:endParaRPr lang="ru-RU" sz="200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643688" y="600075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>
                <a:cs typeface="Times New Roman" pitchFamily="18" charset="0"/>
              </a:rPr>
              <a:t> где </a:t>
            </a:r>
            <a:endParaRPr lang="ru-RU"/>
          </a:p>
        </p:txBody>
      </p:sp>
      <p:sp>
        <p:nvSpPr>
          <p:cNvPr id="23569" name="Прямоугольник 17"/>
          <p:cNvSpPr>
            <a:spLocks noChangeArrowheads="1"/>
          </p:cNvSpPr>
          <p:nvPr/>
        </p:nvSpPr>
        <p:spPr bwMode="auto">
          <a:xfrm>
            <a:off x="3429000" y="1143000"/>
            <a:ext cx="109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Franklin Gothic Book" pitchFamily="34" charset="0"/>
              </a:rPr>
              <a:t>Решение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1682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Рисунок 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428875"/>
            <a:ext cx="3429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3429000"/>
            <a:ext cx="60007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5072063"/>
            <a:ext cx="5284788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7188" y="428625"/>
            <a:ext cx="500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4</a:t>
            </a:r>
            <a:r>
              <a:rPr lang="ru-RU" sz="2000">
                <a:cs typeface="Times New Roman" pitchFamily="18" charset="0"/>
              </a:rPr>
              <a:t>.</a:t>
            </a:r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28625" y="1285875"/>
            <a:ext cx="78581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								</a:t>
            </a:r>
            <a:endParaRPr lang="ru-RU" sz="1100"/>
          </a:p>
          <a:p>
            <a:pPr algn="ctr" eaLnBrk="0" hangingPunct="0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</a:endParaRPr>
          </a:p>
          <a:p>
            <a:pPr algn="ctr" eaLnBrk="0" hangingPunct="0"/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71500" y="4500563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значит, система имеет единственное решение.</a:t>
            </a:r>
            <a:endParaRPr lang="ru-RU" sz="2000"/>
          </a:p>
          <a:p>
            <a:pPr eaLnBrk="0" hangingPunct="0"/>
            <a:endParaRPr lang="ru-RU" sz="20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000875" y="5857875"/>
            <a:ext cx="185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(3; -1).</a:t>
            </a:r>
            <a:endParaRPr lang="ru-RU" sz="20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25"/>
            <a:ext cx="17319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2357438"/>
            <a:ext cx="35893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3571875"/>
            <a:ext cx="7294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88" y="5286375"/>
            <a:ext cx="43402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63" y="428625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5</a:t>
            </a:r>
            <a:r>
              <a:rPr lang="ru-RU" sz="2000">
                <a:cs typeface="Times New Roman" pitchFamily="18" charset="0"/>
              </a:rPr>
              <a:t>. </a:t>
            </a:r>
            <a:endParaRPr lang="ru-RU" sz="20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28625" y="1428750"/>
            <a:ext cx="79295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algn="ctr"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algn="ctr"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42938" y="4714875"/>
            <a:ext cx="73580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значит, система имеет единственное решение.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0" y="5786438"/>
            <a:ext cx="22860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(-1; 1)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85750"/>
            <a:ext cx="2000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Рисунок 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2357438"/>
            <a:ext cx="34115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Рисунок 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429000"/>
            <a:ext cx="64293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4857750"/>
            <a:ext cx="44069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4313" y="357188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6</a:t>
            </a:r>
            <a:r>
              <a:rPr lang="ru-RU" sz="2000">
                <a:cs typeface="Times New Roman" pitchFamily="18" charset="0"/>
              </a:rPr>
              <a:t>.</a:t>
            </a:r>
            <a:endParaRPr lang="ru-RU" sz="20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71500" y="1500188"/>
            <a:ext cx="807243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857250" y="4357688"/>
            <a:ext cx="75723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значит, система имеет единственное решение.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357938" y="5929313"/>
            <a:ext cx="25717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(3; -1).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625" y="1071563"/>
            <a:ext cx="8358188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cs typeface="Times New Roman" pitchFamily="18" charset="0"/>
              </a:rPr>
              <a:t>С помощью правила Крамера легко проводить исследование систем уравнений </a:t>
            </a:r>
            <a:r>
              <a:rPr lang="ru-RU" sz="2800">
                <a:solidFill>
                  <a:srgbClr val="FF0000"/>
                </a:solidFill>
                <a:cs typeface="Times New Roman" pitchFamily="18" charset="0"/>
              </a:rPr>
              <a:t>с параметрами</a:t>
            </a:r>
            <a:r>
              <a:rPr lang="ru-RU" sz="2800">
                <a:cs typeface="Times New Roman" pitchFamily="18" charset="0"/>
              </a:rPr>
              <a:t>.</a:t>
            </a:r>
          </a:p>
          <a:p>
            <a:pPr algn="ctr"/>
            <a:endParaRPr lang="ru-RU" sz="2800">
              <a:cs typeface="Times New Roman" pitchFamily="18" charset="0"/>
            </a:endParaRPr>
          </a:p>
          <a:p>
            <a:pPr algn="ctr"/>
            <a:endParaRPr lang="ru-RU" sz="2800">
              <a:cs typeface="Times New Roman" pitchFamily="18" charset="0"/>
            </a:endParaRPr>
          </a:p>
          <a:p>
            <a:endParaRPr lang="ru-RU" sz="1100"/>
          </a:p>
          <a:p>
            <a:pPr algn="ctr" eaLnBrk="0" hangingPunct="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Исследовать систему уравнений - это значит решить вопрос о ее совместности или несовместности, и если она совместна, то найти все ее решения.</a:t>
            </a:r>
          </a:p>
          <a:p>
            <a:pPr eaLnBrk="0" hangingPunct="0"/>
            <a:r>
              <a:rPr lang="ru-RU" sz="1200" b="1">
                <a:cs typeface="Times New Roman" pitchFamily="18" charset="0"/>
              </a:rPr>
              <a:t/>
            </a:r>
            <a:br>
              <a:rPr lang="ru-RU" sz="1200" b="1"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192881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Рисунок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857375"/>
            <a:ext cx="2571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714625"/>
            <a:ext cx="32242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2571750"/>
            <a:ext cx="3673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Рисунок 6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3429000"/>
            <a:ext cx="161448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Рисунок 6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3" y="4143375"/>
            <a:ext cx="30829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Рисунок 6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72125" y="4143375"/>
            <a:ext cx="28321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Рисунок 6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8" y="4714875"/>
            <a:ext cx="19716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Рисунок 6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313" y="5786438"/>
            <a:ext cx="6556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Рисунок 6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750" y="5786438"/>
            <a:ext cx="10890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Рисунок 6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00938" y="6215063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Рисунок 7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819900"/>
            <a:ext cx="3714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Рисунок 7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981825"/>
            <a:ext cx="5810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Рисунок 7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7172325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7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Исследовать систему уравне</a:t>
            </a:r>
            <a:r>
              <a:rPr lang="ru-RU" sz="2000">
                <a:cs typeface="Times New Roman" pitchFamily="18" charset="0"/>
              </a:rPr>
              <a:t>ний </a:t>
            </a:r>
            <a:endParaRPr lang="ru-RU" sz="2000"/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357188" y="1285875"/>
            <a:ext cx="82153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algn="ctr"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357188" y="3429000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1. Главный определитель системы не равен нулю, если </a:t>
            </a:r>
            <a:endParaRPr lang="ru-RU" sz="2000"/>
          </a:p>
        </p:txBody>
      </p:sp>
      <p:sp>
        <p:nvSpPr>
          <p:cNvPr id="28692" name="Rectangle 22"/>
          <p:cNvSpPr>
            <a:spLocks noChangeArrowheads="1"/>
          </p:cNvSpPr>
          <p:nvPr/>
        </p:nvSpPr>
        <p:spPr bwMode="auto">
          <a:xfrm>
            <a:off x="357188" y="3786188"/>
            <a:ext cx="77866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тогда система совместна и имеет единственное решение: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28693" name="Rectangle 23"/>
          <p:cNvSpPr>
            <a:spLocks noChangeArrowheads="1"/>
          </p:cNvSpPr>
          <p:nvPr/>
        </p:nvSpPr>
        <p:spPr bwMode="auto">
          <a:xfrm>
            <a:off x="0" y="3867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8694" name="Rectangle 24"/>
          <p:cNvSpPr>
            <a:spLocks noChangeArrowheads="1"/>
          </p:cNvSpPr>
          <p:nvPr/>
        </p:nvSpPr>
        <p:spPr bwMode="auto">
          <a:xfrm>
            <a:off x="428625" y="4714875"/>
            <a:ext cx="721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 </a:t>
            </a:r>
            <a:r>
              <a:rPr lang="ru-RU" sz="2000">
                <a:cs typeface="Times New Roman" pitchFamily="18" charset="0"/>
              </a:rPr>
              <a:t>- 1= 0,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1, тогда </a:t>
            </a:r>
            <a:endParaRPr lang="ru-RU" sz="2000"/>
          </a:p>
        </p:txBody>
      </p:sp>
      <p:sp>
        <p:nvSpPr>
          <p:cNvPr id="28695" name="Rectangle 25"/>
          <p:cNvSpPr>
            <a:spLocks noChangeArrowheads="1"/>
          </p:cNvSpPr>
          <p:nvPr/>
        </p:nvSpPr>
        <p:spPr bwMode="auto">
          <a:xfrm>
            <a:off x="214313" y="5072063"/>
            <a:ext cx="8358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значит система совместна и имеет бесконечное множество решений, т. е. является неопределенной. 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Пусть </a:t>
            </a:r>
            <a:endParaRPr lang="ru-RU" sz="2000"/>
          </a:p>
        </p:txBody>
      </p:sp>
      <p:sp>
        <p:nvSpPr>
          <p:cNvPr id="28696" name="Rectangle 26"/>
          <p:cNvSpPr>
            <a:spLocks noChangeArrowheads="1"/>
          </p:cNvSpPr>
          <p:nvPr/>
        </p:nvSpPr>
        <p:spPr bwMode="auto">
          <a:xfrm>
            <a:off x="2000250" y="5715000"/>
            <a:ext cx="671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тогда из первого или второго уравнения </a:t>
            </a:r>
            <a:endParaRPr lang="ru-RU" sz="2000"/>
          </a:p>
        </p:txBody>
      </p:sp>
      <p:sp>
        <p:nvSpPr>
          <p:cNvPr id="28697" name="Rectangle 27"/>
          <p:cNvSpPr>
            <a:spLocks noChangeArrowheads="1"/>
          </p:cNvSpPr>
          <p:nvPr/>
        </p:nvSpPr>
        <p:spPr bwMode="auto">
          <a:xfrm>
            <a:off x="6858000" y="6143625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где </a:t>
            </a:r>
            <a:endParaRPr lang="ru-RU" sz="2000"/>
          </a:p>
        </p:txBody>
      </p:sp>
      <p:sp>
        <p:nvSpPr>
          <p:cNvPr id="28698" name="Rectangle 31"/>
          <p:cNvSpPr>
            <a:spLocks noChangeArrowheads="1"/>
          </p:cNvSpPr>
          <p:nvPr/>
        </p:nvSpPr>
        <p:spPr bwMode="auto">
          <a:xfrm>
            <a:off x="0" y="698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8699" name="Rectangle 32"/>
          <p:cNvSpPr>
            <a:spLocks noChangeArrowheads="1"/>
          </p:cNvSpPr>
          <p:nvPr/>
        </p:nvSpPr>
        <p:spPr bwMode="auto">
          <a:xfrm>
            <a:off x="0" y="717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где 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785813"/>
            <a:ext cx="3429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Рисунок 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357438"/>
            <a:ext cx="56102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3071813"/>
            <a:ext cx="48577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500438"/>
            <a:ext cx="60721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7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4357688"/>
            <a:ext cx="4429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Рисунок 8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5000625"/>
            <a:ext cx="6000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Рисунок 8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5857875"/>
            <a:ext cx="52863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857250" y="285750"/>
            <a:ext cx="7429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8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Исследовать систему уравнений:</a:t>
            </a:r>
            <a:endParaRPr lang="ru-RU" sz="2000">
              <a:solidFill>
                <a:srgbClr val="7030A0"/>
              </a:solidFill>
            </a:endParaRPr>
          </a:p>
          <a:p>
            <a:pPr algn="ctr" eaLnBrk="0" hangingPunct="0"/>
            <a:endParaRPr lang="ru-RU" sz="20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00063" y="1571625"/>
            <a:ext cx="8001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</a:t>
            </a:r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ие</a:t>
            </a:r>
            <a:endParaRPr lang="ru-RU" sz="2000">
              <a:ea typeface="Times New Roman" pitchFamily="18" charset="0"/>
              <a:cs typeface="Courier New" pitchFamily="49" charset="0"/>
            </a:endParaRPr>
          </a:p>
          <a:p>
            <a:pPr algn="ctr"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algn="ctr"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785938" y="2571750"/>
            <a:ext cx="5643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457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480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57188"/>
            <a:ext cx="48704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Рисунок 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357313"/>
            <a:ext cx="40719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Рисунок 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1285875"/>
            <a:ext cx="40290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Рисунок 8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2714625"/>
            <a:ext cx="36433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8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75" y="3857625"/>
            <a:ext cx="26431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Рисунок 8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5" y="4786313"/>
            <a:ext cx="12144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Рисунок 8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72250" y="5214938"/>
            <a:ext cx="1071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Rectangle 13"/>
          <p:cNvSpPr>
            <a:spLocks noChangeArrowheads="1"/>
          </p:cNvSpPr>
          <p:nvPr/>
        </p:nvSpPr>
        <p:spPr bwMode="auto">
          <a:xfrm>
            <a:off x="285750" y="285750"/>
            <a:ext cx="1357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1. Если </a:t>
            </a:r>
            <a:endParaRPr lang="ru-RU" sz="2000"/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500063" y="928688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тогда система совместна и имеет единственное решение </a:t>
            </a:r>
            <a:endParaRPr lang="ru-RU" sz="2000"/>
          </a:p>
        </p:txBody>
      </p:sp>
      <p:sp>
        <p:nvSpPr>
          <p:cNvPr id="30730" name="Rectangle 15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731" name="Rectangle 16"/>
          <p:cNvSpPr>
            <a:spLocks noChangeArrowheads="1"/>
          </p:cNvSpPr>
          <p:nvPr/>
        </p:nvSpPr>
        <p:spPr bwMode="auto">
          <a:xfrm>
            <a:off x="500063" y="2786063"/>
            <a:ext cx="414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2, тогда </a:t>
            </a:r>
            <a:endParaRPr lang="ru-RU" sz="2000"/>
          </a:p>
        </p:txBody>
      </p:sp>
      <p:sp>
        <p:nvSpPr>
          <p:cNvPr id="30732" name="Rectangle 17"/>
          <p:cNvSpPr>
            <a:spLocks noChangeArrowheads="1"/>
          </p:cNvSpPr>
          <p:nvPr/>
        </p:nvSpPr>
        <p:spPr bwMode="auto">
          <a:xfrm>
            <a:off x="428625" y="3357563"/>
            <a:ext cx="6357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значит система несовместна.</a:t>
            </a:r>
          </a:p>
          <a:p>
            <a:pPr algn="just"/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3.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0, тогда </a:t>
            </a:r>
            <a:endParaRPr lang="ru-RU" sz="2000"/>
          </a:p>
        </p:txBody>
      </p:sp>
      <p:sp>
        <p:nvSpPr>
          <p:cNvPr id="30733" name="Rectangle 18"/>
          <p:cNvSpPr>
            <a:spLocks noChangeArrowheads="1"/>
          </p:cNvSpPr>
          <p:nvPr/>
        </p:nvSpPr>
        <p:spPr bwMode="auto">
          <a:xfrm>
            <a:off x="428625" y="4286250"/>
            <a:ext cx="7929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значит система имеет бесконечное множество решений, т. е. является неопределенной. Положим </a:t>
            </a:r>
            <a:r>
              <a:rPr lang="en-US" sz="2000">
                <a:cs typeface="Times New Roman" pitchFamily="18" charset="0"/>
              </a:rPr>
              <a:t>x</a:t>
            </a:r>
            <a:r>
              <a:rPr lang="ru-RU" sz="2000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t</a:t>
            </a:r>
            <a:r>
              <a:rPr lang="ru-RU" sz="2000">
                <a:cs typeface="Times New Roman" pitchFamily="18" charset="0"/>
              </a:rPr>
              <a:t>, тогда из первого или второго уравнения находим </a:t>
            </a:r>
            <a:endParaRPr lang="ru-RU" sz="2000"/>
          </a:p>
        </p:txBody>
      </p:sp>
      <p:sp>
        <p:nvSpPr>
          <p:cNvPr id="30734" name="Rectangle 22"/>
          <p:cNvSpPr>
            <a:spLocks noChangeArrowheads="1"/>
          </p:cNvSpPr>
          <p:nvPr/>
        </p:nvSpPr>
        <p:spPr bwMode="auto">
          <a:xfrm>
            <a:off x="0" y="414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735" name="Rectangle 24"/>
          <p:cNvSpPr>
            <a:spLocks noChangeArrowheads="1"/>
          </p:cNvSpPr>
          <p:nvPr/>
        </p:nvSpPr>
        <p:spPr bwMode="auto">
          <a:xfrm>
            <a:off x="5357813" y="5286375"/>
            <a:ext cx="135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>
                <a:cs typeface="Times New Roman" pitchFamily="18" charset="0"/>
              </a:rPr>
              <a:t> где </a:t>
            </a:r>
            <a:endParaRPr lang="ru-RU" sz="16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571500"/>
            <a:ext cx="16938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Рисунок 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143125"/>
            <a:ext cx="22399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3071813"/>
            <a:ext cx="3357562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9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3000375"/>
            <a:ext cx="37861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Рисунок 9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88" y="3929063"/>
            <a:ext cx="185737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Рисунок 9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3929063"/>
            <a:ext cx="10715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Рисунок 10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" y="4572000"/>
            <a:ext cx="3071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Рисунок 1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3" y="4572000"/>
            <a:ext cx="33575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Рисунок 10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13" y="5357813"/>
            <a:ext cx="23002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Рисунок 10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57625" y="6072188"/>
            <a:ext cx="81915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Рисунок 10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72125" y="6000750"/>
            <a:ext cx="14462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Рисунок 10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2375" y="6072188"/>
            <a:ext cx="714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Рисунок 1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715250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8" name="Rectangle 20"/>
          <p:cNvSpPr>
            <a:spLocks noChangeArrowheads="1"/>
          </p:cNvSpPr>
          <p:nvPr/>
        </p:nvSpPr>
        <p:spPr bwMode="auto">
          <a:xfrm>
            <a:off x="357188" y="214313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9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Исследовать систему уравнений </a:t>
            </a:r>
            <a:endParaRPr lang="ru-RU" sz="2000">
              <a:solidFill>
                <a:srgbClr val="7030A0"/>
              </a:solidFill>
            </a:endParaRPr>
          </a:p>
        </p:txBody>
      </p:sp>
      <p:sp>
        <p:nvSpPr>
          <p:cNvPr id="31759" name="Rectangle 21"/>
          <p:cNvSpPr>
            <a:spLocks noChangeArrowheads="1"/>
          </p:cNvSpPr>
          <p:nvPr/>
        </p:nvSpPr>
        <p:spPr bwMode="auto">
          <a:xfrm>
            <a:off x="357188" y="1428750"/>
            <a:ext cx="7929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algn="ctr"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algn="ctr" eaLnBrk="0" hangingPunct="0"/>
            <a:endParaRPr lang="ru-RU" sz="200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61" name="Rectangle 23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62" name="Rectangle 24"/>
          <p:cNvSpPr>
            <a:spLocks noChangeArrowheads="1"/>
          </p:cNvSpPr>
          <p:nvPr/>
        </p:nvSpPr>
        <p:spPr bwMode="auto">
          <a:xfrm>
            <a:off x="357188" y="3857625"/>
            <a:ext cx="3929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1. Если </a:t>
            </a:r>
            <a:endParaRPr lang="ru-RU" sz="2000"/>
          </a:p>
        </p:txBody>
      </p:sp>
      <p:sp>
        <p:nvSpPr>
          <p:cNvPr id="31763" name="Rectangle 2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64" name="Rectangle 26"/>
          <p:cNvSpPr>
            <a:spLocks noChangeArrowheads="1"/>
          </p:cNvSpPr>
          <p:nvPr/>
        </p:nvSpPr>
        <p:spPr bwMode="auto">
          <a:xfrm>
            <a:off x="500063" y="4286250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тогда система совместна и имеет единственное решение </a:t>
            </a:r>
            <a:endParaRPr lang="ru-RU" sz="2000"/>
          </a:p>
        </p:txBody>
      </p:sp>
      <p:sp>
        <p:nvSpPr>
          <p:cNvPr id="31765" name="Rectangle 27"/>
          <p:cNvSpPr>
            <a:spLocks noChangeArrowheads="1"/>
          </p:cNvSpPr>
          <p:nvPr/>
        </p:nvSpPr>
        <p:spPr bwMode="auto">
          <a:xfrm>
            <a:off x="0" y="402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66" name="Rectangle 28"/>
          <p:cNvSpPr>
            <a:spLocks noChangeArrowheads="1"/>
          </p:cNvSpPr>
          <p:nvPr/>
        </p:nvSpPr>
        <p:spPr bwMode="auto">
          <a:xfrm>
            <a:off x="500063" y="5357813"/>
            <a:ext cx="478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-</a:t>
            </a:r>
            <a:r>
              <a:rPr lang="en-US" sz="2000">
                <a:cs typeface="Times New Roman" pitchFamily="18" charset="0"/>
              </a:rPr>
              <a:t>b</a:t>
            </a:r>
            <a:r>
              <a:rPr lang="ru-RU" sz="2000">
                <a:cs typeface="Times New Roman" pitchFamily="18" charset="0"/>
              </a:rPr>
              <a:t>, тогда </a:t>
            </a:r>
            <a:endParaRPr lang="ru-RU" sz="2000"/>
          </a:p>
        </p:txBody>
      </p:sp>
      <p:sp>
        <p:nvSpPr>
          <p:cNvPr id="31767" name="Rectangle 29"/>
          <p:cNvSpPr>
            <a:spLocks noChangeArrowheads="1"/>
          </p:cNvSpPr>
          <p:nvPr/>
        </p:nvSpPr>
        <p:spPr bwMode="auto">
          <a:xfrm>
            <a:off x="428625" y="5715000"/>
            <a:ext cx="835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система имеет бесконечное множество решений, т. е. является неопределенной. Положим </a:t>
            </a:r>
            <a:endParaRPr lang="ru-RU" sz="2000"/>
          </a:p>
        </p:txBody>
      </p:sp>
      <p:sp>
        <p:nvSpPr>
          <p:cNvPr id="31768" name="Rectangle 30"/>
          <p:cNvSpPr>
            <a:spLocks noChangeArrowheads="1"/>
          </p:cNvSpPr>
          <p:nvPr/>
        </p:nvSpPr>
        <p:spPr bwMode="auto">
          <a:xfrm>
            <a:off x="4786313" y="6000750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тогда </a:t>
            </a:r>
            <a:endParaRPr lang="ru-RU" sz="2000"/>
          </a:p>
        </p:txBody>
      </p:sp>
      <p:sp>
        <p:nvSpPr>
          <p:cNvPr id="31769" name="Rectangle 31"/>
          <p:cNvSpPr>
            <a:spLocks noChangeArrowheads="1"/>
          </p:cNvSpPr>
          <p:nvPr/>
        </p:nvSpPr>
        <p:spPr bwMode="auto">
          <a:xfrm>
            <a:off x="7000875" y="6000750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где </a:t>
            </a:r>
            <a:endParaRPr lang="ru-RU" sz="2000"/>
          </a:p>
        </p:txBody>
      </p:sp>
      <p:sp>
        <p:nvSpPr>
          <p:cNvPr id="31770" name="Rectangle 34"/>
          <p:cNvSpPr>
            <a:spLocks noChangeArrowheads="1"/>
          </p:cNvSpPr>
          <p:nvPr/>
        </p:nvSpPr>
        <p:spPr bwMode="auto">
          <a:xfrm>
            <a:off x="0" y="650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71" name="Rectangle 35"/>
          <p:cNvSpPr>
            <a:spLocks noChangeArrowheads="1"/>
          </p:cNvSpPr>
          <p:nvPr/>
        </p:nvSpPr>
        <p:spPr bwMode="auto">
          <a:xfrm>
            <a:off x="0" y="6705600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1772" name="Rectangle 37"/>
          <p:cNvSpPr>
            <a:spLocks noChangeArrowheads="1"/>
          </p:cNvSpPr>
          <p:nvPr/>
        </p:nvSpPr>
        <p:spPr bwMode="auto">
          <a:xfrm>
            <a:off x="0" y="751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31773" name="Rectangle 38"/>
          <p:cNvSpPr>
            <a:spLocks noChangeArrowheads="1"/>
          </p:cNvSpPr>
          <p:nvPr/>
        </p:nvSpPr>
        <p:spPr bwMode="auto">
          <a:xfrm>
            <a:off x="0" y="771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где 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786063"/>
            <a:ext cx="8458200" cy="25003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Правило   </a:t>
            </a:r>
            <a:r>
              <a:rPr lang="ru-RU" sz="4800" b="1" dirty="0" err="1" smtClean="0">
                <a:solidFill>
                  <a:srgbClr val="FF0000"/>
                </a:solidFill>
              </a:rPr>
              <a:t>Крамера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642938"/>
            <a:ext cx="8458200" cy="9286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FF0000"/>
                </a:solidFill>
              </a:rPr>
              <a:t>Система линейных уравнений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785813"/>
            <a:ext cx="16208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Рисунок 1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3143250"/>
            <a:ext cx="34702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1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500563"/>
            <a:ext cx="3462337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Рисунок 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88" y="4429125"/>
            <a:ext cx="3568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1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25" y="5500688"/>
            <a:ext cx="20145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571500" y="428625"/>
            <a:ext cx="7715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10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Найти все значения а, при которых система уравнений </a:t>
            </a:r>
            <a:endParaRPr lang="ru-RU" sz="2000">
              <a:solidFill>
                <a:srgbClr val="7030A0"/>
              </a:solidFill>
            </a:endParaRPr>
          </a:p>
        </p:txBody>
      </p:sp>
      <p:sp>
        <p:nvSpPr>
          <p:cNvPr id="32775" name="Rectangle 8"/>
          <p:cNvSpPr>
            <a:spLocks noChangeArrowheads="1"/>
          </p:cNvSpPr>
          <p:nvPr/>
        </p:nvSpPr>
        <p:spPr bwMode="auto">
          <a:xfrm>
            <a:off x="714375" y="1785938"/>
            <a:ext cx="79295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имеет единственное решение.</a:t>
            </a:r>
          </a:p>
          <a:p>
            <a:endParaRPr lang="ru-RU" sz="2000"/>
          </a:p>
          <a:p>
            <a:pPr algn="ctr" eaLnBrk="0" hangingPunct="0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 sz="2000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785813" y="5500688"/>
            <a:ext cx="4714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Если </a:t>
            </a:r>
            <a:endParaRPr lang="ru-RU" sz="2000"/>
          </a:p>
        </p:txBody>
      </p:sp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857250" y="5857875"/>
            <a:ext cx="5929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то система имеет </a:t>
            </a:r>
            <a:r>
              <a:rPr lang="ru-RU" sz="2000" b="1">
                <a:cs typeface="Times New Roman" pitchFamily="18" charset="0"/>
              </a:rPr>
              <a:t>единственное решение</a:t>
            </a:r>
            <a:r>
              <a:rPr lang="ru-RU" sz="2000">
                <a:cs typeface="Times New Roman" pitchFamily="18" charset="0"/>
              </a:rPr>
              <a:t>.  </a:t>
            </a:r>
            <a:endParaRPr lang="ru-RU" sz="20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428625"/>
            <a:ext cx="35718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Рисунок 1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000125"/>
            <a:ext cx="3286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Рисунок 1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2928938"/>
            <a:ext cx="69611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Рисунок 1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38" y="3786188"/>
            <a:ext cx="6086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Рисунок 1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4572000"/>
            <a:ext cx="635793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Рисунок 1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5572125"/>
            <a:ext cx="192881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85813" y="357188"/>
            <a:ext cx="4357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11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Найти все значения </a:t>
            </a:r>
            <a:endParaRPr lang="ru-RU" sz="2000">
              <a:solidFill>
                <a:srgbClr val="7030A0"/>
              </a:solidFill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143375" y="357188"/>
            <a:ext cx="47863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, 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при которых система уравнений </a:t>
            </a:r>
            <a:endParaRPr lang="ru-RU" sz="2000">
              <a:solidFill>
                <a:srgbClr val="7030A0"/>
              </a:solidFill>
            </a:endParaRPr>
          </a:p>
          <a:p>
            <a:pPr eaLnBrk="0" hangingPunct="0"/>
            <a:endParaRPr lang="ru-RU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857250" y="1785938"/>
            <a:ext cx="79295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имеет бесконечное множество решений.</a:t>
            </a:r>
            <a:endParaRPr lang="ru-RU" sz="2000"/>
          </a:p>
          <a:p>
            <a:pPr algn="ctr" eaLnBrk="0" hangingPunct="0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,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85750" y="5429250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Если </a:t>
            </a:r>
            <a:r>
              <a:rPr lang="en-US" sz="2000">
                <a:cs typeface="Times New Roman" pitchFamily="18" charset="0"/>
              </a:rPr>
              <a:t>m</a:t>
            </a:r>
            <a:r>
              <a:rPr lang="ru-RU" sz="2000">
                <a:cs typeface="Times New Roman" pitchFamily="18" charset="0"/>
              </a:rPr>
              <a:t> = 5, тогда все три определителя равны нулю </a:t>
            </a:r>
            <a:endParaRPr lang="ru-RU" sz="2000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57188" y="5929313"/>
            <a:ext cx="878681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а значит система совместна и имеет бесконечное множество решений.</a:t>
            </a:r>
            <a:endParaRPr lang="ru-RU" sz="20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</a:t>
            </a:r>
            <a:r>
              <a:rPr lang="en-US" sz="2000">
                <a:cs typeface="Times New Roman" pitchFamily="18" charset="0"/>
              </a:rPr>
              <a:t>m</a:t>
            </a:r>
            <a:r>
              <a:rPr lang="ru-RU" sz="2000">
                <a:cs typeface="Times New Roman" pitchFamily="18" charset="0"/>
              </a:rPr>
              <a:t> = 5. 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642938"/>
            <a:ext cx="1928812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Рисунок 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643188"/>
            <a:ext cx="49291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Рисунок 1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3429000"/>
            <a:ext cx="62865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Рисунок 1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38" y="4214813"/>
            <a:ext cx="62150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1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5214938"/>
            <a:ext cx="85725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Рисунок 1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38" y="5643563"/>
            <a:ext cx="2020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14375" y="28575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12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. Найти все значения </a:t>
            </a:r>
            <a:r>
              <a:rPr lang="ru-RU" sz="2000" i="1">
                <a:solidFill>
                  <a:srgbClr val="7030A0"/>
                </a:solidFill>
                <a:cs typeface="Times New Roman" pitchFamily="18" charset="0"/>
              </a:rPr>
              <a:t>а</a:t>
            </a:r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, при которых система уравнений </a:t>
            </a:r>
            <a:endParaRPr lang="ru-RU" sz="2000">
              <a:solidFill>
                <a:srgbClr val="7030A0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14313" y="1571625"/>
            <a:ext cx="864393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 не имеет решений.</a:t>
            </a:r>
            <a:endParaRPr lang="ru-RU" sz="2000"/>
          </a:p>
          <a:p>
            <a:pPr algn="ctr" eaLnBrk="0" hangingPunct="0"/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Найдем главный и оба вспомогательных определителя системы: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endParaRPr lang="ru-RU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714375" y="5000625"/>
            <a:ext cx="5786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При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-2 главный определитель равен нулю </a:t>
            </a:r>
            <a:endParaRPr lang="ru-RU" sz="2000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857250" y="5643563"/>
            <a:ext cx="528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а оба вспомогательных не равны нулю </a:t>
            </a:r>
            <a:endParaRPr lang="ru-RU" sz="2000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929313" y="6119813"/>
            <a:ext cx="2928937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</a:t>
            </a:r>
            <a:r>
              <a:rPr lang="en-US" sz="2000">
                <a:cs typeface="Times New Roman" pitchFamily="18" charset="0"/>
              </a:rPr>
              <a:t>a </a:t>
            </a:r>
            <a:r>
              <a:rPr lang="ru-RU" sz="2000">
                <a:cs typeface="Times New Roman" pitchFamily="18" charset="0"/>
              </a:rPr>
              <a:t>= -2.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214438"/>
            <a:ext cx="19637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Рисунок 1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357438"/>
            <a:ext cx="1857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4071938"/>
            <a:ext cx="214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Рисунок 1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0" y="5286375"/>
            <a:ext cx="5572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Рисунок 1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63" y="5572125"/>
            <a:ext cx="1285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71500" y="214313"/>
            <a:ext cx="7358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Дополнительные   задачи</a:t>
            </a:r>
          </a:p>
          <a:p>
            <a:pPr algn="just"/>
            <a:endParaRPr lang="ru-RU" sz="2000">
              <a:cs typeface="Times New Roman" pitchFamily="18" charset="0"/>
            </a:endParaRPr>
          </a:p>
          <a:p>
            <a:pPr algn="just"/>
            <a:r>
              <a:rPr lang="ru-RU" sz="2000">
                <a:solidFill>
                  <a:srgbClr val="7030A0"/>
                </a:solidFill>
                <a:cs typeface="Times New Roman" pitchFamily="18" charset="0"/>
              </a:rPr>
              <a:t>Решить систему уравнений:</a:t>
            </a:r>
            <a:endParaRPr lang="ru-RU" sz="2000">
              <a:solidFill>
                <a:srgbClr val="7030A0"/>
              </a:solidFill>
            </a:endParaRPr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1. </a:t>
            </a:r>
            <a:endParaRPr lang="ru-RU" sz="20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42938" y="2071688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				</a:t>
            </a:r>
            <a:r>
              <a:rPr lang="ru-RU" sz="2000">
                <a:cs typeface="Times New Roman" pitchFamily="18" charset="0"/>
              </a:rPr>
              <a:t>                   </a:t>
            </a:r>
            <a:r>
              <a:rPr lang="ru-RU" sz="2000" b="1" i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(9; 7).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2. </a:t>
            </a:r>
            <a:endParaRPr lang="ru-RU" sz="20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00063" y="2928938"/>
            <a:ext cx="8072437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					</a:t>
            </a:r>
            <a:r>
              <a:rPr lang="ru-RU" sz="1200" b="1" i="1">
                <a:cs typeface="Times New Roman" pitchFamily="18" charset="0"/>
              </a:rPr>
              <a:t>                </a:t>
            </a:r>
            <a:r>
              <a:rPr lang="ru-RU" sz="2000" b="1" i="1">
                <a:cs typeface="Times New Roman" pitchFamily="18" charset="0"/>
              </a:rPr>
              <a:t>Ответ  </a:t>
            </a:r>
            <a:r>
              <a:rPr lang="ru-RU" sz="2000">
                <a:cs typeface="Times New Roman" pitchFamily="18" charset="0"/>
              </a:rPr>
              <a:t>(1;2)</a:t>
            </a:r>
            <a:endParaRPr lang="ru-RU" sz="2000"/>
          </a:p>
          <a:p>
            <a:pPr algn="just"/>
            <a:endParaRPr lang="ru-RU" sz="1100"/>
          </a:p>
          <a:p>
            <a:pPr algn="just" eaLnBrk="0" hangingPunct="0"/>
            <a:r>
              <a:rPr lang="ru-RU" sz="2000" b="1">
                <a:solidFill>
                  <a:srgbClr val="7030A0"/>
                </a:solidFill>
                <a:cs typeface="Times New Roman" pitchFamily="18" charset="0"/>
              </a:rPr>
              <a:t>Исследовать системы уравнений:</a:t>
            </a:r>
          </a:p>
          <a:p>
            <a:pPr algn="just" eaLnBrk="0" hangingPunct="0"/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  3. </a:t>
            </a:r>
            <a:endParaRPr lang="ru-RU" sz="200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00063" y="4714875"/>
            <a:ext cx="8286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76200" algn="just"/>
            <a:r>
              <a:rPr lang="ru-RU" sz="1200" b="1" i="1">
                <a:cs typeface="Times New Roman" pitchFamily="18" charset="0"/>
              </a:rPr>
              <a:t>								     </a:t>
            </a:r>
            <a:r>
              <a:rPr lang="ru-RU" sz="2000" b="1" i="1">
                <a:cs typeface="Times New Roman" pitchFamily="18" charset="0"/>
              </a:rPr>
              <a:t>Ответ:</a:t>
            </a:r>
            <a:endParaRPr lang="ru-RU" sz="2000"/>
          </a:p>
          <a:p>
            <a:pPr indent="76200" algn="just" eaLnBrk="0" hangingPunct="0"/>
            <a:r>
              <a:rPr lang="ru-RU" sz="2000">
                <a:cs typeface="Times New Roman" pitchFamily="18" charset="0"/>
              </a:rPr>
              <a:t>1. Если </a:t>
            </a:r>
            <a:endParaRPr lang="ru-RU" sz="200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2286000" y="5214938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,то система совместна и имеет единственное решение </a:t>
            </a:r>
            <a:endParaRPr lang="ru-RU" sz="2000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642938" y="5786438"/>
            <a:ext cx="79295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0, то система совместна и имеет бесконечное множество решений</a:t>
            </a:r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29956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Рисунок 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428750"/>
            <a:ext cx="1928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Рисунок 1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88" y="2214563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Рисунок 1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25" y="3429000"/>
            <a:ext cx="785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142875" y="21431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4</a:t>
            </a:r>
            <a:r>
              <a:rPr lang="ru-RU" sz="2000">
                <a:cs typeface="Times New Roman" pitchFamily="18" charset="0"/>
              </a:rPr>
              <a:t>. </a:t>
            </a:r>
            <a:endParaRPr lang="ru-RU" sz="2000"/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357188" y="1000125"/>
            <a:ext cx="69294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 b="1" i="1">
                <a:cs typeface="Times New Roman" pitchFamily="18" charset="0"/>
              </a:rPr>
              <a:t>										</a:t>
            </a:r>
            <a:r>
              <a:rPr lang="ru-RU" sz="2000" b="1" i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1. Если</a:t>
            </a:r>
            <a:endParaRPr lang="ru-RU" sz="2000"/>
          </a:p>
        </p:txBody>
      </p:sp>
      <p:sp>
        <p:nvSpPr>
          <p:cNvPr id="36871" name="Rectangle 10"/>
          <p:cNvSpPr>
            <a:spLocks noChangeArrowheads="1"/>
          </p:cNvSpPr>
          <p:nvPr/>
        </p:nvSpPr>
        <p:spPr bwMode="auto">
          <a:xfrm>
            <a:off x="428625" y="1857375"/>
            <a:ext cx="8429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то система совместна и имеет единственное решение:</a:t>
            </a:r>
            <a:endParaRPr lang="ru-RU" sz="2000"/>
          </a:p>
          <a:p>
            <a:pPr eaLnBrk="0" hangingPunct="0"/>
            <a:endParaRPr lang="ru-RU"/>
          </a:p>
        </p:txBody>
      </p:sp>
      <p:sp>
        <p:nvSpPr>
          <p:cNvPr id="36872" name="Rectangle 11"/>
          <p:cNvSpPr>
            <a:spLocks noChangeArrowheads="1"/>
          </p:cNvSpPr>
          <p:nvPr/>
        </p:nvSpPr>
        <p:spPr bwMode="auto">
          <a:xfrm>
            <a:off x="500063" y="2857500"/>
            <a:ext cx="84296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sz="11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-1, то система совместна и имеет бесконечное множество решений.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3. Если </a:t>
            </a:r>
            <a:endParaRPr lang="ru-RU" sz="2000"/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2286000" y="3643313"/>
            <a:ext cx="7500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, </a:t>
            </a:r>
            <a:r>
              <a:rPr lang="ru-RU" sz="2000">
                <a:cs typeface="Times New Roman" pitchFamily="18" charset="0"/>
              </a:rPr>
              <a:t>то система несовместна.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.</a:t>
            </a:r>
            <a:endParaRPr lang="ru-RU" sz="200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1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28625"/>
            <a:ext cx="18383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Рисунок 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1643063"/>
            <a:ext cx="9731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Рисунок 1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3714750"/>
            <a:ext cx="2143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Рисунок 1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5214938"/>
            <a:ext cx="12223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85750" y="285750"/>
            <a:ext cx="468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5</a:t>
            </a:r>
            <a:r>
              <a:rPr lang="ru-RU" sz="2000">
                <a:cs typeface="Times New Roman" pitchFamily="18" charset="0"/>
              </a:rPr>
              <a:t>. </a:t>
            </a:r>
            <a:endParaRPr lang="ru-RU" sz="20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714500" y="1214438"/>
            <a:ext cx="614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57700" algn="just"/>
            <a:r>
              <a:rPr lang="ru-RU" sz="2000" b="1" i="1">
                <a:cs typeface="Times New Roman" pitchFamily="18" charset="0"/>
              </a:rPr>
              <a:t>Ответ:</a:t>
            </a:r>
            <a:endParaRPr lang="ru-RU" sz="20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00063" y="1714500"/>
            <a:ext cx="7858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Если        , то система совместна и имеет единственное решение (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; </a:t>
            </a:r>
            <a:r>
              <a:rPr lang="en-US" sz="2000">
                <a:cs typeface="Times New Roman" pitchFamily="18" charset="0"/>
              </a:rPr>
              <a:t>b</a:t>
            </a:r>
            <a:r>
              <a:rPr lang="ru-RU" sz="2000">
                <a:cs typeface="Times New Roman" pitchFamily="18" charset="0"/>
              </a:rPr>
              <a:t>).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2. Если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b</a:t>
            </a:r>
            <a:r>
              <a:rPr lang="ru-RU" sz="2000">
                <a:cs typeface="Times New Roman" pitchFamily="18" charset="0"/>
              </a:rPr>
              <a:t>, то система  совместна и имеет б/м решений.</a:t>
            </a:r>
          </a:p>
          <a:p>
            <a:pPr algn="just" eaLnBrk="0" hangingPunct="0"/>
            <a:endParaRPr lang="ru-RU" sz="2000">
              <a:cs typeface="Times New Roman" pitchFamily="18" charset="0"/>
            </a:endParaRPr>
          </a:p>
          <a:p>
            <a:pPr algn="just" eaLnBrk="0" hangingPunct="0"/>
            <a:endParaRPr lang="ru-RU" sz="2000"/>
          </a:p>
          <a:p>
            <a:pPr algn="just" eaLnBrk="0" hangingPunct="0"/>
            <a:r>
              <a:rPr lang="ru-RU" sz="2000" b="1">
                <a:cs typeface="Times New Roman" pitchFamily="18" charset="0"/>
              </a:rPr>
              <a:t>6</a:t>
            </a:r>
            <a:r>
              <a:rPr lang="ru-RU" sz="2000">
                <a:cs typeface="Times New Roman" pitchFamily="18" charset="0"/>
              </a:rPr>
              <a:t>. Найти все значения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, при которых система уравнений </a:t>
            </a:r>
            <a:endParaRPr lang="ru-RU" sz="200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71500" y="4714875"/>
            <a:ext cx="7215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имеет единственное решение.</a:t>
            </a:r>
            <a:endParaRPr lang="ru-RU" sz="2000"/>
          </a:p>
          <a:p>
            <a:pPr algn="just" eaLnBrk="0" hangingPunct="0"/>
            <a:r>
              <a:rPr lang="ru-RU" sz="1200" b="1" i="1">
                <a:cs typeface="Times New Roman" pitchFamily="18" charset="0"/>
              </a:rPr>
              <a:t>										</a:t>
            </a:r>
            <a:r>
              <a:rPr lang="ru-RU" sz="2000" b="1" i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</a:t>
            </a:r>
            <a:endParaRPr lang="ru-RU" sz="200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1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857250"/>
            <a:ext cx="23272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Рисунок 1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714750"/>
            <a:ext cx="2286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Рисунок 14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5214938"/>
            <a:ext cx="9286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14375" y="357188"/>
            <a:ext cx="7786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cs typeface="Times New Roman" pitchFamily="18" charset="0"/>
              </a:rPr>
              <a:t>7.</a:t>
            </a:r>
            <a:r>
              <a:rPr lang="ru-RU" sz="2000">
                <a:cs typeface="Times New Roman" pitchFamily="18" charset="0"/>
              </a:rPr>
              <a:t> Найти все значения </a:t>
            </a:r>
            <a:r>
              <a:rPr lang="en-US" sz="2000">
                <a:cs typeface="Times New Roman" pitchFamily="18" charset="0"/>
              </a:rPr>
              <a:t>m</a:t>
            </a:r>
            <a:r>
              <a:rPr lang="ru-RU" sz="2000">
                <a:cs typeface="Times New Roman" pitchFamily="18" charset="0"/>
              </a:rPr>
              <a:t>, при которых система уравнений </a:t>
            </a:r>
            <a:endParaRPr lang="ru-RU" sz="200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85813" y="1785938"/>
            <a:ext cx="7358062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имеет бесконечное множество решений.</a:t>
            </a:r>
            <a:endParaRPr lang="ru-RU" sz="20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										</a:t>
            </a:r>
            <a:r>
              <a:rPr lang="ru-RU" sz="2000" b="1" i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</a:t>
            </a:r>
            <a:r>
              <a:rPr lang="en-US" sz="2000">
                <a:cs typeface="Times New Roman" pitchFamily="18" charset="0"/>
              </a:rPr>
              <a:t>m</a:t>
            </a:r>
            <a:r>
              <a:rPr lang="ru-RU" sz="2000">
                <a:cs typeface="Times New Roman" pitchFamily="18" charset="0"/>
              </a:rPr>
              <a:t> = -7.</a:t>
            </a:r>
          </a:p>
          <a:p>
            <a:pPr algn="just" eaLnBrk="0" hangingPunct="0"/>
            <a:endParaRPr lang="ru-RU" sz="1200"/>
          </a:p>
          <a:p>
            <a:pPr algn="just" eaLnBrk="0" hangingPunct="0"/>
            <a:endParaRPr lang="ru-RU" sz="1100"/>
          </a:p>
          <a:p>
            <a:pPr algn="just" eaLnBrk="0" hangingPunct="0"/>
            <a:r>
              <a:rPr lang="ru-RU" sz="2000" b="1">
                <a:cs typeface="Times New Roman" pitchFamily="18" charset="0"/>
              </a:rPr>
              <a:t>8</a:t>
            </a:r>
            <a:r>
              <a:rPr lang="ru-RU" sz="2000">
                <a:cs typeface="Times New Roman" pitchFamily="18" charset="0"/>
              </a:rPr>
              <a:t>. Найти все значения </a:t>
            </a:r>
            <a:r>
              <a:rPr lang="en-US" sz="2000">
                <a:cs typeface="Times New Roman" pitchFamily="18" charset="0"/>
              </a:rPr>
              <a:t>a</a:t>
            </a:r>
            <a:r>
              <a:rPr lang="ru-RU" sz="2000">
                <a:cs typeface="Times New Roman" pitchFamily="18" charset="0"/>
              </a:rPr>
              <a:t>, при которых система уравнений</a:t>
            </a:r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57250" y="4786313"/>
            <a:ext cx="67865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не имеет решений.</a:t>
            </a:r>
            <a:endParaRPr lang="ru-RU" sz="2000"/>
          </a:p>
          <a:p>
            <a:pPr algn="just" eaLnBrk="0" hangingPunct="0"/>
            <a:r>
              <a:rPr lang="ru-RU" sz="1200">
                <a:cs typeface="Times New Roman" pitchFamily="18" charset="0"/>
              </a:rPr>
              <a:t>										</a:t>
            </a:r>
            <a:r>
              <a:rPr lang="ru-RU" sz="2000" b="1" i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 </a:t>
            </a:r>
            <a:endParaRPr lang="ru-RU" sz="200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214438"/>
            <a:ext cx="4429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4143375"/>
            <a:ext cx="7286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28750" y="214313"/>
            <a:ext cx="6500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cs typeface="Times New Roman" pitchFamily="18" charset="0"/>
              </a:rPr>
              <a:t>Пусть дана система двух линейных уравнений с двумя переменными</a:t>
            </a:r>
            <a:endParaRPr lang="ru-RU" sz="2800"/>
          </a:p>
          <a:p>
            <a:pPr eaLnBrk="0" hangingPunct="0"/>
            <a:endParaRPr lang="ru-RU" sz="2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00188" y="3357563"/>
            <a:ext cx="657225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cs typeface="Times New Roman" pitchFamily="18" charset="0"/>
              </a:rPr>
              <a:t>Главным определителем</a:t>
            </a:r>
            <a:r>
              <a:rPr lang="ru-RU" sz="28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системы называется число, которое равно</a:t>
            </a:r>
            <a:endParaRPr lang="ru-RU" sz="28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500188"/>
            <a:ext cx="5429250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357688"/>
            <a:ext cx="80724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357438" y="428625"/>
            <a:ext cx="4500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cs typeface="Times New Roman" pitchFamily="18" charset="0"/>
              </a:rPr>
              <a:t>Пример</a:t>
            </a:r>
            <a:r>
              <a:rPr lang="ru-RU" sz="3200">
                <a:cs typeface="Times New Roman" pitchFamily="18" charset="0"/>
              </a:rPr>
              <a:t>   </a:t>
            </a:r>
            <a:r>
              <a:rPr lang="ru-RU" sz="2400">
                <a:cs typeface="Times New Roman" pitchFamily="18" charset="0"/>
              </a:rPr>
              <a:t>                          Найти главный определитель системы</a:t>
            </a:r>
            <a:endParaRPr lang="ru-RU" sz="240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923925"/>
            <a:ext cx="271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2000250" y="3571875"/>
            <a:ext cx="4143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4800"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1200">
                <a:ea typeface="Times New Roman" pitchFamily="18" charset="0"/>
                <a:cs typeface="Courier New" pitchFamily="49" charset="0"/>
              </a:rPr>
              <a:t> </a:t>
            </a:r>
            <a:endParaRPr lang="ru-RU"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63" y="1857375"/>
            <a:ext cx="6272212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3786188"/>
            <a:ext cx="1285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5357813"/>
            <a:ext cx="928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00125" y="642938"/>
            <a:ext cx="73580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Первым вспомогательным</a:t>
            </a:r>
            <a:r>
              <a:rPr lang="ru-RU" sz="24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определителем называется число, которое вычисляется по формуле:</a:t>
            </a:r>
            <a:endParaRPr lang="ru-RU" sz="2400"/>
          </a:p>
          <a:p>
            <a:pPr eaLnBrk="0" hangingPunct="0"/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071563" y="3071813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Times New Roman" pitchFamily="18" charset="0"/>
              </a:rPr>
              <a:t>причем, он получается из главного определителя, если столбец коэффициентов при </a:t>
            </a:r>
            <a:r>
              <a:rPr lang="en-US" sz="2400">
                <a:cs typeface="Times New Roman" pitchFamily="18" charset="0"/>
              </a:rPr>
              <a:t>x  </a:t>
            </a:r>
            <a:endParaRPr lang="en-US" sz="24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000125" y="4857750"/>
            <a:ext cx="692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Times New Roman" pitchFamily="18" charset="0"/>
              </a:rPr>
              <a:t>заменить столбцом свободных членов </a:t>
            </a:r>
            <a:endParaRPr lang="ru-RU" sz="24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9463" y="2286000"/>
            <a:ext cx="54689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3857625"/>
            <a:ext cx="4810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5072063"/>
            <a:ext cx="5143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1214438" y="1000125"/>
            <a:ext cx="72151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Вторым вспомогательным</a:t>
            </a:r>
            <a:r>
              <a:rPr lang="ru-RU" sz="240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определителем называется число, которое вычисляется по формуле:</a:t>
            </a:r>
            <a:endParaRPr lang="ru-RU" sz="2400"/>
          </a:p>
          <a:p>
            <a:pPr eaLnBrk="0" hangingPunct="0"/>
            <a:endParaRPr lang="ru-RU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714375" y="3357563"/>
            <a:ext cx="7572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Times New Roman" pitchFamily="18" charset="0"/>
              </a:rPr>
              <a:t>причем, он получается из главного определителя, если столбец коэффициентов при </a:t>
            </a:r>
            <a:r>
              <a:rPr lang="en-US" sz="2400">
                <a:cs typeface="Times New Roman" pitchFamily="18" charset="0"/>
              </a:rPr>
              <a:t>y  </a:t>
            </a:r>
            <a:endParaRPr lang="en-US" sz="2400"/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1571625" y="5072063"/>
            <a:ext cx="6286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Times New Roman" pitchFamily="18" charset="0"/>
              </a:rPr>
              <a:t>заменить столбцом свободных членов </a:t>
            </a:r>
            <a:endParaRPr lang="ru-RU" sz="2400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0" y="2295525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285875"/>
            <a:ext cx="29733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3500438"/>
            <a:ext cx="63579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88" y="5214938"/>
            <a:ext cx="64436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928688" y="285750"/>
            <a:ext cx="7072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.</a:t>
            </a:r>
            <a:endParaRPr lang="ru-RU" sz="1100"/>
          </a:p>
          <a:p>
            <a:pPr algn="ctr" eaLnBrk="0" hangingPunct="0"/>
            <a:r>
              <a:rPr lang="ru-RU" sz="2400" b="1" i="1">
                <a:solidFill>
                  <a:srgbClr val="7030A0"/>
                </a:solidFill>
                <a:cs typeface="Times New Roman" pitchFamily="18" charset="0"/>
              </a:rPr>
              <a:t>Пример.</a:t>
            </a:r>
            <a:r>
              <a:rPr lang="ru-RU" sz="2400">
                <a:cs typeface="Times New Roman" pitchFamily="18" charset="0"/>
              </a:rPr>
              <a:t>                                                          Найти вспомогательный определитель системы</a:t>
            </a:r>
            <a:endParaRPr lang="ru-RU" sz="2400"/>
          </a:p>
          <a:p>
            <a:pPr algn="ctr"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9461" name="Rectangle 12"/>
          <p:cNvSpPr>
            <a:spLocks noChangeArrowheads="1"/>
          </p:cNvSpPr>
          <p:nvPr/>
        </p:nvSpPr>
        <p:spPr bwMode="auto">
          <a:xfrm>
            <a:off x="0" y="2762250"/>
            <a:ext cx="31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9462" name="Rectangle 13"/>
          <p:cNvSpPr>
            <a:spLocks noChangeArrowheads="1"/>
          </p:cNvSpPr>
          <p:nvPr/>
        </p:nvSpPr>
        <p:spPr bwMode="auto">
          <a:xfrm>
            <a:off x="3000375" y="2928938"/>
            <a:ext cx="2571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8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1200">
                <a:ea typeface="Times New Roman" pitchFamily="18" charset="0"/>
                <a:cs typeface="Courier New" pitchFamily="49" charset="0"/>
              </a:rPr>
              <a:t> </a:t>
            </a:r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463" name="Rectangle 14"/>
          <p:cNvSpPr>
            <a:spLocks noChangeArrowheads="1"/>
          </p:cNvSpPr>
          <p:nvPr/>
        </p:nvSpPr>
        <p:spPr bwMode="auto">
          <a:xfrm>
            <a:off x="0" y="415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9464" name="Rectangle 15"/>
          <p:cNvSpPr>
            <a:spLocks noChangeArrowheads="1"/>
          </p:cNvSpPr>
          <p:nvPr/>
        </p:nvSpPr>
        <p:spPr bwMode="auto">
          <a:xfrm>
            <a:off x="0" y="4619625"/>
            <a:ext cx="22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1000125"/>
            <a:ext cx="785812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714500"/>
            <a:ext cx="15001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1714500"/>
            <a:ext cx="135731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2714625"/>
            <a:ext cx="8191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37400" y="3143250"/>
            <a:ext cx="2006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333625"/>
            <a:ext cx="1143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813" y="5214938"/>
            <a:ext cx="928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Рисунок 2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14625" y="5214938"/>
            <a:ext cx="48545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2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750" y="6286500"/>
            <a:ext cx="29765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71500" y="428625"/>
            <a:ext cx="76438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Правило   Крамера</a:t>
            </a:r>
          </a:p>
          <a:p>
            <a:pPr algn="just"/>
            <a:endParaRPr lang="ru-RU" sz="1100"/>
          </a:p>
          <a:p>
            <a:pPr algn="just" eaLnBrk="0" hangingPunct="0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1.</a:t>
            </a:r>
            <a:r>
              <a:rPr lang="ru-RU" sz="2000">
                <a:cs typeface="Times New Roman" pitchFamily="18" charset="0"/>
              </a:rPr>
              <a:t> Если главный определитель системы отличен от нуля   </a:t>
            </a:r>
            <a:endParaRPr lang="ru-RU" sz="200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71500" y="1428750"/>
            <a:ext cx="7786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cs typeface="Times New Roman" pitchFamily="18" charset="0"/>
              </a:rPr>
              <a:t> то система совместна и имеет единственное решение, причем  </a:t>
            </a:r>
            <a:endParaRPr lang="ru-RU" sz="2000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42938" y="2714625"/>
            <a:ext cx="664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2.</a:t>
            </a:r>
            <a:r>
              <a:rPr lang="ru-RU" sz="2000">
                <a:cs typeface="Times New Roman" pitchFamily="18" charset="0"/>
              </a:rPr>
              <a:t> Если главный определитель системы равен нулю </a:t>
            </a:r>
            <a:endParaRPr lang="ru-RU" sz="2000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14375" y="3143250"/>
            <a:ext cx="6429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а хотя бы один из вспомогательных отличен от нуля </a:t>
            </a:r>
            <a:endParaRPr lang="ru-RU" sz="2000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42938" y="3429000"/>
            <a:ext cx="81438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то система несовместна.</a:t>
            </a:r>
          </a:p>
          <a:p>
            <a:endParaRPr lang="ru-RU" sz="2000"/>
          </a:p>
          <a:p>
            <a:pPr eaLnBrk="0" hangingPunct="0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3.</a:t>
            </a:r>
            <a:r>
              <a:rPr lang="ru-RU" sz="2000">
                <a:cs typeface="Times New Roman" pitchFamily="18" charset="0"/>
              </a:rPr>
              <a:t> Если главный определитель системы и оба вспомогательных равны нулю, то система совместна и имеет бесконечное множество решений (является неопределенной), причем, если </a:t>
            </a:r>
            <a:endParaRPr lang="ru-RU" sz="2000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643063" y="5143500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тогда </a:t>
            </a:r>
            <a:endParaRPr lang="ru-RU" sz="2000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85813" y="621506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где </a:t>
            </a:r>
            <a:endParaRPr lang="ru-RU" sz="2000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428625" y="3071813"/>
            <a:ext cx="657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000125"/>
            <a:ext cx="15001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714625"/>
            <a:ext cx="36401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3571875"/>
            <a:ext cx="38576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3643313"/>
            <a:ext cx="40036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3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4786313"/>
            <a:ext cx="12144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3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35150" y="5643563"/>
            <a:ext cx="45529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857375" y="285750"/>
            <a:ext cx="5429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7030A0"/>
                </a:solidFill>
                <a:cs typeface="Times New Roman" pitchFamily="18" charset="0"/>
              </a:rPr>
              <a:t>Решить системы уравнений</a:t>
            </a:r>
            <a:endParaRPr lang="ru-RU" sz="2400">
              <a:solidFill>
                <a:srgbClr val="7030A0"/>
              </a:solidFill>
            </a:endParaRPr>
          </a:p>
          <a:p>
            <a:pPr algn="just" eaLnBrk="0" hangingPunct="0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42938" y="1714500"/>
            <a:ext cx="81438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</a:t>
            </a:r>
            <a:r>
              <a:rPr lang="ru-RU" sz="2000" b="1">
                <a:solidFill>
                  <a:srgbClr val="7030A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Решение</a:t>
            </a:r>
            <a:endParaRPr lang="ru-RU" sz="2000">
              <a:solidFill>
                <a:srgbClr val="7030A0"/>
              </a:solidFill>
              <a:ea typeface="Times New Roman" pitchFamily="18" charset="0"/>
              <a:cs typeface="Courier New" pitchFamily="49" charset="0"/>
            </a:endParaRPr>
          </a:p>
          <a:p>
            <a:pPr eaLnBrk="0" hangingPunct="0"/>
            <a:r>
              <a:rPr lang="ru-RU" sz="2000">
                <a:ea typeface="Times New Roman" pitchFamily="18" charset="0"/>
                <a:cs typeface="Courier New" pitchFamily="49" charset="0"/>
              </a:rPr>
              <a:t>Найдем главный и оба вспомогательных определителя системы:</a:t>
            </a:r>
          </a:p>
          <a:p>
            <a:pPr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30718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42938" y="4572000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endParaRPr lang="ru-RU" sz="1100"/>
          </a:p>
          <a:p>
            <a:pPr algn="just" eaLnBrk="0" hangingPunct="0"/>
            <a:r>
              <a:rPr lang="ru-RU" sz="2000">
                <a:cs typeface="Times New Roman" pitchFamily="18" charset="0"/>
              </a:rPr>
              <a:t>Главный определитель системы отличен от нуля </a:t>
            </a:r>
            <a:endParaRPr lang="ru-RU" sz="200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14375" y="5143500"/>
            <a:ext cx="7500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значит система совместна и имеет единственное решение </a:t>
            </a:r>
            <a:endParaRPr lang="ru-RU" sz="200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000875" y="6000750"/>
            <a:ext cx="19288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Ответ</a:t>
            </a:r>
            <a:r>
              <a:rPr lang="ru-RU" sz="2000">
                <a:cs typeface="Times New Roman" pitchFamily="18" charset="0"/>
              </a:rPr>
              <a:t>: (1; 2).</a:t>
            </a:r>
            <a:endParaRPr lang="ru-RU" sz="2000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</TotalTime>
  <Words>742</Words>
  <Application>Microsoft Office PowerPoint</Application>
  <PresentationFormat>Экран (4:3)</PresentationFormat>
  <Paragraphs>243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26</vt:i4>
      </vt:variant>
    </vt:vector>
  </HeadingPairs>
  <TitlesOfParts>
    <vt:vector size="43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Courier New</vt:lpstr>
      <vt:lpstr>Symbol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Педагогическая мозаика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Правило   Крамера </dc:title>
  <dc:creator>домашний</dc:creator>
  <cp:lastModifiedBy>USER</cp:lastModifiedBy>
  <cp:revision>40</cp:revision>
  <dcterms:created xsi:type="dcterms:W3CDTF">2009-01-25T13:36:53Z</dcterms:created>
  <dcterms:modified xsi:type="dcterms:W3CDTF">2014-01-13T19:05:40Z</dcterms:modified>
</cp:coreProperties>
</file>