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0" r:id="rId2"/>
    <p:sldId id="265" r:id="rId3"/>
    <p:sldId id="259" r:id="rId4"/>
    <p:sldId id="260" r:id="rId5"/>
    <p:sldId id="281" r:id="rId6"/>
    <p:sldId id="261" r:id="rId7"/>
    <p:sldId id="271" r:id="rId8"/>
    <p:sldId id="262" r:id="rId9"/>
    <p:sldId id="266" r:id="rId10"/>
    <p:sldId id="267" r:id="rId11"/>
    <p:sldId id="263" r:id="rId12"/>
    <p:sldId id="268" r:id="rId13"/>
    <p:sldId id="272" r:id="rId14"/>
    <p:sldId id="273" r:id="rId15"/>
    <p:sldId id="274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1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212ED94-817F-4616-A45E-544CEAF634DD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C1EB64-87CC-4A2C-AEB5-9E2E15BCA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6552AD-D9BD-42D7-9887-8EF414EF9A2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16692-A3AD-40F7-A89B-BC0C00A9A465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058B4-CE59-4338-9D03-112A183CE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45E01-1075-4535-BA6A-E8A9BFB2C2D4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78C80-3618-4553-BC5A-752B8751E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1709E-66A8-483E-ACAB-3136F047D447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52EBE-67F1-4438-A9AE-25B6D4D09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986B7-B81F-43BF-B465-D953AFBFD9A0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B0E08-CFC3-4FE9-B482-8763A98A6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96803-7018-4A3A-A2AF-B471EDFB563F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C3F1D-440E-48F2-B58A-73BF28C82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5FC98-38CC-449B-B202-FD85478C5C04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504DA-B751-46C4-A17D-BE3463C58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5F50-14FD-4100-A1BF-EBBFAA1CFA88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E6CBE-AEFE-4C1A-A94A-219EB040B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6FC02-D7AA-421B-8FCE-2FF120532085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9B9CF-77C6-4999-96C9-BCFBCEB7A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A377A-DF5D-4043-B6D3-042B09648D4E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2F22-2DD8-405E-8BD3-587A61014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4F7E8-CB01-4E1C-AB06-949DF119F1B5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E4852-4997-4F85-90E4-36FDBD8E3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6146-F7F0-43BA-9961-32CF4252CFA1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F0947-65D4-4287-A285-02CC4C0A3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45B12C-6080-4658-B371-AB5171E9C3C7}" type="datetimeFigureOut">
              <a:rPr lang="ru-RU"/>
              <a:pPr>
                <a:defRPr/>
              </a:pPr>
              <a:t>31.08.2012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DD626F-29BE-40FA-B0A8-B70EFAB41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blinds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772400" cy="1785950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Знаний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4929188"/>
            <a:ext cx="5572125" cy="1714500"/>
          </a:xfrm>
        </p:spPr>
        <p:txBody>
          <a:bodyPr/>
          <a:lstStyle/>
          <a:p>
            <a:pPr algn="l"/>
            <a:endParaRPr lang="ru-RU" sz="2400" smtClean="0">
              <a:solidFill>
                <a:srgbClr val="002060"/>
              </a:solidFill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00100" y="2643182"/>
            <a:ext cx="7286676" cy="11811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"Семья и семейные ценности"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семейные ценности?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1500" y="1285875"/>
            <a:ext cx="7143750" cy="5072063"/>
          </a:xfrm>
          <a:prstGeom prst="horizontalScroll">
            <a:avLst/>
          </a:prstGeom>
          <a:solidFill>
            <a:srgbClr val="FFFF00">
              <a:alpha val="37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2" name="Содержимое 2"/>
          <p:cNvSpPr>
            <a:spLocks noGrp="1"/>
          </p:cNvSpPr>
          <p:nvPr>
            <p:ph idx="1"/>
          </p:nvPr>
        </p:nvSpPr>
        <p:spPr>
          <a:xfrm>
            <a:off x="1214438" y="2000250"/>
            <a:ext cx="6500812" cy="36433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Это общие интересы всей семьи: это любовь, верность, доверие, уважение, понимание, дом, дети. 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Семейные ценности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не передаются по наследству;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их нельзя купить, а можно только беречь как зеницу ока.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786563" y="3714750"/>
            <a:ext cx="828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Уют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28750" y="5143500"/>
            <a:ext cx="2160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Спокойствие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86125" y="2643188"/>
            <a:ext cx="1358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Вражда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000750" y="2928938"/>
            <a:ext cx="1568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Здоровье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000125" y="1714500"/>
            <a:ext cx="1433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Болезнь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71625" y="2643188"/>
            <a:ext cx="1384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Любовь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857625" y="1357313"/>
            <a:ext cx="17954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Ненависть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500688" y="4572000"/>
            <a:ext cx="1417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Чистота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71625" y="3571875"/>
            <a:ext cx="1171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Добро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500563" y="3571875"/>
            <a:ext cx="139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Счастье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572125" y="2214563"/>
            <a:ext cx="1104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Ссора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715125" y="1357313"/>
            <a:ext cx="1373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Дружба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500438" y="4286250"/>
            <a:ext cx="1579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Согласие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500563" y="5429250"/>
            <a:ext cx="15700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Грубость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8" grpId="0"/>
      <p:bldP spid="9" grpId="0"/>
      <p:bldP spid="9" grpId="1"/>
      <p:bldP spid="10" grpId="0"/>
      <p:bldP spid="11" grpId="0"/>
      <p:bldP spid="12" grpId="0"/>
      <p:bldP spid="12" grpId="1"/>
      <p:bldP spid="13" grpId="0"/>
      <p:bldP spid="13" grpId="1"/>
      <p:bldP spid="14" grpId="0"/>
      <p:bldP spid="15" grpId="0"/>
      <p:bldP spid="15" grpId="1"/>
      <p:bldP spid="16" grpId="0"/>
      <p:bldP spid="16" grpId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Закончи  пословицу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любовь да совет, там и горя …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мир и лад, не нужен и …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Лучший клад, когда в семье …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гостях хорошо, а дома …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своём доме и стены …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семье разлад, так и дому …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Доброе братство лучше …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 семья вместе, …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572250" y="1571625"/>
            <a:ext cx="692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857875" y="2119313"/>
            <a:ext cx="881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клад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929313" y="2643188"/>
            <a:ext cx="706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лад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699125" y="3143250"/>
            <a:ext cx="115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лучше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500688" y="3643313"/>
            <a:ext cx="168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помогают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711825" y="4214813"/>
            <a:ext cx="1146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рад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427663" y="4786313"/>
            <a:ext cx="1644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богатства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132263" y="5334000"/>
            <a:ext cx="322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и душа на месте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в шутку и в серьёз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148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1. Какое выражение стало символом большой семьи: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а) Трое в лодке;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б) Четверо за компьютером;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в) Пятеро в ванной;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г) Семеро по лавкам.</a:t>
            </a:r>
          </a:p>
          <a:p>
            <a:pPr>
              <a:buFont typeface="Arial" charset="0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2. Есть буквенная семья, в которой, согласно многочисленным стихам, 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«33 родных сестрицы». Что это за семья?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14438" y="5786438"/>
            <a:ext cx="152876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00">
                <a:latin typeface="Times New Roman" pitchFamily="18" charset="0"/>
                <a:cs typeface="Times New Roman" pitchFamily="18" charset="0"/>
              </a:rPr>
              <a:t>алфавит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3. Цветок – символ семьи.</a:t>
            </a: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4. Какое растение олицетворяет собой одновременно и родного, и приёмного родственника?</a:t>
            </a: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5. О какой русской игрушке эта цитата: «Она олицетворяет идею крепкой семьи, достатка, продолжения рода, несёт в себе идею единства»?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714875" y="857250"/>
            <a:ext cx="162401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00">
                <a:latin typeface="Times New Roman" pitchFamily="18" charset="0"/>
                <a:cs typeface="Times New Roman" pitchFamily="18" charset="0"/>
              </a:rPr>
              <a:t>ромашка</a:t>
            </a:r>
            <a:endParaRPr lang="ru-RU" sz="30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215063" y="2857500"/>
            <a:ext cx="250825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00">
                <a:latin typeface="Times New Roman" pitchFamily="18" charset="0"/>
                <a:cs typeface="Times New Roman" pitchFamily="18" charset="0"/>
              </a:rPr>
              <a:t>мать-и-мачеха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143375" y="5072063"/>
            <a:ext cx="2058988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00">
                <a:latin typeface="Times New Roman" pitchFamily="18" charset="0"/>
                <a:cs typeface="Times New Roman" pitchFamily="18" charset="0"/>
              </a:rPr>
              <a:t>о матрёшке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428625" y="500063"/>
            <a:ext cx="8229600" cy="52863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6. Как звучит русская «фруктовая» пословица о том, кто унаследовал плохое, неблаговидное поведение от отца или матери?</a:t>
            </a: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2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7. Какую погоду не в силах предсказать синоптики?</a:t>
            </a:r>
          </a:p>
          <a:p>
            <a:pPr>
              <a:buFont typeface="Arial" charset="0"/>
              <a:buNone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8. На Руси, когда вся семья собиралась за новогодним столом, дети связывали ножки стола лыковой верёвкой. Что символизировал этот новогодний обычай?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0" y="1928813"/>
            <a:ext cx="602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«Яблоко от яблони недалеко падает»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072313" y="3071813"/>
            <a:ext cx="12573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000">
                <a:latin typeface="Times New Roman" pitchFamily="18" charset="0"/>
                <a:cs typeface="Times New Roman" pitchFamily="18" charset="0"/>
              </a:rPr>
              <a:t>в доме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8625" y="5473700"/>
            <a:ext cx="64293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latin typeface="Times New Roman" pitchFamily="18" charset="0"/>
                <a:cs typeface="Times New Roman" pitchFamily="18" charset="0"/>
              </a:rPr>
              <a:t>это означало, что семья в наступающем году будет крепкой и не должна разлучаться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Что на свете всего дороже?</a:t>
            </a:r>
          </a:p>
          <a:p>
            <a:pPr algn="ctr">
              <a:buFont typeface="Arial" charset="0"/>
              <a:buNone/>
            </a:pPr>
            <a:r>
              <a:rPr lang="ru-RU" sz="33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Семья.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А что значит семья?</a:t>
            </a:r>
          </a:p>
          <a:p>
            <a:pPr algn="ctr">
              <a:buFont typeface="Arial" charset="0"/>
              <a:buNone/>
            </a:pPr>
            <a:r>
              <a:rPr lang="ru-RU" sz="33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– семь я.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Без чего не может быть она?</a:t>
            </a:r>
          </a:p>
          <a:p>
            <a:pPr algn="ctr">
              <a:buFont typeface="Arial" charset="0"/>
              <a:buNone/>
            </a:pPr>
            <a:r>
              <a:rPr lang="ru-RU" sz="33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Без папы, мамы и меня.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А чем же скреплена она?</a:t>
            </a:r>
          </a:p>
          <a:p>
            <a:pPr algn="ctr">
              <a:buFont typeface="Arial" charset="0"/>
              <a:buNone/>
            </a:pPr>
            <a:r>
              <a:rPr lang="ru-RU" sz="33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Любовью, заботой и теплом.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Ведь все мы связаны семьёй.</a:t>
            </a:r>
          </a:p>
          <a:p>
            <a:pPr algn="ctr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500" y="1571625"/>
            <a:ext cx="4657725" cy="3186113"/>
          </a:xfrm>
        </p:spPr>
        <p:txBody>
          <a:bodyPr rtlCol="0">
            <a:normAutofit fontScale="925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всё это только игра,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ею сказать мы хотели: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Великое чудо семья!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 в жизни важнее цели!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Храните её! Берегите!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elanskaya.edusite.ru/images/p43_6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071563"/>
            <a:ext cx="3643313" cy="4357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s012.radikal.ru/i320/1011/2f/ddf97c2c3fc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00563" y="285750"/>
            <a:ext cx="46434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Кто на кухне с поварёшкой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У плиты всегда стоит,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Кто нам штопает одёжку,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Пылесосом кто гудит?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Кто на свете всех вкуснее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Пирожки всегда печёт,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Даже папы кто главнее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И кому в семье почёт?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286625" y="3786188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(бабушка)</a:t>
            </a: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4313" y="3143250"/>
            <a:ext cx="42148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кем же я ходил на пруд?</a:t>
            </a:r>
          </a:p>
          <a:p>
            <a:pPr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Там у нас рыбалка,</a:t>
            </a:r>
          </a:p>
          <a:p>
            <a:pPr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рыбы не клюют,</a:t>
            </a:r>
          </a:p>
          <a:p>
            <a:pPr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Что, конечно, жалко!</a:t>
            </a:r>
          </a:p>
          <a:p>
            <a:pPr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Дня четыре или пять</a:t>
            </a:r>
          </a:p>
          <a:p>
            <a:pPr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приносим рыбы…</a:t>
            </a:r>
          </a:p>
          <a:p>
            <a:pPr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Скажет бабушка опять: </a:t>
            </a:r>
          </a:p>
          <a:p>
            <a:pPr eaLnBrk="0" hangingPunct="0"/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 на том спасибо»!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786188" y="6215063"/>
            <a:ext cx="150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(дедушка)</a:t>
            </a:r>
          </a:p>
        </p:txBody>
      </p:sp>
      <p:pic>
        <p:nvPicPr>
          <p:cNvPr id="19458" name="Picture 2" descr="http://detochka.ru/upload/iblock/c17/gzmrhul%20hfyly%20qvnyxen%20f%20oxiao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500462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  <p:bldP spid="17410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313" y="357188"/>
            <a:ext cx="4143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Кто любовью согревает,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Всё на свете успевает,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Даже поиграть чуток?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Кто тебя всегда утешет,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И умоет, и причешет, 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Кто заботится о вас,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Hе смыкая ночью глаз?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285875" y="3000375"/>
            <a:ext cx="8985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786313" y="357188"/>
            <a:ext cx="40005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всё может, всё умеет,</a:t>
            </a:r>
          </a:p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 храбрее и сильнее,</a:t>
            </a:r>
          </a:p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Штанга для него как вата,</a:t>
            </a:r>
          </a:p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Ну, конечно, это - …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500938" y="1428750"/>
            <a:ext cx="8318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папа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14313" y="3786188"/>
            <a:ext cx="32861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Это маленькое, пищащее, доставляющее много хлопот существо, но его очень любят…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285875" y="5651500"/>
            <a:ext cx="13223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ребёнок</a:t>
            </a:r>
          </a:p>
        </p:txBody>
      </p:sp>
      <p:pic>
        <p:nvPicPr>
          <p:cNvPr id="18436" name="Picture 4" descr="http://900igr.net/datas/chelovek/Otkuda-ja-vzjalsja-2.files/0024-024-Mama-i-papa-ochen-ljubjat-svoego-malysha.jpg"/>
          <p:cNvPicPr>
            <a:picLocks noChangeAspect="1" noChangeArrowheads="1"/>
          </p:cNvPicPr>
          <p:nvPr/>
        </p:nvPicPr>
        <p:blipFill>
          <a:blip r:embed="rId3"/>
          <a:srcRect l="13543" t="11111" r="42708" b="12499"/>
          <a:stretch>
            <a:fillRect/>
          </a:stretch>
        </p:blipFill>
        <p:spPr bwMode="auto">
          <a:xfrm>
            <a:off x="3643306" y="2571744"/>
            <a:ext cx="3000396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6" grpId="0"/>
      <p:bldP spid="18434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" name="Рисунок 1" descr="C:\Documents and Settings\User\Рабочий стол\i.jpg"/>
          <p:cNvPicPr>
            <a:picLocks noChangeAspect="1" noChangeArrowheads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57625" y="4329113"/>
            <a:ext cx="1428750" cy="866775"/>
          </a:xfrm>
          <a:noFill/>
          <a:ln/>
        </p:spPr>
      </p:pic>
      <p:pic>
        <p:nvPicPr>
          <p:cNvPr id="32773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341438"/>
            <a:ext cx="69135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642910" y="428604"/>
            <a:ext cx="7858180" cy="550072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Семья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и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семейные  ценности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-928688"/>
            <a:ext cx="9286875" cy="778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642910" y="428604"/>
            <a:ext cx="7858180" cy="550072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/>
            </a:endParaRPr>
          </a:p>
        </p:txBody>
      </p:sp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0" y="0"/>
            <a:ext cx="60007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900"/>
          </a:p>
          <a:p>
            <a:pPr eaLnBrk="0" hangingPunct="0"/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</a:t>
            </a:r>
          </a:p>
          <a:p>
            <a:pPr eaLnBrk="0" hangingPunct="0"/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</a:t>
            </a:r>
            <a:r>
              <a:rPr lang="ru-RU" sz="900"/>
              <a:t> </a:t>
            </a:r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97961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lang="ru-RU" sz="900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6429375" y="3571875"/>
            <a:ext cx="2714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В. Сухомлинский                                                                          </a:t>
            </a:r>
            <a:r>
              <a:rPr lang="ru-RU" sz="2400"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285720" y="0"/>
            <a:ext cx="8501122" cy="450057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"Семья - это та среда,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где человек должен учиться творить добро".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Выноска-облако 10"/>
          <p:cNvSpPr/>
          <p:nvPr/>
        </p:nvSpPr>
        <p:spPr>
          <a:xfrm>
            <a:off x="971550" y="476250"/>
            <a:ext cx="5500688" cy="2000250"/>
          </a:xfrm>
          <a:prstGeom prst="cloudCallout">
            <a:avLst/>
          </a:prstGeom>
          <a:solidFill>
            <a:srgbClr val="FFFF00">
              <a:alpha val="0"/>
            </a:srgbClr>
          </a:solidFill>
          <a:ln w="349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семья?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611188" y="3141663"/>
            <a:ext cx="7358062" cy="2214562"/>
          </a:xfrm>
          <a:prstGeom prst="cloudCallout">
            <a:avLst/>
          </a:prstGeom>
          <a:solidFill>
            <a:srgbClr val="FFFF00">
              <a:alpha val="37000"/>
            </a:srgbClr>
          </a:solidFill>
          <a:ln w="349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семейные ценности?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 descr="C:\Documents and Settings\Admin\Мои документы\Ирина\Фон к презентациям\фоны к презентациям\Рисунок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семья?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71500" y="1285875"/>
            <a:ext cx="7143750" cy="5072063"/>
          </a:xfrm>
          <a:prstGeom prst="horizontalScroll">
            <a:avLst/>
          </a:prstGeom>
          <a:solidFill>
            <a:srgbClr val="FFFF00">
              <a:alpha val="37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38" y="2000250"/>
            <a:ext cx="6472237" cy="3286125"/>
          </a:xfrm>
        </p:spPr>
        <p:txBody>
          <a:bodyPr rtlCol="0"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/>
              <a:t>«</a:t>
            </a:r>
            <a:r>
              <a:rPr lang="ru-RU" sz="3800" dirty="0"/>
              <a:t>Семья – группа живущих вместе </a:t>
            </a:r>
            <a:endParaRPr lang="ru-RU" sz="38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700" dirty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dirty="0" smtClean="0"/>
              <a:t>близких </a:t>
            </a:r>
            <a:r>
              <a:rPr lang="ru-RU" sz="3800" dirty="0"/>
              <a:t>родственников</a:t>
            </a:r>
            <a:r>
              <a:rPr lang="ru-RU" sz="3800" dirty="0" smtClean="0"/>
              <a:t>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 smtClean="0"/>
              <a:t>			</a:t>
            </a:r>
            <a:r>
              <a:rPr lang="ru-RU" sz="2900" dirty="0" smtClean="0"/>
              <a:t>(Толковый  словарь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dirty="0" smtClean="0"/>
              <a:t>			С.И</a:t>
            </a:r>
            <a:r>
              <a:rPr lang="ru-RU" sz="2900" dirty="0"/>
              <a:t>. Ожегова и Н.Ю. </a:t>
            </a:r>
            <a:r>
              <a:rPr lang="ru-RU" sz="2900" dirty="0" smtClean="0"/>
              <a:t>Шведовой)</a:t>
            </a:r>
            <a:endParaRPr lang="ru-RU" sz="29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448</Words>
  <Application>Microsoft Office PowerPoint</Application>
  <PresentationFormat>Экран (4:3)</PresentationFormat>
  <Paragraphs>113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106</cp:revision>
  <dcterms:created xsi:type="dcterms:W3CDTF">2012-08-28T06:50:31Z</dcterms:created>
  <dcterms:modified xsi:type="dcterms:W3CDTF">2012-08-31T13:26:01Z</dcterms:modified>
</cp:coreProperties>
</file>