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2" r:id="rId2"/>
    <p:sldId id="257" r:id="rId3"/>
    <p:sldId id="263" r:id="rId4"/>
    <p:sldId id="258" r:id="rId5"/>
    <p:sldId id="259" r:id="rId6"/>
    <p:sldId id="261" r:id="rId7"/>
    <p:sldId id="267" r:id="rId8"/>
    <p:sldId id="26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FF"/>
    <a:srgbClr val="F7E13F"/>
    <a:srgbClr val="0637D4"/>
    <a:srgbClr val="AF4719"/>
    <a:srgbClr val="98609E"/>
    <a:srgbClr val="7199C5"/>
    <a:srgbClr val="030CC5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5020592-923B-4EC8-A26A-35B80C06D5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28FBAE4-99F0-4639-A186-3C1F0879B7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>
    <p:fade thruBlk="1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op-desktop.ru/files/eda/800/7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myjulia.ru/data/cache/2009/01/12/25989_7628thumb35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respublika.info/images/602b-sm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-fotki.yandex.ru/get/12/spatefillum.1/0_69c1_aba0f9cd_XL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60.radikal.ru/i168/0904/5f/c5830cbce781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lympus.ourlife.ru/gallery/data/media/91/xleba_29_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4221088"/>
            <a:ext cx="3131840" cy="23737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062912" cy="35168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6350">
                  <a:noFill/>
                </a:ln>
                <a:gradFill>
                  <a:gsLst>
                    <a:gs pos="0">
                      <a:srgbClr val="FFC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0"/>
                </a:gradFill>
              </a:rPr>
              <a:t>Нет лучшего цветка, чем пшеничный колос, нет лучшего сада, чем пшеничное поле, нет лучшего аромата, чем запах свежеиспеченного хлеба.</a:t>
            </a:r>
            <a:endParaRPr lang="ru-RU" dirty="0">
              <a:ln w="6350">
                <a:noFill/>
              </a:ln>
              <a:gradFill>
                <a:gsLst>
                  <a:gs pos="0">
                    <a:srgbClr val="FFC0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81200"/>
            <a:ext cx="4249738" cy="45434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i="1" dirty="0"/>
              <a:t>    Мы встречаемся с ним каждый день. Без него не обходится ни скромный завтрак, ни будничный обед, ни праздничный стол. Он сопровождает нас от рождения до глубокой старости </a:t>
            </a:r>
            <a:r>
              <a:rPr lang="ru-RU" sz="2800" i="1" dirty="0" smtClean="0"/>
              <a:t>. </a:t>
            </a:r>
            <a:r>
              <a:rPr lang="ru-RU" sz="2800" i="1" dirty="0"/>
              <a:t>Д</a:t>
            </a:r>
            <a:r>
              <a:rPr lang="ru-RU" sz="2800" i="1" dirty="0" smtClean="0"/>
              <a:t>обрый </a:t>
            </a:r>
            <a:r>
              <a:rPr lang="ru-RU" sz="2800" i="1" dirty="0"/>
              <a:t>наш друг, имя которого произносят с любовью и теплотой люди на всех языках.</a:t>
            </a:r>
          </a:p>
        </p:txBody>
      </p:sp>
      <p:pic>
        <p:nvPicPr>
          <p:cNvPr id="88078" name="Picture 14" descr="Картинка 141 из 4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628775"/>
            <a:ext cx="4068763" cy="3052763"/>
          </a:xfrm>
          <a:prstGeom prst="rect">
            <a:avLst/>
          </a:prstGeom>
          <a:noFill/>
        </p:spPr>
      </p:pic>
      <p:sp>
        <p:nvSpPr>
          <p:cNvPr id="88080" name="WordArt 16"/>
          <p:cNvSpPr>
            <a:spLocks noChangeArrowheads="1" noChangeShapeType="1" noTextEdit="1"/>
          </p:cNvSpPr>
          <p:nvPr/>
        </p:nvSpPr>
        <p:spPr bwMode="auto">
          <a:xfrm>
            <a:off x="1835150" y="333375"/>
            <a:ext cx="47529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хлеб</a:t>
            </a:r>
          </a:p>
        </p:txBody>
      </p:sp>
      <p:pic>
        <p:nvPicPr>
          <p:cNvPr id="88082" name="Picture 18" descr="Картинка 111 из 126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4206875"/>
            <a:ext cx="4105275" cy="26511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413995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740" y="3356993"/>
            <a:ext cx="525726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716017" cy="367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9999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0" y="-72654"/>
            <a:ext cx="9144000" cy="69306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1628800"/>
            <a:ext cx="8964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6350" cmpd="dbl">
                  <a:solidFill>
                    <a:schemeClr val="tx1">
                      <a:alpha val="96000"/>
                    </a:schemeClr>
                  </a:solidFill>
                  <a:prstDash val="solid"/>
                  <a:bevel/>
                </a:ln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Хлеб – всему голова!</a:t>
            </a:r>
            <a:r>
              <a:rPr lang="ru-RU" sz="8800" dirty="0" smtClean="0">
                <a:solidFill>
                  <a:srgbClr val="002060"/>
                </a:solidFill>
              </a:rPr>
              <a:t/>
            </a:r>
            <a:br>
              <a:rPr lang="ru-RU" sz="8800" dirty="0" smtClean="0">
                <a:solidFill>
                  <a:srgbClr val="002060"/>
                </a:solidFill>
              </a:rPr>
            </a:br>
            <a:endParaRPr lang="ru-RU" sz="8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6191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Легенда о хлебе</a:t>
            </a:r>
            <a:endParaRPr lang="ru-RU" sz="6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87691" y="1340768"/>
            <a:ext cx="7356309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1431925"/>
          </a:xfrm>
        </p:spPr>
        <p:txBody>
          <a:bodyPr>
            <a:normAutofit/>
          </a:bodyPr>
          <a:lstStyle/>
          <a:p>
            <a:r>
              <a:rPr lang="ru-RU" sz="4000" dirty="0">
                <a:gradFill>
                  <a:gsLst>
                    <a:gs pos="0">
                      <a:srgbClr val="0070C0"/>
                    </a:gs>
                    <a:gs pos="50000">
                      <a:srgbClr val="00B0F0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Этому открытию свыше 15 тыс. лет 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7308850" cy="4114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>
                <a:solidFill>
                  <a:srgbClr val="FFC000"/>
                </a:solidFill>
              </a:rPr>
              <a:t>Давным-давно люди ели просто зерна в сыром виде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ü"/>
            </a:pPr>
            <a:endParaRPr lang="ru-RU" sz="24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>
                <a:solidFill>
                  <a:srgbClr val="FFC000"/>
                </a:solidFill>
              </a:rPr>
              <a:t>Затем научились растирать их между камней и смешивать с водой;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ü"/>
            </a:pPr>
            <a:endParaRPr lang="ru-RU" sz="2400" dirty="0">
              <a:solidFill>
                <a:srgbClr val="FFC000"/>
              </a:solidFill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>
                <a:solidFill>
                  <a:srgbClr val="FFC000"/>
                </a:solidFill>
              </a:rPr>
              <a:t>Самый первый хлеб был в виде жидкой каши.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ü"/>
            </a:pPr>
            <a:endParaRPr lang="ru-RU" sz="2400" dirty="0">
              <a:solidFill>
                <a:srgbClr val="FFC000"/>
              </a:solidFill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>
                <a:solidFill>
                  <a:srgbClr val="FFC000"/>
                </a:solidFill>
              </a:rPr>
              <a:t>Когда люди научились добывать огонь, то стали поджаривать раздробленные зерна с водой</a:t>
            </a:r>
            <a:r>
              <a:rPr lang="ru-RU" sz="2400" dirty="0"/>
              <a:t>.</a:t>
            </a:r>
            <a:r>
              <a:rPr lang="ru-RU" sz="2800" dirty="0"/>
              <a:t>   </a:t>
            </a:r>
          </a:p>
        </p:txBody>
      </p:sp>
      <p:pic>
        <p:nvPicPr>
          <p:cNvPr id="36888" name="Picture 24" descr="Картинка 12 из 380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1341438"/>
            <a:ext cx="1046162" cy="1473200"/>
          </a:xfrm>
          <a:prstGeom prst="rect">
            <a:avLst/>
          </a:prstGeom>
          <a:noFill/>
        </p:spPr>
      </p:pic>
      <p:pic>
        <p:nvPicPr>
          <p:cNvPr id="36890" name="Picture 26" descr="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3913" y="2924175"/>
            <a:ext cx="1970087" cy="1728788"/>
          </a:xfrm>
          <a:prstGeom prst="rect">
            <a:avLst/>
          </a:prstGeom>
          <a:noFill/>
        </p:spPr>
      </p:pic>
      <p:pic>
        <p:nvPicPr>
          <p:cNvPr id="36891" name="Picture 27" descr="h_html_237b93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5661025"/>
            <a:ext cx="3030538" cy="1042988"/>
          </a:xfrm>
          <a:prstGeom prst="rect">
            <a:avLst/>
          </a:prstGeom>
          <a:noFill/>
        </p:spPr>
      </p:pic>
      <p:pic>
        <p:nvPicPr>
          <p:cNvPr id="36892" name="Picture 28" descr="s_000149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4941888"/>
            <a:ext cx="16002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37" name="Rectangle 29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04813"/>
            <a:ext cx="8208962" cy="1871662"/>
          </a:xfrm>
        </p:spPr>
        <p:txBody>
          <a:bodyPr numCol="1"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3600" dirty="0">
                <a:gradFill>
                  <a:gsLst>
                    <a:gs pos="0">
                      <a:srgbClr val="FFFF00"/>
                    </a:gs>
                    <a:gs pos="50000">
                      <a:srgbClr val="00B050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3900" dirty="0">
                <a:gradFill>
                  <a:gsLst>
                    <a:gs pos="0">
                      <a:srgbClr val="FFFF00"/>
                    </a:gs>
                    <a:gs pos="50000">
                      <a:srgbClr val="00B050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О хлебе в народе говорили как о живом существе: </a:t>
            </a:r>
          </a:p>
          <a:p>
            <a:pPr>
              <a:buFont typeface="Wingdings" pitchFamily="2" charset="2"/>
              <a:buNone/>
            </a:pPr>
            <a:r>
              <a:rPr lang="ru-RU" sz="36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F00"/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FFF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F00"/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FFF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48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F00"/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FFF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хлеб-кормилец,       </a:t>
            </a:r>
            <a:r>
              <a:rPr lang="ru-RU" sz="48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F00"/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FFF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хлеб-батюшка</a:t>
            </a:r>
            <a:r>
              <a:rPr lang="ru-RU" sz="48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F00"/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FFFF00"/>
                    </a:gs>
                  </a:gsLst>
                  <a:lin ang="5400000" scaled="0"/>
                </a:gradFill>
              </a:rPr>
              <a:t> </a:t>
            </a:r>
          </a:p>
        </p:txBody>
      </p:sp>
      <p:pic>
        <p:nvPicPr>
          <p:cNvPr id="94240" name="Picture 32" descr="Картинка 122 из 12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76872"/>
            <a:ext cx="5400675" cy="42259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ln w="6350">
                  <a:solidFill>
                    <a:schemeClr val="tx1">
                      <a:alpha val="80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50000">
                      <a:srgbClr val="AF4719"/>
                    </a:gs>
                    <a:gs pos="100000">
                      <a:srgbClr val="FF0000"/>
                    </a:gs>
                  </a:gsLst>
                  <a:lin ang="5400000" scaled="0"/>
                </a:gradFill>
              </a:rPr>
              <a:t>Издавна у славян  люди, преломившие хлеб, становятся друзьями на всю жизнь.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800" dirty="0" smtClean="0"/>
              <a:t>    </a:t>
            </a:r>
            <a:r>
              <a:rPr lang="ru-RU" sz="2400" dirty="0" smtClean="0"/>
              <a:t>Хлеб - посол мира и дружбы между народами, остается им и ныне.  Хлеб- батюшка, кормилец остается самой большой ценностью. С хлебом провожали на фронт. С хлебом встречали вернувшихся с войны.. Хлебом поминали тех ,, кто уже никогда не вернется. 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10246" name="Picture 6" descr="Картинка 9 из 5785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446405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dirty="0" smtClean="0">
                <a:ln w="6350">
                  <a:solidFill>
                    <a:schemeClr val="tx1">
                      <a:alpha val="76000"/>
                    </a:schemeClr>
                  </a:solidFill>
                </a:ln>
                <a:gradFill>
                  <a:gsLst>
                    <a:gs pos="0">
                      <a:srgbClr val="FFFF00"/>
                    </a:gs>
                    <a:gs pos="50000">
                      <a:srgbClr val="FF0000"/>
                    </a:gs>
                    <a:gs pos="100000">
                      <a:srgbClr val="FFC000"/>
                    </a:gs>
                  </a:gsLst>
                  <a:lin ang="5400000" scaled="0"/>
                </a:gradFill>
              </a:rPr>
              <a:t>К хлебу относились и с                       суеверным почтением.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716016" y="1412776"/>
            <a:ext cx="4427984" cy="525658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1800" dirty="0" smtClean="0"/>
              <a:t>      Считалось , что человек, , съевший пищу без хлеба, ,совершал большой грех и за это будет наказан богами. Например, в Индии преступникам в зависимости от тяжести  преступления не давали хлеба определенное время. Неуважение к хлебу приравнивалось к самому страшному оскорблению, какое можно нанести человеку. У многих народов хлеб считался целебным средством от многих заболеваний: Нюхая свежеиспеченный хлеб , можно лечить насморк., А черствый - помогает при заболевании желудка и кишечника. Так же, как к хлебу, народ с давних времен относился к труду тех , кто его пек. </a:t>
            </a:r>
          </a:p>
        </p:txBody>
      </p:sp>
      <p:pic>
        <p:nvPicPr>
          <p:cNvPr id="33797" name="Picture 5" descr="Картинка 53 из 5785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4391025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064500" cy="863600"/>
          </a:xfrm>
        </p:spPr>
        <p:txBody>
          <a:bodyPr>
            <a:noAutofit/>
          </a:bodyPr>
          <a:lstStyle/>
          <a:p>
            <a:r>
              <a:rPr lang="ru-RU" sz="4000" dirty="0">
                <a:ln w="6350">
                  <a:solidFill>
                    <a:schemeClr val="tx1">
                      <a:alpha val="69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50000">
                      <a:srgbClr val="0070C0"/>
                    </a:gs>
                    <a:gs pos="100000">
                      <a:srgbClr val="00B050"/>
                    </a:gs>
                  </a:gsLst>
                  <a:lin ang="5400000" scaled="0"/>
                </a:gradFill>
              </a:rPr>
              <a:t>В средние века во многих странах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6985000" cy="58054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sz="2800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 smtClean="0"/>
              <a:t>свежеиспеченный</a:t>
            </a:r>
            <a:r>
              <a:rPr lang="ru-RU" sz="2800" dirty="0" smtClean="0"/>
              <a:t> </a:t>
            </a:r>
            <a:r>
              <a:rPr lang="ru-RU" sz="2800" dirty="0"/>
              <a:t>хлеб ели только члены </a:t>
            </a:r>
            <a:r>
              <a:rPr lang="ru-RU" sz="2800" b="1" i="1" dirty="0"/>
              <a:t>королевской семьи;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i="1" dirty="0"/>
              <a:t>вчерашний </a:t>
            </a:r>
            <a:r>
              <a:rPr lang="ru-RU" sz="2800" dirty="0"/>
              <a:t>предназначался для</a:t>
            </a:r>
            <a:r>
              <a:rPr lang="ru-RU" sz="2800" b="1" i="1" dirty="0"/>
              <a:t> окружения короля (высшего общества);</a:t>
            </a:r>
            <a:r>
              <a:rPr lang="ru-RU" sz="2800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dirty="0"/>
              <a:t>хлебные </a:t>
            </a:r>
            <a:r>
              <a:rPr lang="ru-RU" sz="2800" dirty="0" smtClean="0"/>
              <a:t>изделия ,выпеченные </a:t>
            </a:r>
            <a:r>
              <a:rPr lang="ru-RU" sz="2800" b="1" dirty="0"/>
              <a:t>два дня назад</a:t>
            </a:r>
            <a:r>
              <a:rPr lang="ru-RU" sz="2800" dirty="0"/>
              <a:t> </a:t>
            </a:r>
            <a:r>
              <a:rPr lang="ru-RU" sz="2800" dirty="0" smtClean="0"/>
              <a:t>,ели </a:t>
            </a:r>
            <a:r>
              <a:rPr lang="ru-RU" sz="2800" b="1" i="1" dirty="0"/>
              <a:t>помещики и дворяне</a:t>
            </a:r>
            <a:r>
              <a:rPr lang="ru-RU" sz="2800" dirty="0"/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dirty="0"/>
              <a:t>хлеб </a:t>
            </a:r>
            <a:r>
              <a:rPr lang="ru-RU" sz="2800" b="1" dirty="0"/>
              <a:t>трехдневной давности</a:t>
            </a:r>
            <a:r>
              <a:rPr lang="ru-RU" sz="2800" dirty="0"/>
              <a:t> служил пищей для </a:t>
            </a:r>
            <a:r>
              <a:rPr lang="ru-RU" sz="2800" b="1" i="1" dirty="0"/>
              <a:t>монахов и школьников;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dirty="0" smtClean="0"/>
              <a:t>хлебом , </a:t>
            </a:r>
            <a:r>
              <a:rPr lang="ru-RU" sz="2800" dirty="0"/>
              <a:t>испеченным </a:t>
            </a:r>
            <a:r>
              <a:rPr lang="ru-RU" sz="2800" b="1" dirty="0"/>
              <a:t>четыре дня назад</a:t>
            </a:r>
            <a:r>
              <a:rPr lang="ru-RU" sz="2800" dirty="0" smtClean="0"/>
              <a:t>,, </a:t>
            </a:r>
            <a:r>
              <a:rPr lang="ru-RU" sz="2800" dirty="0"/>
              <a:t>кормились </a:t>
            </a:r>
            <a:r>
              <a:rPr lang="ru-RU" sz="2800" b="1" i="1" dirty="0"/>
              <a:t>крестьяне и мелкие</a:t>
            </a:r>
            <a:r>
              <a:rPr lang="ru-RU" sz="2800" dirty="0"/>
              <a:t> </a:t>
            </a:r>
            <a:r>
              <a:rPr lang="ru-RU" sz="2800" b="1" i="1" dirty="0"/>
              <a:t>ремесленники</a:t>
            </a:r>
            <a:r>
              <a:rPr lang="ru-RU" sz="2800" dirty="0"/>
              <a:t>   </a:t>
            </a:r>
          </a:p>
        </p:txBody>
      </p:sp>
      <p:pic>
        <p:nvPicPr>
          <p:cNvPr id="90125" name="Picture 13" descr="f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908050"/>
            <a:ext cx="202882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6" name="Picture 14" descr="1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989138"/>
            <a:ext cx="2016125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7" name="Picture 15" descr="sh84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2708275"/>
            <a:ext cx="20161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8" name="Picture 16" descr="grey2i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3860800"/>
            <a:ext cx="20510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9" name="Picture 17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5202238"/>
            <a:ext cx="20510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9.9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Другая 2">
      <a:majorFont>
        <a:latin typeface="Lucida Calligraphy"/>
        <a:ea typeface=""/>
        <a:cs typeface=""/>
      </a:majorFont>
      <a:minorFont>
        <a:latin typeface="Kunstler Script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566</TotalTime>
  <Words>380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Нет лучшего цветка, чем пшеничный колос, нет лучшего сада, чем пшеничное поле, нет лучшего аромата, чем запах свежеиспеченного хлеба.</vt:lpstr>
      <vt:lpstr>Слайд 2</vt:lpstr>
      <vt:lpstr>Слайд 3</vt:lpstr>
      <vt:lpstr>Легенда о хлебе</vt:lpstr>
      <vt:lpstr>Этому открытию свыше 15 тыс. лет </vt:lpstr>
      <vt:lpstr>Слайд 6</vt:lpstr>
      <vt:lpstr>Издавна у славян  люди, преломившие хлеб, становятся друзьями на всю жизнь.</vt:lpstr>
      <vt:lpstr>К хлебу относились и с                       суеверным почтением.</vt:lpstr>
      <vt:lpstr>В средние века во многих странах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63</cp:revision>
  <dcterms:created xsi:type="dcterms:W3CDTF">2013-11-07T17:16:31Z</dcterms:created>
  <dcterms:modified xsi:type="dcterms:W3CDTF">2014-01-18T17:30:12Z</dcterms:modified>
</cp:coreProperties>
</file>