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335" r:id="rId5"/>
    <p:sldId id="284" r:id="rId6"/>
    <p:sldId id="314" r:id="rId7"/>
    <p:sldId id="287" r:id="rId8"/>
    <p:sldId id="264" r:id="rId9"/>
    <p:sldId id="259" r:id="rId10"/>
  </p:sldIdLst>
  <p:sldSz cx="6858000" cy="9144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99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91" autoAdjust="0"/>
  </p:normalViewPr>
  <p:slideViewPr>
    <p:cSldViewPr>
      <p:cViewPr varScale="1">
        <p:scale>
          <a:sx n="56" d="100"/>
          <a:sy n="56" d="100"/>
        </p:scale>
        <p:origin x="-2059" y="-8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A70714A-64C7-442F-AC4F-F7D65871655F}" type="datetimeFigureOut">
              <a:rPr lang="ru-RU"/>
              <a:pPr>
                <a:defRPr/>
              </a:pPr>
              <a:t>03.12.2014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D6588EF-B051-4AE9-8F7F-9E674057F83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2FE5FAA-9138-4266-8EED-562B0C7F73EA}" type="datetimeFigureOut">
              <a:rPr lang="ru-RU"/>
              <a:pPr>
                <a:defRPr/>
              </a:pPr>
              <a:t>03.12.2014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10CEE0F-0F43-4232-94F4-C16D1A50E8E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57175" y="488951"/>
            <a:ext cx="3357563" cy="10401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36D6FC0-E852-42C4-9CC6-8CB5BDFF1D29}" type="datetimeFigureOut">
              <a:rPr lang="ru-RU"/>
              <a:pPr>
                <a:defRPr/>
              </a:pPr>
              <a:t>03.12.2014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873A48-BDC3-48CE-AA2E-B6B08375FD2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879AB13-7DE2-42CC-833C-6E18248A4CD7}" type="datetimeFigureOut">
              <a:rPr lang="ru-RU"/>
              <a:pPr>
                <a:defRPr/>
              </a:pPr>
              <a:t>03.12.2014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1E1FF8-88EB-4CE2-8D78-B535EE9B071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8158CC4F-E5D6-4349-931F-026C99C933A1}" type="datetimeFigureOut">
              <a:rPr lang="ru-RU"/>
              <a:pPr>
                <a:defRPr/>
              </a:pPr>
              <a:t>03.12.2014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AD764D-79CB-47A1-BADD-792495998AF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F0A477AF-73D4-42D7-BB41-BCF603696AE9}" type="datetimeFigureOut">
              <a:rPr lang="ru-RU"/>
              <a:pPr>
                <a:defRPr/>
              </a:pPr>
              <a:t>03.12.2014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E67FA06-7CAC-4321-A95A-0C17871916A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3471FCA-18AC-431C-8A2A-2C61C4E48211}" type="datetimeFigureOut">
              <a:rPr lang="ru-RU"/>
              <a:pPr>
                <a:defRPr/>
              </a:pPr>
              <a:t>03.12.2014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21C7EEEF-FAE8-4F84-9B09-E089AF80DC3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9DFC58F-614E-48A2-BBDD-9B493ADF3083}" type="datetimeFigureOut">
              <a:rPr lang="ru-RU"/>
              <a:pPr>
                <a:defRPr/>
              </a:pPr>
              <a:t>03.12.2014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6246FC92-AF44-4CB6-A660-AB73334F117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16CE7582-2E41-455F-9050-8073704C75CB}" type="datetimeFigureOut">
              <a:rPr lang="ru-RU"/>
              <a:pPr>
                <a:defRPr/>
              </a:pPr>
              <a:t>03.12.2014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5AD6FE6-AA19-4280-976B-578DB8D667C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82260FE-72DD-448E-A375-FE7A4B4133B8}" type="datetimeFigureOut">
              <a:rPr lang="ru-RU"/>
              <a:pPr>
                <a:defRPr/>
              </a:pPr>
              <a:t>03.12.2014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142D13E-0A95-4C4B-826D-8E6073B89DE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E65A656-4A58-4AAC-AB97-9ED9B4545DCC}" type="datetimeFigureOut">
              <a:rPr lang="ru-RU"/>
              <a:pPr>
                <a:defRPr/>
              </a:pPr>
              <a:t>03.12.2014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60AE5C6-CF77-43E2-AB5D-BF28A847C59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CCAFAA2-7C26-44C6-8B79-125E7ADDDA9B}" type="datetimeFigureOut">
              <a:rPr lang="ru-RU"/>
              <a:pPr>
                <a:defRPr/>
              </a:pPr>
              <a:t>03.12.2014</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6144279-EF7B-4AB2-8017-B2F4C233560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0" y="0"/>
            <a:ext cx="6877050" cy="9823450"/>
          </a:xfrm>
          <a:prstGeom prst="rect">
            <a:avLst/>
          </a:prstGeom>
          <a:noFill/>
          <a:ln w="9525">
            <a:noFill/>
            <a:miter lim="800000"/>
            <a:headEnd/>
            <a:tailEnd/>
          </a:ln>
        </p:spPr>
      </p:pic>
      <p:pic>
        <p:nvPicPr>
          <p:cNvPr id="4" name="Прямоугольник 3"/>
          <p:cNvPicPr>
            <a:picLocks noChangeArrowheads="1"/>
          </p:cNvPicPr>
          <p:nvPr/>
        </p:nvPicPr>
        <p:blipFill>
          <a:blip r:embed="rId3" cstate="print"/>
          <a:srcRect/>
          <a:stretch>
            <a:fillRect/>
          </a:stretch>
        </p:blipFill>
        <p:spPr bwMode="auto">
          <a:xfrm>
            <a:off x="695325" y="3846513"/>
            <a:ext cx="5522913" cy="2011362"/>
          </a:xfrm>
          <a:prstGeom prst="rect">
            <a:avLst/>
          </a:prstGeom>
          <a:noFill/>
          <a:ln w="9525">
            <a:noFill/>
            <a:miter lim="800000"/>
            <a:headEnd/>
            <a:tailEnd/>
          </a:ln>
        </p:spPr>
      </p:pic>
      <p:sp>
        <p:nvSpPr>
          <p:cNvPr id="13315" name="Rectangle 3"/>
          <p:cNvSpPr>
            <a:spLocks noChangeArrowheads="1"/>
          </p:cNvSpPr>
          <p:nvPr/>
        </p:nvSpPr>
        <p:spPr bwMode="auto">
          <a:xfrm>
            <a:off x="620713" y="1342589"/>
            <a:ext cx="5276850" cy="2585323"/>
          </a:xfrm>
          <a:prstGeom prst="rect">
            <a:avLst/>
          </a:prstGeom>
          <a:noFill/>
          <a:ln w="9525">
            <a:noFill/>
            <a:miter lim="800000"/>
            <a:headEnd/>
            <a:tailEnd/>
          </a:ln>
        </p:spPr>
        <p:txBody>
          <a:bodyPr anchor="ctr">
            <a:spAutoFit/>
          </a:bodyPr>
          <a:lstStyle/>
          <a:p>
            <a:pPr algn="ctr"/>
            <a:endParaRPr lang="en-US" b="1" dirty="0"/>
          </a:p>
          <a:p>
            <a:pPr algn="ctr"/>
            <a:endParaRPr lang="en-US" b="1" dirty="0"/>
          </a:p>
          <a:p>
            <a:pPr algn="ctr"/>
            <a:endParaRPr lang="ru-RU" dirty="0"/>
          </a:p>
          <a:p>
            <a:pPr algn="ctr"/>
            <a:r>
              <a:rPr lang="ru-RU" dirty="0"/>
              <a:t>Практикум для </a:t>
            </a:r>
            <a:r>
              <a:rPr lang="ru-RU" dirty="0" smtClean="0"/>
              <a:t>воспитателей: </a:t>
            </a:r>
            <a:r>
              <a:rPr lang="ru-RU" dirty="0"/>
              <a:t>«Порисуем вместе!»</a:t>
            </a:r>
          </a:p>
          <a:p>
            <a:pPr algn="ctr"/>
            <a:r>
              <a:rPr lang="ru-RU" dirty="0"/>
              <a:t>( Нетрадиционные техники рисования)</a:t>
            </a:r>
          </a:p>
          <a:p>
            <a:pPr algn="ctr"/>
            <a:endParaRPr lang="en-US" dirty="0"/>
          </a:p>
          <a:p>
            <a:pPr algn="ctr"/>
            <a:endParaRPr lang="en-US" dirty="0"/>
          </a:p>
          <a:p>
            <a:pPr algn="ctr"/>
            <a:r>
              <a:rPr lang="ru-RU" dirty="0" err="1"/>
              <a:t>Презинтация</a:t>
            </a:r>
            <a:endParaRPr lang="ru-RU" dirty="0"/>
          </a:p>
        </p:txBody>
      </p:sp>
      <p:sp>
        <p:nvSpPr>
          <p:cNvPr id="2" name="TextBox 1"/>
          <p:cNvSpPr txBox="1"/>
          <p:nvPr/>
        </p:nvSpPr>
        <p:spPr>
          <a:xfrm>
            <a:off x="2825888" y="6588224"/>
            <a:ext cx="3071675" cy="646331"/>
          </a:xfrm>
          <a:prstGeom prst="rect">
            <a:avLst/>
          </a:prstGeom>
          <a:noFill/>
        </p:spPr>
        <p:txBody>
          <a:bodyPr wrap="none" rtlCol="0">
            <a:spAutoFit/>
          </a:bodyPr>
          <a:lstStyle/>
          <a:p>
            <a:r>
              <a:rPr lang="ru-RU" dirty="0" smtClean="0"/>
              <a:t>Составитель: Каргина О.А.</a:t>
            </a:r>
          </a:p>
          <a:p>
            <a:r>
              <a:rPr lang="ru-RU" dirty="0" smtClean="0"/>
              <a:t>МБДОУ №48</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5" name="Прямоугольник 4"/>
          <p:cNvSpPr/>
          <p:nvPr/>
        </p:nvSpPr>
        <p:spPr>
          <a:xfrm>
            <a:off x="188640" y="1547664"/>
            <a:ext cx="6480720" cy="6247864"/>
          </a:xfrm>
          <a:prstGeom prst="rect">
            <a:avLst/>
          </a:prstGeom>
        </p:spPr>
        <p:txBody>
          <a:bodyPr wrap="square">
            <a:spAutoFit/>
          </a:bodyPr>
          <a:lstStyle/>
          <a:p>
            <a:r>
              <a:rPr lang="ru-RU" sz="2000" b="1" dirty="0"/>
              <a:t>В детском саду на занятиях по изобразительной деятельности используются разнообразные методы и приемы, которые условно можно подразделить на наглядные и словесные. Особую, специфичную для детского сада группу приемов составляют игровые приемы. В них соединяется применение наглядности и использование слова. </a:t>
            </a:r>
          </a:p>
          <a:p>
            <a:r>
              <a:rPr lang="ru-RU" sz="2000" b="1" dirty="0"/>
              <a:t>Для успешного проведения занятия большое значение имеет хорошая заблаговременная подготовка его. Воспитатель учит детей, как рационально и красиво можно расставить принадлежности для работы на столе. Воспитатель должен продумать место, где он будет находиться во время объяснения. Не следует стоять на фоне окна или лампы, так как свет, падающий в глаза детям, будет мешать им, ясно видеть. Комната перед занятием должна быть хорошо проветрена, тогда дети не будут быстро утомляться. </a:t>
            </a:r>
          </a:p>
        </p:txBody>
      </p:sp>
      <p:sp>
        <p:nvSpPr>
          <p:cNvPr id="6" name="TextBox 5"/>
          <p:cNvSpPr txBox="1"/>
          <p:nvPr/>
        </p:nvSpPr>
        <p:spPr>
          <a:xfrm>
            <a:off x="74107" y="433882"/>
            <a:ext cx="6709786" cy="954107"/>
          </a:xfrm>
          <a:prstGeom prst="rect">
            <a:avLst/>
          </a:prstGeom>
          <a:noFill/>
        </p:spPr>
        <p:txBody>
          <a:bodyPr wrap="none" rtlCol="0">
            <a:spAutoFit/>
          </a:bodyPr>
          <a:lstStyle/>
          <a:p>
            <a:r>
              <a:rPr lang="ru-RU" sz="2800" b="1" dirty="0" smtClean="0">
                <a:solidFill>
                  <a:srgbClr val="002060"/>
                </a:solidFill>
              </a:rPr>
              <a:t>«Методика провидения занятия по</a:t>
            </a:r>
          </a:p>
          <a:p>
            <a:r>
              <a:rPr lang="ru-RU" sz="2800" b="1" dirty="0" smtClean="0">
                <a:solidFill>
                  <a:srgbClr val="002060"/>
                </a:solidFill>
              </a:rPr>
              <a:t> </a:t>
            </a:r>
            <a:r>
              <a:rPr lang="ru-RU" sz="2800" b="1" dirty="0" err="1" smtClean="0">
                <a:solidFill>
                  <a:srgbClr val="002060"/>
                </a:solidFill>
              </a:rPr>
              <a:t>изодеятельности</a:t>
            </a:r>
            <a:r>
              <a:rPr lang="ru-RU" sz="2800" b="1" dirty="0" smtClean="0">
                <a:solidFill>
                  <a:srgbClr val="002060"/>
                </a:solidFill>
              </a:rPr>
              <a:t> младшая группа».</a:t>
            </a:r>
            <a:endParaRPr lang="ru-RU" sz="2800" b="1"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4" name="Прямоугольник 3"/>
          <p:cNvSpPr/>
          <p:nvPr/>
        </p:nvSpPr>
        <p:spPr>
          <a:xfrm>
            <a:off x="106313" y="323528"/>
            <a:ext cx="6624736" cy="8833187"/>
          </a:xfrm>
          <a:prstGeom prst="rect">
            <a:avLst/>
          </a:prstGeom>
        </p:spPr>
        <p:txBody>
          <a:bodyPr wrap="square">
            <a:spAutoFit/>
          </a:bodyPr>
          <a:lstStyle/>
          <a:p>
            <a:r>
              <a:rPr lang="ru-RU" sz="3200" dirty="0">
                <a:solidFill>
                  <a:srgbClr val="002060"/>
                </a:solidFill>
              </a:rPr>
              <a:t>Подготовка материала: </a:t>
            </a:r>
            <a:endParaRPr lang="ru-RU" sz="3200" dirty="0" smtClean="0">
              <a:solidFill>
                <a:srgbClr val="002060"/>
              </a:solidFill>
            </a:endParaRPr>
          </a:p>
          <a:p>
            <a:r>
              <a:rPr lang="ru-RU" sz="2000" b="1" dirty="0" smtClean="0"/>
              <a:t>К </a:t>
            </a:r>
            <a:r>
              <a:rPr lang="ru-RU" sz="2000" b="1" dirty="0"/>
              <a:t>ним относятся: подбор красок и приготовление цветов и оттенков, необходимых для данного занятия. Все краски во флаконах необходимо заранее проверить и, если требуется, залить водой. Воду в банки следует наливать утром в день занятия. Уровень воды не должен превышать верхнего изгиба банки, т. е. быть примерно на 3—4 см ниже верхнего края горла банки. Подготовка материала для демонстрации во время объяснения воспитателя, должен быть заранее хорошо продуман и тщательно подготовлен. Заготовка материала к таким занятиям, как рисование красками требует очень много времени, и поэтому ее нельзя оставлять' на утро, непосредственно перед занятием, тем более что эти часы обычно бывают заняты утренней гимнастикой, индивидуальной работой с детьми или прогулкой. Поэтому готовить материал нужно, как правило, накануне, а иногда и еще раньше. Наутро же можно оставить лишь такие мелкие дела, как </a:t>
            </a:r>
            <a:r>
              <a:rPr lang="ru-RU" sz="2000" b="1" dirty="0" err="1"/>
              <a:t>надписывание</a:t>
            </a:r>
            <a:r>
              <a:rPr lang="ru-RU" sz="2000" b="1" dirty="0"/>
              <a:t> листов бумаги, разлив приготовленных красок в чашечки. Все показы приемов рисования следует вести неторопливо, точными, четкими движениями, сопровождать соответствующим пояснением. Ни в словах, ни в движениях не должно быть ничего лишнего.</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2" name="Прямоугольник 1"/>
          <p:cNvSpPr/>
          <p:nvPr/>
        </p:nvSpPr>
        <p:spPr>
          <a:xfrm>
            <a:off x="188640" y="1115616"/>
            <a:ext cx="6552728" cy="3477875"/>
          </a:xfrm>
          <a:prstGeom prst="rect">
            <a:avLst/>
          </a:prstGeom>
        </p:spPr>
        <p:txBody>
          <a:bodyPr wrap="square">
            <a:spAutoFit/>
          </a:bodyPr>
          <a:lstStyle/>
          <a:p>
            <a:r>
              <a:rPr lang="ru-RU" sz="2000" b="1" dirty="0"/>
              <a:t>Дошкольник должен сидеть прямо, не опираясь грудью о стол, оба предплечья должны лежать на столе, особенно во время рисования. Ноги должны быть согнуты в коленях под прямым углом. Мебель в комнате для занятий необходимо подобрать в соответствии с ростом детей. Столы и стулья должны быть правильно расставлены по отношению к источнику света, на расстоянии от окон примерно полметра. Стулья расставляются так, чтобы дети при объяснении видели лицо воспитателя.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4" name="Прямоугольник 3"/>
          <p:cNvSpPr/>
          <p:nvPr/>
        </p:nvSpPr>
        <p:spPr>
          <a:xfrm>
            <a:off x="188640" y="611560"/>
            <a:ext cx="6552728" cy="7355860"/>
          </a:xfrm>
          <a:prstGeom prst="rect">
            <a:avLst/>
          </a:prstGeom>
        </p:spPr>
        <p:txBody>
          <a:bodyPr wrap="square">
            <a:spAutoFit/>
          </a:bodyPr>
          <a:lstStyle/>
          <a:p>
            <a:r>
              <a:rPr lang="ru-RU" sz="3200" dirty="0"/>
              <a:t>Организация процесса занятия.</a:t>
            </a:r>
          </a:p>
          <a:p>
            <a:r>
              <a:rPr lang="ru-RU" sz="2000" b="1" dirty="0"/>
              <a:t>Процесс занятия делится на 3 части:</a:t>
            </a:r>
          </a:p>
          <a:p>
            <a:r>
              <a:rPr lang="ru-RU" sz="2000" b="1" dirty="0"/>
              <a:t>1. Вступительная часть-указания воспитателя, беседа с детьми.</a:t>
            </a:r>
          </a:p>
          <a:p>
            <a:r>
              <a:rPr lang="ru-RU" sz="2000" b="1" dirty="0"/>
              <a:t>2. Процесс  выполнения  задания.</a:t>
            </a:r>
          </a:p>
          <a:p>
            <a:r>
              <a:rPr lang="ru-RU" sz="2000" b="1" dirty="0"/>
              <a:t>3. Заключительная часть-просмотр и оценка детских работ. </a:t>
            </a:r>
          </a:p>
          <a:p>
            <a:r>
              <a:rPr lang="ru-RU" sz="2000" b="1" dirty="0"/>
              <a:t>Занятия по изобразительной деятельности, как правило, начинаются с беседы воспитателя с детьми. Цель беседы — вызвать в памяти детей ранее воспринятые образы и возбудить интерес к занятию. Беседа должна быть краткой, но содержательной и эмоциональной. Таким образом, правильно организованная беседа будет содействовать лучшему выполнению задания детьми. Таким эмоциональным моментом может быть рассматривание картин, использование игровой ситуации, чтение стихотворения, сказки, интересного рассказа и т. п. В младших группах занятие часто начинается с игры: входит кукла (мишка, зайка), здоровается с детьми, садится на место, с которого ее видят все дети.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3" name="Объект 2"/>
          <p:cNvSpPr>
            <a:spLocks noGrp="1"/>
          </p:cNvSpPr>
          <p:nvPr>
            <p:ph idx="1"/>
          </p:nvPr>
        </p:nvSpPr>
        <p:spPr>
          <a:xfrm>
            <a:off x="332581" y="467544"/>
            <a:ext cx="6172200" cy="6835775"/>
          </a:xfrm>
        </p:spPr>
        <p:txBody>
          <a:bodyPr/>
          <a:lstStyle/>
          <a:p>
            <a:pPr marL="0" indent="358775" algn="ctr" eaLnBrk="1" hangingPunct="1">
              <a:spcBef>
                <a:spcPct val="0"/>
              </a:spcBef>
              <a:buFont typeface="Arial" charset="0"/>
              <a:buNone/>
            </a:pPr>
            <a:r>
              <a:rPr lang="ru-RU" sz="2800" b="1" dirty="0" smtClean="0"/>
              <a:t>Что делает воспитатель:</a:t>
            </a:r>
          </a:p>
          <a:p>
            <a:pPr marL="0" indent="358775" algn="just" eaLnBrk="1" hangingPunct="1">
              <a:spcBef>
                <a:spcPct val="0"/>
              </a:spcBef>
              <a:buFont typeface="Arial" charset="0"/>
              <a:buNone/>
            </a:pPr>
            <a:endParaRPr lang="ru-RU" sz="2000" dirty="0" smtClean="0"/>
          </a:p>
          <a:p>
            <a:pPr marL="0" indent="358775" eaLnBrk="1" hangingPunct="1">
              <a:spcBef>
                <a:spcPct val="0"/>
              </a:spcBef>
              <a:buFontTx/>
              <a:buChar char="-"/>
            </a:pPr>
            <a:r>
              <a:rPr lang="ru-RU" sz="2000" b="1" dirty="0" smtClean="0"/>
              <a:t>даёт дидактический образец, т. е. изображение, где ясно выступают те черты, на которые надо обратить внимание детей, и где убрано все лишнее. Образец выполнен желательно нейтральным цветом без раскрашивания; цвета дети будут применять самостоятельно;</a:t>
            </a:r>
          </a:p>
          <a:p>
            <a:pPr eaLnBrk="1" hangingPunct="1">
              <a:spcBef>
                <a:spcPct val="0"/>
              </a:spcBef>
              <a:buFontTx/>
              <a:buChar char="-"/>
            </a:pPr>
            <a:r>
              <a:rPr lang="ru-RU" sz="2000" b="1" dirty="0" smtClean="0"/>
              <a:t>показ </a:t>
            </a:r>
            <a:r>
              <a:rPr lang="ru-RU" sz="2000" b="1" dirty="0" smtClean="0"/>
              <a:t>способа действия воспитатель обязательно сопровождает пояснением и  может его повторить, обратив внимание детей на последовательность действия, а также использовать слова, как вначале, так и в процессе, что помогает им запомнить все действия в определенном порядке</a:t>
            </a:r>
            <a:r>
              <a:rPr lang="ru-RU" sz="2000" b="1" dirty="0" smtClean="0"/>
              <a:t>;</a:t>
            </a:r>
          </a:p>
          <a:p>
            <a:pPr marL="0" indent="0" eaLnBrk="1" hangingPunct="1">
              <a:spcBef>
                <a:spcPct val="0"/>
              </a:spcBef>
              <a:buNone/>
            </a:pPr>
            <a:r>
              <a:rPr lang="ru-RU" sz="2000" b="1" dirty="0" smtClean="0"/>
              <a:t>- предоставляет  </a:t>
            </a:r>
            <a:r>
              <a:rPr lang="ru-RU" sz="2000" b="1" dirty="0" smtClean="0"/>
              <a:t>детям как можно больше самостоятельности, вместе с тем формирует у них умение воспринимать увиденное, действовать, создавать.</a:t>
            </a:r>
          </a:p>
          <a:p>
            <a:pPr marL="0" indent="358775" algn="just" eaLnBrk="1" hangingPunct="1">
              <a:lnSpc>
                <a:spcPct val="120000"/>
              </a:lnSpc>
              <a:spcBef>
                <a:spcPct val="0"/>
              </a:spcBef>
              <a:buFontTx/>
              <a:buChar char="-"/>
            </a:pPr>
            <a:endParaRPr lang="ru-RU" sz="2000" dirty="0" smtClean="0">
              <a:solidFill>
                <a:schemeClr val="hlink"/>
              </a:solidFill>
            </a:endParaRPr>
          </a:p>
          <a:p>
            <a:pPr marL="0" indent="358775" algn="just" eaLnBrk="1" hangingPunct="1">
              <a:spcBef>
                <a:spcPct val="0"/>
              </a:spcBef>
              <a:buFontTx/>
              <a:buChar char="-"/>
            </a:pPr>
            <a:endParaRPr lang="ru-RU" sz="2000" dirty="0" smtClean="0"/>
          </a:p>
          <a:p>
            <a:pPr marL="0" indent="358775" algn="just" eaLnBrk="1" hangingPunct="1">
              <a:spcBef>
                <a:spcPct val="0"/>
              </a:spcBef>
              <a:buFont typeface="Arial" charset="0"/>
              <a:buNone/>
            </a:pPr>
            <a:endParaRPr lang="ru-RU"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3" name="Объект 2"/>
          <p:cNvSpPr>
            <a:spLocks noGrp="1"/>
          </p:cNvSpPr>
          <p:nvPr>
            <p:ph idx="1"/>
          </p:nvPr>
        </p:nvSpPr>
        <p:spPr>
          <a:xfrm>
            <a:off x="332581" y="539552"/>
            <a:ext cx="6172200" cy="8604448"/>
          </a:xfrm>
        </p:spPr>
        <p:txBody>
          <a:bodyPr/>
          <a:lstStyle/>
          <a:p>
            <a:pPr marL="0" indent="358775" eaLnBrk="1" hangingPunct="1">
              <a:spcBef>
                <a:spcPct val="0"/>
              </a:spcBef>
              <a:buFontTx/>
              <a:buChar char="-"/>
            </a:pPr>
            <a:r>
              <a:rPr lang="ru-RU" sz="2000" b="1" dirty="0" smtClean="0"/>
              <a:t>Напоминает  </a:t>
            </a:r>
            <a:r>
              <a:rPr lang="ru-RU" sz="2000" b="1" dirty="0" smtClean="0"/>
              <a:t>детям последовательность действия;</a:t>
            </a:r>
          </a:p>
          <a:p>
            <a:pPr marL="0" indent="358775" eaLnBrk="1" hangingPunct="1">
              <a:spcBef>
                <a:spcPct val="0"/>
              </a:spcBef>
              <a:buFontTx/>
              <a:buChar char="-"/>
            </a:pPr>
            <a:r>
              <a:rPr lang="ru-RU" sz="2000" b="1" dirty="0" smtClean="0"/>
              <a:t>начинает занятия упражнением-разминкой  с  кисточкой</a:t>
            </a:r>
          </a:p>
          <a:p>
            <a:pPr marL="0" indent="358775" algn="ctr" eaLnBrk="1" hangingPunct="1">
              <a:spcBef>
                <a:spcPct val="0"/>
              </a:spcBef>
              <a:buFont typeface="Arial" charset="0"/>
              <a:buNone/>
            </a:pPr>
            <a:r>
              <a:rPr lang="ru-RU" sz="2000" b="1" i="1" dirty="0" smtClean="0"/>
              <a:t>( Кисточку возьмем вот так: </a:t>
            </a:r>
          </a:p>
          <a:p>
            <a:pPr marL="0" indent="358775" algn="ctr" eaLnBrk="1" hangingPunct="1">
              <a:spcBef>
                <a:spcPct val="0"/>
              </a:spcBef>
              <a:buFont typeface="Arial" charset="0"/>
              <a:buNone/>
            </a:pPr>
            <a:r>
              <a:rPr lang="ru-RU" sz="2000" b="1" i="1" dirty="0" smtClean="0"/>
              <a:t>Это трудно? Нет, пустяк.</a:t>
            </a:r>
          </a:p>
          <a:p>
            <a:pPr marL="0" indent="358775" algn="ctr" eaLnBrk="1" hangingPunct="1">
              <a:spcBef>
                <a:spcPct val="0"/>
              </a:spcBef>
              <a:buFont typeface="Arial" charset="0"/>
              <a:buNone/>
            </a:pPr>
            <a:r>
              <a:rPr lang="ru-RU" sz="2000" b="1" i="1" dirty="0" smtClean="0"/>
              <a:t>Вверх-вниз, вправо-влево</a:t>
            </a:r>
          </a:p>
          <a:p>
            <a:pPr marL="0" indent="358775" algn="ctr" eaLnBrk="1" hangingPunct="1">
              <a:spcBef>
                <a:spcPct val="0"/>
              </a:spcBef>
              <a:buFont typeface="Arial" charset="0"/>
              <a:buNone/>
            </a:pPr>
            <a:r>
              <a:rPr lang="ru-RU" sz="2000" b="1" i="1" dirty="0" smtClean="0"/>
              <a:t>Гордо словно королева.</a:t>
            </a:r>
          </a:p>
          <a:p>
            <a:pPr marL="0" indent="358775" algn="ctr" eaLnBrk="1" hangingPunct="1">
              <a:spcBef>
                <a:spcPct val="0"/>
              </a:spcBef>
              <a:buFont typeface="Arial" charset="0"/>
              <a:buNone/>
            </a:pPr>
            <a:r>
              <a:rPr lang="ru-RU" sz="2000" b="1" i="1" dirty="0" smtClean="0"/>
              <a:t>Начала рисовать.</a:t>
            </a:r>
          </a:p>
          <a:p>
            <a:pPr marL="0" indent="358775" algn="ctr" eaLnBrk="1" hangingPunct="1">
              <a:spcBef>
                <a:spcPct val="0"/>
              </a:spcBef>
              <a:buFont typeface="Arial" charset="0"/>
              <a:buNone/>
            </a:pPr>
            <a:r>
              <a:rPr lang="ru-RU" sz="2000" b="1" i="1" dirty="0" smtClean="0"/>
              <a:t>Как девица плясать.</a:t>
            </a:r>
          </a:p>
          <a:p>
            <a:pPr marL="0" indent="358775" eaLnBrk="1" hangingPunct="1">
              <a:spcBef>
                <a:spcPct val="0"/>
              </a:spcBef>
              <a:buFont typeface="Arial" charset="0"/>
              <a:buNone/>
            </a:pPr>
            <a:r>
              <a:rPr lang="ru-RU" sz="2000" b="1" dirty="0" smtClean="0"/>
              <a:t>-обращает внимание на выразительность образа, красоту цветосочетаний  и гармоничность форм, ритмичность расположений деталей в узоре</a:t>
            </a:r>
          </a:p>
          <a:p>
            <a:pPr marL="0" indent="358775" algn="just" eaLnBrk="1" hangingPunct="1">
              <a:spcBef>
                <a:spcPct val="0"/>
              </a:spcBef>
              <a:buNone/>
            </a:pPr>
            <a:r>
              <a:rPr lang="ru-RU" sz="2000" b="1" dirty="0" smtClean="0"/>
              <a:t>-использует </a:t>
            </a:r>
            <a:r>
              <a:rPr lang="ru-RU" sz="2000" b="1" dirty="0" smtClean="0"/>
              <a:t>художественное слово при просмотре работ</a:t>
            </a:r>
            <a:r>
              <a:rPr lang="ru-RU" sz="2000" b="1" dirty="0"/>
              <a:t>; </a:t>
            </a:r>
            <a:endParaRPr lang="ru-RU" sz="2000" b="1" dirty="0" smtClean="0"/>
          </a:p>
          <a:p>
            <a:pPr marL="0" indent="358775" algn="just" eaLnBrk="1" hangingPunct="1">
              <a:spcBef>
                <a:spcPct val="0"/>
              </a:spcBef>
              <a:buNone/>
            </a:pPr>
            <a:r>
              <a:rPr lang="ru-RU" sz="2000" b="1" dirty="0" smtClean="0"/>
              <a:t>- </a:t>
            </a:r>
            <a:r>
              <a:rPr lang="ru-RU" sz="2000" b="1" dirty="0"/>
              <a:t>организовывает наблюдение окружающих предметов;</a:t>
            </a:r>
          </a:p>
          <a:p>
            <a:pPr marL="0" indent="358775" algn="just" eaLnBrk="1" hangingPunct="1">
              <a:spcBef>
                <a:spcPct val="0"/>
              </a:spcBef>
              <a:buNone/>
            </a:pPr>
            <a:r>
              <a:rPr lang="ru-RU" sz="2000" b="1" dirty="0" smtClean="0"/>
              <a:t>-технические </a:t>
            </a:r>
            <a:r>
              <a:rPr lang="ru-RU" sz="2000" b="1" dirty="0"/>
              <a:t>навыки (воспитатель постоянно уделяет внимание технике пользования разными изобразительными материалами);</a:t>
            </a:r>
          </a:p>
          <a:p>
            <a:pPr marL="0" indent="358775" algn="just" eaLnBrk="1" hangingPunct="1">
              <a:spcBef>
                <a:spcPct val="0"/>
              </a:spcBef>
              <a:buNone/>
            </a:pPr>
            <a:r>
              <a:rPr lang="ru-RU" sz="2000" b="1" dirty="0"/>
              <a:t>Использует игровой приём: Мадам Клякса приходит в гости, Ниточка просит Кисточку научить  её  рисовать,  волшебник  Алладин  оставляет свою лампу и т.д. Дети произносят  заклинание,  чтобы  чудо произошло и т.д. </a:t>
            </a:r>
            <a:endParaRPr lang="ru-RU" sz="2000" b="1" dirty="0" smtClean="0"/>
          </a:p>
          <a:p>
            <a:pPr marL="0" indent="358775" algn="just" eaLnBrk="1" hangingPunct="1">
              <a:spcBef>
                <a:spcPct val="0"/>
              </a:spcBef>
              <a:buFont typeface="Arial" charset="0"/>
              <a:buNone/>
            </a:pPr>
            <a:endParaRPr lang="ru-RU" sz="2000" dirty="0" smtClean="0">
              <a:solidFill>
                <a:schemeClr val="hlin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3" name="Объект 2"/>
          <p:cNvSpPr>
            <a:spLocks noGrp="1"/>
          </p:cNvSpPr>
          <p:nvPr>
            <p:ph idx="1"/>
          </p:nvPr>
        </p:nvSpPr>
        <p:spPr>
          <a:xfrm>
            <a:off x="332581" y="539552"/>
            <a:ext cx="6172200" cy="6835775"/>
          </a:xfrm>
        </p:spPr>
        <p:txBody>
          <a:bodyPr/>
          <a:lstStyle/>
          <a:p>
            <a:pPr marL="0" indent="358775" algn="ctr" eaLnBrk="1" hangingPunct="1">
              <a:spcBef>
                <a:spcPct val="0"/>
              </a:spcBef>
              <a:buFont typeface="Arial" charset="0"/>
              <a:buNone/>
            </a:pPr>
            <a:r>
              <a:rPr lang="ru-RU" sz="4000" dirty="0" smtClean="0"/>
              <a:t>Что делают дети:</a:t>
            </a:r>
          </a:p>
          <a:p>
            <a:pPr marL="0" indent="358775" algn="just" eaLnBrk="1" hangingPunct="1">
              <a:spcBef>
                <a:spcPct val="0"/>
              </a:spcBef>
              <a:buFont typeface="Arial" charset="0"/>
              <a:buNone/>
            </a:pPr>
            <a:endParaRPr lang="ru-RU" sz="2000" dirty="0" smtClean="0"/>
          </a:p>
          <a:p>
            <a:pPr marL="0" indent="358775" eaLnBrk="1" hangingPunct="1">
              <a:spcBef>
                <a:spcPct val="0"/>
              </a:spcBef>
              <a:buFont typeface="Arial" charset="0"/>
              <a:buNone/>
            </a:pPr>
            <a:r>
              <a:rPr lang="ru-RU" sz="2400" dirty="0" smtClean="0"/>
              <a:t>- знакомятся с формой ( обводят форму рукой, играют с флажками, мячами, шарами. Ощущают их очертание);</a:t>
            </a:r>
          </a:p>
          <a:p>
            <a:pPr marL="0" indent="358775" eaLnBrk="1" hangingPunct="1">
              <a:spcBef>
                <a:spcPct val="0"/>
              </a:spcBef>
              <a:buFontTx/>
              <a:buChar char="-"/>
            </a:pPr>
            <a:r>
              <a:rPr lang="ru-RU" sz="2400" dirty="0" smtClean="0"/>
              <a:t>Пальцем, карандашом или  кистью в руке, делают нужное движение в воздухе;</a:t>
            </a:r>
          </a:p>
          <a:p>
            <a:pPr marL="0" indent="358775" eaLnBrk="1" hangingPunct="1">
              <a:spcBef>
                <a:spcPct val="0"/>
              </a:spcBef>
              <a:buFontTx/>
              <a:buChar char="-"/>
            </a:pPr>
            <a:r>
              <a:rPr lang="ru-RU" sz="2400" dirty="0" smtClean="0"/>
              <a:t>зрительно воспринимают (рассматривают  предмет, натуру, картину и. д.);</a:t>
            </a:r>
          </a:p>
          <a:p>
            <a:pPr marL="0" indent="358775" eaLnBrk="1" hangingPunct="1">
              <a:spcBef>
                <a:spcPct val="0"/>
              </a:spcBef>
              <a:buFontTx/>
              <a:buChar char="-"/>
            </a:pPr>
            <a:r>
              <a:rPr lang="ru-RU" sz="2400" dirty="0" smtClean="0"/>
              <a:t>-узнают , что предметы разные по форме, цвету размеру ( деревья высокие, низкие, толстые и тонкие, здания высокие и низкие; окна узкие и широкие), симметричное расположение;</a:t>
            </a:r>
          </a:p>
          <a:p>
            <a:pPr marL="0" indent="358775" eaLnBrk="1" hangingPunct="1">
              <a:spcBef>
                <a:spcPct val="0"/>
              </a:spcBef>
              <a:buFontTx/>
              <a:buChar char="-"/>
            </a:pPr>
            <a:r>
              <a:rPr lang="ru-RU" sz="2400" dirty="0" smtClean="0"/>
              <a:t>коллективно рисуют; рисуют парами; подгруппами и индивидуально;</a:t>
            </a:r>
          </a:p>
          <a:p>
            <a:pPr marL="0" indent="358775" eaLnBrk="1" hangingPunct="1">
              <a:spcBef>
                <a:spcPct val="0"/>
              </a:spcBef>
              <a:buFontTx/>
              <a:buChar char="-"/>
            </a:pPr>
            <a:r>
              <a:rPr lang="ru-RU" sz="2400" dirty="0" smtClean="0"/>
              <a:t> учатся оценивать технические навыки.</a:t>
            </a:r>
          </a:p>
          <a:p>
            <a:pPr marL="0" indent="358775" eaLnBrk="1" hangingPunct="1">
              <a:spcBef>
                <a:spcPct val="0"/>
              </a:spcBef>
              <a:buFont typeface="Arial" charset="0"/>
              <a:buNone/>
            </a:pPr>
            <a:endParaRPr lang="ru-RU" sz="2000" dirty="0" smtClean="0">
              <a:solidFill>
                <a:schemeClr val="hlink"/>
              </a:solidFill>
            </a:endParaRPr>
          </a:p>
          <a:p>
            <a:pPr marL="0" indent="358775" algn="just" eaLnBrk="1" hangingPunct="1">
              <a:spcBef>
                <a:spcPct val="0"/>
              </a:spcBef>
              <a:buFont typeface="Arial" charset="0"/>
              <a:buNone/>
            </a:pPr>
            <a:endParaRPr lang="ru-RU" sz="2000" dirty="0" smtClean="0">
              <a:solidFill>
                <a:schemeClr val="hlink"/>
              </a:solidFill>
            </a:endParaRPr>
          </a:p>
          <a:p>
            <a:pPr marL="0" indent="358775" algn="just" eaLnBrk="1" hangingPunct="1">
              <a:spcBef>
                <a:spcPct val="0"/>
              </a:spcBef>
              <a:buFontTx/>
              <a:buChar char="-"/>
            </a:pPr>
            <a:endParaRPr lang="ru-RU" sz="2000" dirty="0" smtClean="0">
              <a:solidFill>
                <a:schemeClr val="hlink"/>
              </a:solidFill>
            </a:endParaRPr>
          </a:p>
          <a:p>
            <a:pPr marL="0" indent="358775" algn="just" eaLnBrk="1" hangingPunct="1">
              <a:spcBef>
                <a:spcPct val="0"/>
              </a:spcBef>
              <a:buFontTx/>
              <a:buChar char="-"/>
            </a:pPr>
            <a:endParaRPr lang="ru-RU" sz="2000" dirty="0" smtClean="0"/>
          </a:p>
          <a:p>
            <a:pPr marL="0" indent="358775" algn="just" eaLnBrk="1" hangingPunct="1">
              <a:spcBef>
                <a:spcPct val="0"/>
              </a:spcBef>
              <a:buFontTx/>
              <a:buChar char="-"/>
            </a:pPr>
            <a:endParaRPr lang="ru-RU"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D:\Анюта\Работа\ОФОРМЛЕНИЕ\Фоны\ddc5f9e2549d.jpg"/>
          <p:cNvPicPr>
            <a:picLocks noChangeAspect="1" noChangeArrowheads="1"/>
          </p:cNvPicPr>
          <p:nvPr/>
        </p:nvPicPr>
        <p:blipFill>
          <a:blip r:embed="rId2" cstate="print"/>
          <a:srcRect/>
          <a:stretch>
            <a:fillRect/>
          </a:stretch>
        </p:blipFill>
        <p:spPr bwMode="auto">
          <a:xfrm>
            <a:off x="-19050" y="0"/>
            <a:ext cx="6875463" cy="9823450"/>
          </a:xfrm>
          <a:prstGeom prst="rect">
            <a:avLst/>
          </a:prstGeom>
          <a:noFill/>
          <a:ln w="9525">
            <a:noFill/>
            <a:miter lim="800000"/>
            <a:headEnd/>
            <a:tailEnd/>
          </a:ln>
        </p:spPr>
      </p:pic>
      <p:sp>
        <p:nvSpPr>
          <p:cNvPr id="4" name="Прямоугольник 3"/>
          <p:cNvSpPr/>
          <p:nvPr/>
        </p:nvSpPr>
        <p:spPr>
          <a:xfrm>
            <a:off x="260648" y="786349"/>
            <a:ext cx="6408712" cy="5201424"/>
          </a:xfrm>
          <a:prstGeom prst="rect">
            <a:avLst/>
          </a:prstGeom>
        </p:spPr>
        <p:txBody>
          <a:bodyPr wrap="square">
            <a:spAutoFit/>
          </a:bodyPr>
          <a:lstStyle/>
          <a:p>
            <a:r>
              <a:rPr lang="ru-RU" sz="3200" dirty="0"/>
              <a:t>Заключительная часть занятия.  </a:t>
            </a:r>
            <a:r>
              <a:rPr lang="ru-RU" sz="2000" dirty="0"/>
              <a:t>По окончании занятия дети должны тихо задвинуть свои стулья и отнести (каждый) на место подставку, кисточку и тряпочку. Рисунки, выполненные карандашами, дети приносят и сразу ставят на стенд, работы же красками лучше оставите на некоторое время на столах для просыхания, а позднее воспитатель ставит их на стенд для просмотра. Воспитатель в конце занятия показывает несколько хорошо выполненных работ, не анализируя их. Цель показа — привлечь внимание детей к результатам их деятельности. Так же воспитатель одобряет работы остальных детей. Положительная оценка их способствует сохранению интереса к изобразительной деятельности.</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TotalTime>
  <Words>1014</Words>
  <Application>Microsoft Office PowerPoint</Application>
  <PresentationFormat>Экран (4:3)</PresentationFormat>
  <Paragraphs>54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Практикум для родителей: «Порисуем вместе</dc:title>
  <dc:creator>User</dc:creator>
  <cp:lastModifiedBy>123</cp:lastModifiedBy>
  <cp:revision>83</cp:revision>
  <dcterms:created xsi:type="dcterms:W3CDTF">2011-02-19T10:52:46Z</dcterms:created>
  <dcterms:modified xsi:type="dcterms:W3CDTF">2014-12-02T18:54:07Z</dcterms:modified>
</cp:coreProperties>
</file>