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 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0.15000000000000002</c:v>
                </c:pt>
                <c:pt idx="1">
                  <c:v>0.26</c:v>
                </c:pt>
                <c:pt idx="2">
                  <c:v>0.39000000000000007</c:v>
                </c:pt>
                <c:pt idx="3">
                  <c:v>0.11000000000000001</c:v>
                </c:pt>
                <c:pt idx="4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 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 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axId val="80929536"/>
        <c:axId val="84394752"/>
      </c:barChart>
      <c:catAx>
        <c:axId val="80929536"/>
        <c:scaling>
          <c:orientation val="minMax"/>
        </c:scaling>
        <c:axPos val="b"/>
        <c:tickLblPos val="nextTo"/>
        <c:crossAx val="84394752"/>
        <c:crosses val="autoZero"/>
        <c:auto val="1"/>
        <c:lblAlgn val="ctr"/>
        <c:lblOffset val="100"/>
      </c:catAx>
      <c:valAx>
        <c:axId val="84394752"/>
        <c:scaling>
          <c:orientation val="minMax"/>
        </c:scaling>
        <c:axPos val="l"/>
        <c:majorGridlines/>
        <c:numFmt formatCode="0%" sourceLinked="1"/>
        <c:tickLblPos val="nextTo"/>
        <c:crossAx val="809295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0.13</c:v>
                </c:pt>
                <c:pt idx="1">
                  <c:v>0.27</c:v>
                </c:pt>
                <c:pt idx="2">
                  <c:v>0.38</c:v>
                </c:pt>
                <c:pt idx="3">
                  <c:v>0.15</c:v>
                </c:pt>
                <c:pt idx="4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axId val="113585152"/>
        <c:axId val="48956160"/>
      </c:barChart>
      <c:catAx>
        <c:axId val="113585152"/>
        <c:scaling>
          <c:orientation val="minMax"/>
        </c:scaling>
        <c:axPos val="b"/>
        <c:tickLblPos val="nextTo"/>
        <c:crossAx val="48956160"/>
        <c:crosses val="autoZero"/>
        <c:auto val="1"/>
        <c:lblAlgn val="ctr"/>
        <c:lblOffset val="100"/>
      </c:catAx>
      <c:valAx>
        <c:axId val="48956160"/>
        <c:scaling>
          <c:orientation val="minMax"/>
        </c:scaling>
        <c:axPos val="l"/>
        <c:majorGridlines/>
        <c:numFmt formatCode="0%" sourceLinked="1"/>
        <c:tickLblPos val="nextTo"/>
        <c:crossAx val="113585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 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0.06</c:v>
                </c:pt>
                <c:pt idx="1">
                  <c:v>0.24</c:v>
                </c:pt>
                <c:pt idx="2">
                  <c:v>0.45</c:v>
                </c:pt>
                <c:pt idx="3">
                  <c:v>0.15</c:v>
                </c:pt>
                <c:pt idx="4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 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 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 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axId val="49127424"/>
        <c:axId val="52537600"/>
      </c:barChart>
      <c:catAx>
        <c:axId val="49127424"/>
        <c:scaling>
          <c:orientation val="minMax"/>
        </c:scaling>
        <c:axPos val="b"/>
        <c:tickLblPos val="nextTo"/>
        <c:crossAx val="52537600"/>
        <c:crosses val="autoZero"/>
        <c:auto val="1"/>
        <c:lblAlgn val="ctr"/>
        <c:lblOffset val="100"/>
      </c:catAx>
      <c:valAx>
        <c:axId val="52537600"/>
        <c:scaling>
          <c:orientation val="minMax"/>
        </c:scaling>
        <c:axPos val="l"/>
        <c:majorGridlines/>
        <c:numFmt formatCode="0%" sourceLinked="1"/>
        <c:tickLblPos val="nextTo"/>
        <c:crossAx val="491274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FB013D-FA47-4DC0-A54C-8E10ABCF9BDC}" type="datetimeFigureOut">
              <a:rPr lang="ru-RU" smtClean="0"/>
              <a:pPr/>
              <a:t>02.12.2013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91382D-D563-4714-99CA-3E7BFC61FF97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95536" y="1700808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18864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Повторная  анкета-тест  «Эмпатия»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56895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своей профессии я делаю первые, ещё не уверенные, но уже сознательные шаги человека, который знает в каком направлении двигаться. Эта работа открыла для меня огромный  простор для саморазвития в профессиональном плане. Моя педагогическая тема : </a:t>
            </a:r>
            <a:r>
              <a:rPr lang="ru-RU" sz="4000" b="1" i="1" dirty="0" smtClean="0">
                <a:solidFill>
                  <a:srgbClr val="FF0000"/>
                </a:solidFill>
              </a:rPr>
              <a:t>«Совершенствование навыков общения и поведения детей с интеллектуальной недостаточностью».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13690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+mj-lt"/>
              </a:rPr>
              <a:t>Цель:</a:t>
            </a:r>
          </a:p>
          <a:p>
            <a:endParaRPr lang="ru-RU" sz="4800" i="1" dirty="0" smtClean="0"/>
          </a:p>
          <a:p>
            <a:r>
              <a:rPr lang="ru-RU" sz="4800" i="1" dirty="0" smtClean="0"/>
              <a:t>Формирование и развитие у учащихся культуры поведения в обществе.</a:t>
            </a:r>
            <a:endParaRPr lang="ru-RU" sz="4800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35292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Задачи:</a:t>
            </a:r>
          </a:p>
          <a:p>
            <a:pPr marL="342900" indent="-342900">
              <a:buAutoNum type="arabicPeriod"/>
            </a:pPr>
            <a:r>
              <a:rPr lang="ru-RU" sz="3200" i="1" dirty="0" smtClean="0"/>
              <a:t>Изучить научно-методическую литературу по теме.</a:t>
            </a:r>
          </a:p>
          <a:p>
            <a:pPr marL="342900" indent="-342900"/>
            <a:r>
              <a:rPr lang="ru-RU" sz="3200" i="1" dirty="0" smtClean="0"/>
              <a:t>2.Выбрать критерии сформированности культуры поведения учащихся в обществе </a:t>
            </a:r>
          </a:p>
          <a:p>
            <a:pPr marL="342900" indent="-342900"/>
            <a:r>
              <a:rPr lang="ru-RU" sz="3200" i="1" dirty="0" smtClean="0"/>
              <a:t>3.Разработать методику по развитию культуры поведения учащихся в обществе.</a:t>
            </a:r>
          </a:p>
          <a:p>
            <a:pPr marL="342900" indent="-342900"/>
            <a:r>
              <a:rPr lang="ru-RU" sz="3200" i="1" dirty="0" smtClean="0"/>
              <a:t>4.Проверить эффективность разработанной методики.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Диагностика выявления коммуникативных склонностей учащихся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683568" y="1916832"/>
          <a:ext cx="748883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1"/>
            <a:ext cx="8568952" cy="1918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Анкета-тест «Эмпатия» </a:t>
            </a:r>
          </a:p>
          <a:p>
            <a:pPr algn="ctr"/>
            <a:r>
              <a:rPr lang="ru-RU" sz="3200" dirty="0">
                <a:solidFill>
                  <a:srgbClr val="C00000"/>
                </a:solidFill>
              </a:rPr>
              <a:t>(выявление способности к сопереживанию, сочувствию)</a:t>
            </a:r>
          </a:p>
          <a:p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95536" y="1988840"/>
          <a:ext cx="84249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"/>
            <a:ext cx="8352928" cy="7000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</a:rPr>
              <a:t>Формы работы:</a:t>
            </a:r>
          </a:p>
          <a:p>
            <a:r>
              <a:rPr lang="ru-RU" sz="2400" b="1" i="1" dirty="0" smtClean="0"/>
              <a:t>1</a:t>
            </a:r>
            <a:r>
              <a:rPr lang="ru-RU" sz="2400" i="1" dirty="0" smtClean="0"/>
              <a:t>.Проигрование ситуаций, ролевые игры, беседы.</a:t>
            </a:r>
          </a:p>
          <a:p>
            <a:r>
              <a:rPr lang="ru-RU" sz="2400" b="1" i="1" dirty="0" smtClean="0"/>
              <a:t>2</a:t>
            </a:r>
            <a:r>
              <a:rPr lang="ru-RU" sz="2400" i="1" dirty="0" smtClean="0"/>
              <a:t>.Упражнения:</a:t>
            </a:r>
          </a:p>
          <a:p>
            <a:r>
              <a:rPr lang="ru-RU" sz="2400" i="1" dirty="0" smtClean="0"/>
              <a:t>-обратиться к человеку с вопросом;</a:t>
            </a:r>
          </a:p>
          <a:p>
            <a:r>
              <a:rPr lang="ru-RU" sz="2400" i="1" dirty="0" smtClean="0"/>
              <a:t>-извиниться и перебить разговор беседующих;</a:t>
            </a:r>
          </a:p>
          <a:p>
            <a:r>
              <a:rPr lang="ru-RU" sz="2400" i="1" dirty="0" smtClean="0"/>
              <a:t>-принести извинения за оплошность движений;</a:t>
            </a:r>
          </a:p>
          <a:p>
            <a:r>
              <a:rPr lang="ru-RU" sz="2400" i="1" dirty="0" smtClean="0"/>
              <a:t>-пользоваться приборами во время еды;</a:t>
            </a:r>
          </a:p>
          <a:p>
            <a:r>
              <a:rPr lang="ru-RU" sz="2400" i="1" dirty="0" smtClean="0"/>
              <a:t>-извиниться за небольшое опоздание;</a:t>
            </a:r>
          </a:p>
          <a:p>
            <a:r>
              <a:rPr lang="ru-RU" sz="2400" i="1" dirty="0" smtClean="0"/>
              <a:t>-съесть конфету и найти место для обёртки;</a:t>
            </a:r>
          </a:p>
          <a:p>
            <a:r>
              <a:rPr lang="ru-RU" sz="2400" i="1" dirty="0" smtClean="0"/>
              <a:t>-быстро выйти из комнаты в группе детей, не толкнув никого;</a:t>
            </a:r>
          </a:p>
          <a:p>
            <a:r>
              <a:rPr lang="ru-RU" sz="2400" i="1" dirty="0" smtClean="0"/>
              <a:t>-выслушать сообщение и задать уточняющий вопрос;</a:t>
            </a:r>
          </a:p>
          <a:p>
            <a:r>
              <a:rPr lang="ru-RU" sz="2400" i="1" dirty="0" smtClean="0"/>
              <a:t>-произнести утреннее, дневное, вечернее, приветствие;</a:t>
            </a:r>
          </a:p>
          <a:p>
            <a:r>
              <a:rPr lang="ru-RU" sz="2400" i="1" dirty="0" smtClean="0"/>
              <a:t>-пропустить в дверях старшего, девочку, женщину;</a:t>
            </a:r>
          </a:p>
          <a:p>
            <a:r>
              <a:rPr lang="ru-RU" sz="2400" b="1" i="1" dirty="0" smtClean="0"/>
              <a:t>3</a:t>
            </a:r>
            <a:r>
              <a:rPr lang="ru-RU" sz="2400" i="1" dirty="0" smtClean="0"/>
              <a:t>.Ролевые игры.</a:t>
            </a:r>
          </a:p>
          <a:p>
            <a:r>
              <a:rPr lang="ru-RU" sz="2400" b="1" i="1" dirty="0" smtClean="0"/>
              <a:t>4</a:t>
            </a:r>
            <a:r>
              <a:rPr lang="ru-RU" sz="2400" i="1" dirty="0" smtClean="0"/>
              <a:t>.Тематические классные часы.</a:t>
            </a:r>
          </a:p>
          <a:p>
            <a:r>
              <a:rPr lang="ru-RU" sz="2400" b="1" i="1" dirty="0" smtClean="0"/>
              <a:t>5</a:t>
            </a:r>
            <a:r>
              <a:rPr lang="ru-RU" sz="2400" i="1" dirty="0" smtClean="0"/>
              <a:t>. Инструктажи, викторины.</a:t>
            </a:r>
            <a:endParaRPr lang="ru-RU" sz="2400" i="1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196751"/>
          <a:ext cx="8568952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51654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Сроки  проведения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Работа с учащимися</a:t>
                      </a:r>
                      <a:endParaRPr lang="ru-RU" sz="3200" dirty="0"/>
                    </a:p>
                  </a:txBody>
                  <a:tcPr/>
                </a:tc>
              </a:tr>
              <a:tr h="57092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Сентябрь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1.Наблюдение</a:t>
                      </a:r>
                      <a:r>
                        <a:rPr lang="ru-RU" sz="1800" baseline="0" dirty="0" smtClean="0"/>
                        <a:t>  за учащимися.</a:t>
                      </a:r>
                    </a:p>
                    <a:p>
                      <a:r>
                        <a:rPr lang="ru-RU" sz="1800" baseline="0" dirty="0" smtClean="0"/>
                        <a:t>2.Заполнение анкет.</a:t>
                      </a:r>
                      <a:endParaRPr lang="ru-RU" sz="1800" dirty="0"/>
                    </a:p>
                  </a:txBody>
                  <a:tcPr/>
                </a:tc>
              </a:tr>
              <a:tr h="815601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Октябрь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1.Ролевая игра «Знаешь ли ты правила этикета?»</a:t>
                      </a:r>
                    </a:p>
                    <a:p>
                      <a:r>
                        <a:rPr lang="ru-RU" sz="1800" dirty="0" smtClean="0"/>
                        <a:t>2.Кл.час «Культура</a:t>
                      </a:r>
                      <a:r>
                        <a:rPr lang="ru-RU" sz="1800" baseline="0" dirty="0" smtClean="0"/>
                        <a:t> поведения»</a:t>
                      </a:r>
                      <a:endParaRPr lang="ru-RU" sz="1800" dirty="0"/>
                    </a:p>
                  </a:txBody>
                  <a:tcPr/>
                </a:tc>
              </a:tr>
              <a:tr h="3262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Ноябрь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1.Воспит.час: «Умею  ли я слушать?»</a:t>
                      </a:r>
                      <a:endParaRPr lang="ru-RU" sz="1800" dirty="0"/>
                    </a:p>
                  </a:txBody>
                  <a:tcPr/>
                </a:tc>
              </a:tr>
              <a:tr h="815601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Декабрь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1.Беседа «С чего начинается вежливость?</a:t>
                      </a:r>
                    </a:p>
                    <a:p>
                      <a:r>
                        <a:rPr lang="ru-RU" sz="1800" dirty="0" smtClean="0"/>
                        <a:t>2.Воспит.час «Поговорим о культуре</a:t>
                      </a:r>
                      <a:r>
                        <a:rPr lang="ru-RU" sz="1800" baseline="0" dirty="0" smtClean="0"/>
                        <a:t> речи»</a:t>
                      </a:r>
                      <a:endParaRPr lang="ru-RU" sz="1800" dirty="0"/>
                    </a:p>
                  </a:txBody>
                  <a:tcPr/>
                </a:tc>
              </a:tr>
              <a:tr h="815601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Январь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1.Воспит.час «Толерантность»</a:t>
                      </a:r>
                    </a:p>
                    <a:p>
                      <a:r>
                        <a:rPr lang="ru-RU" sz="1800" dirty="0" smtClean="0"/>
                        <a:t>2.Беседа</a:t>
                      </a:r>
                      <a:r>
                        <a:rPr lang="ru-RU" sz="1800" baseline="0" dirty="0" smtClean="0"/>
                        <a:t> «Что такое тактичность и деликатность?»</a:t>
                      </a:r>
                      <a:endParaRPr lang="ru-RU" sz="1800" dirty="0"/>
                    </a:p>
                  </a:txBody>
                  <a:tcPr/>
                </a:tc>
              </a:tr>
              <a:tr h="815601"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ru-RU" sz="1800" dirty="0" smtClean="0"/>
                        <a:t>Февраль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1.Беседа «Искусство беседы за столом»</a:t>
                      </a:r>
                    </a:p>
                    <a:p>
                      <a:r>
                        <a:rPr lang="ru-RU" sz="1800" dirty="0" smtClean="0"/>
                        <a:t>2.Внеклас. мероприятие-игра «Чаёвничание».</a:t>
                      </a:r>
                      <a:endParaRPr lang="ru-RU" sz="1800" dirty="0"/>
                    </a:p>
                  </a:txBody>
                  <a:tcPr/>
                </a:tc>
              </a:tr>
              <a:tr h="326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5656" y="0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C00000"/>
                </a:solidFill>
              </a:rPr>
              <a:t>Программа классных мероприятий по развитию культуры поведения учащихся в обществе</a:t>
            </a:r>
            <a:endParaRPr lang="ru-RU" sz="24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620688"/>
          <a:ext cx="8496944" cy="611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151216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Март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1.Беседа «Мой режим дня»</a:t>
                      </a:r>
                    </a:p>
                    <a:p>
                      <a:r>
                        <a:rPr lang="ru-RU" sz="2800" dirty="0" smtClean="0"/>
                        <a:t>2.Воспит.час</a:t>
                      </a:r>
                      <a:r>
                        <a:rPr lang="ru-RU" sz="2800" baseline="0" dirty="0" smtClean="0"/>
                        <a:t> «Мои жесты»</a:t>
                      </a:r>
                      <a:endParaRPr lang="ru-RU" sz="2800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Апрель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1.Акция «Неделя добра».</a:t>
                      </a:r>
                    </a:p>
                    <a:p>
                      <a:r>
                        <a:rPr lang="ru-RU" sz="2800" dirty="0" smtClean="0"/>
                        <a:t>2.Внеклас.мероприятие</a:t>
                      </a:r>
                      <a:r>
                        <a:rPr lang="ru-RU" sz="2800" baseline="0" dirty="0" smtClean="0"/>
                        <a:t> «День книги».</a:t>
                      </a:r>
                      <a:endParaRPr lang="ru-RU" sz="2800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1.Повторное анкетирование</a:t>
                      </a:r>
                    </a:p>
                    <a:p>
                      <a:r>
                        <a:rPr lang="ru-RU" sz="2800" dirty="0" smtClean="0"/>
                        <a:t>2.Клас.час «Откровенный разговор».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</TotalTime>
  <Words>347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14</cp:revision>
  <dcterms:created xsi:type="dcterms:W3CDTF">2013-12-02T11:59:31Z</dcterms:created>
  <dcterms:modified xsi:type="dcterms:W3CDTF">2013-12-02T16:04:06Z</dcterms:modified>
</cp:coreProperties>
</file>