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71D6-1EF9-4F62-8226-C66778E8F4D8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B745-4041-4109-BD0C-CC4C57BF0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heart.name/uploads/posts/2009-01/1232636965_kb_parkes_michael-four_feathers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heart.name/uploads/posts/2009-01/1232637053_kb_parkes_michael-hommage_a_antoine_de_st_exupery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heart.name/uploads/posts/2009-01/1232636764_kb_parkes_michael-danae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heart.name/uploads/posts/2009-01/1232637117_kb_parkes_michael-last_swan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heart.name/uploads/posts/2009-01/1232637113_kb_parkes_michael-ledas_daughter.jp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heart.name/uploads/posts/2009-01/1232637112_kb_parkes_michael-mare_imbrium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heart.name/uploads/posts/2009-01/1232637146_kb_parkes_michael-petrouchkas_dream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heart.name/uploads/posts/2009-01/1232637197_kb_parkes_michael-swan_king.jpg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theart.name/uploads/posts/2009-01/1232637279_kb_parkes_michael-the_captive_princess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heart.name/uploads/posts/2009-01/1232637286_kb_parkes_michael-the_juggler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heart.name/uploads/posts/2009-01/1232637395_kb_parkes_michael-the_juggler2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heart.name/uploads/posts/2009-01/1232636881_kb_parkes_michael-dragon_fly.jp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art.name/uploads/posts/2009-01/1232636566_kb_parkes_michael-ceremony_of_the_sun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heart.name/uploads/posts/2009-01/1232636680_kb_parkes_michael-circus_memories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heart.name/uploads/posts/2009-01/1232636677_kb_parkes_michael-crescent_moon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heart.name/uploads/posts/2009-01/1232636985_kb_parkes_michael-hour_of_the_gods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heart.name/uploads/posts/2009-01/1232636769_kb_parkes_michael-day_dreams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heart.name/uploads/posts/2009-01/1232636840_kb_parkes_michael-dream_for_rosa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heart.name/uploads/posts/2009-01/1232636960_kb_parkes_michael-flute_meditation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Звукопись в творчестве К. Бальмонта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учителя русского языка и литературы Гордеевой Э.В.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АНГЕЛЫ ОПАЛЬНЫЕ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954" b="2195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57232"/>
            <a:ext cx="5486400" cy="839907"/>
          </a:xfrm>
        </p:spPr>
        <p:txBody>
          <a:bodyPr/>
          <a:lstStyle/>
          <a:p>
            <a:r>
              <a:rPr lang="ru-RU" dirty="0" smtClean="0"/>
              <a:t>Ассонансы «е», «о»- отрицание</a:t>
            </a:r>
          </a:p>
          <a:p>
            <a:r>
              <a:rPr lang="ru-RU" dirty="0" smtClean="0"/>
              <a:t>Аллитерации «</a:t>
            </a:r>
            <a:r>
              <a:rPr lang="ru-RU" dirty="0" err="1" smtClean="0"/>
              <a:t>н</a:t>
            </a:r>
            <a:r>
              <a:rPr lang="ru-RU" dirty="0" smtClean="0"/>
              <a:t>»- сонливость, плавность, застывание  в одной точке времени- пространства- неподвижность, незыблемость.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17859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Ангелы опальные,</a:t>
            </a:r>
            <a:br>
              <a:rPr lang="ru-RU" sz="1400" dirty="0" smtClean="0"/>
            </a:br>
            <a:r>
              <a:rPr lang="ru-RU" sz="1400" dirty="0" smtClean="0"/>
              <a:t>Светлые, печальные,</a:t>
            </a:r>
            <a:br>
              <a:rPr lang="ru-RU" sz="1400" dirty="0" smtClean="0"/>
            </a:br>
            <a:r>
              <a:rPr lang="ru-RU" sz="1400" dirty="0" smtClean="0"/>
              <a:t>Блески погребальные</a:t>
            </a:r>
            <a:br>
              <a:rPr lang="ru-RU" sz="1400" dirty="0" smtClean="0"/>
            </a:br>
            <a:r>
              <a:rPr lang="ru-RU" sz="1400" dirty="0" smtClean="0"/>
              <a:t>Тающих свечей,-</a:t>
            </a:r>
            <a:br>
              <a:rPr lang="ru-RU" sz="1400" dirty="0" smtClean="0"/>
            </a:br>
            <a:r>
              <a:rPr lang="ru-RU" sz="1400" dirty="0" smtClean="0"/>
              <a:t>Грустные, безбольные</a:t>
            </a:r>
            <a:br>
              <a:rPr lang="ru-RU" sz="1400" dirty="0" smtClean="0"/>
            </a:br>
            <a:r>
              <a:rPr lang="ru-RU" sz="1400" dirty="0" smtClean="0"/>
              <a:t>Звоны колокольные,</a:t>
            </a:r>
            <a:br>
              <a:rPr lang="ru-RU" sz="1400" dirty="0" smtClean="0"/>
            </a:br>
            <a:r>
              <a:rPr lang="ru-RU" sz="1400" dirty="0" smtClean="0"/>
              <a:t>Отзвуки невольные,</a:t>
            </a:r>
            <a:br>
              <a:rPr lang="ru-RU" sz="1400" dirty="0" smtClean="0"/>
            </a:br>
            <a:r>
              <a:rPr lang="ru-RU" sz="1400" dirty="0" smtClean="0"/>
              <a:t>Отсветы лучей,-</a:t>
            </a:r>
            <a:br>
              <a:rPr lang="ru-RU" sz="1400" dirty="0" smtClean="0"/>
            </a:br>
            <a:r>
              <a:rPr lang="ru-RU" sz="1400" dirty="0" smtClean="0"/>
              <a:t>Взоры полусонные,</a:t>
            </a:r>
            <a:br>
              <a:rPr lang="ru-RU" sz="1400" dirty="0" smtClean="0"/>
            </a:br>
            <a:r>
              <a:rPr lang="ru-RU" sz="1400" dirty="0" smtClean="0"/>
              <a:t>Нежные, влюбленные,</a:t>
            </a:r>
            <a:br>
              <a:rPr lang="ru-RU" sz="1400" dirty="0" smtClean="0"/>
            </a:br>
            <a:r>
              <a:rPr lang="ru-RU" sz="1400" dirty="0" smtClean="0"/>
              <a:t>Дымкой окаймленные</a:t>
            </a:r>
            <a:br>
              <a:rPr lang="ru-RU" sz="1400" dirty="0" smtClean="0"/>
            </a:br>
            <a:r>
              <a:rPr lang="ru-RU" sz="1400" dirty="0" smtClean="0"/>
              <a:t>Тонкие черты,-</a:t>
            </a:r>
            <a:br>
              <a:rPr lang="ru-RU" sz="1400" dirty="0" smtClean="0"/>
            </a:br>
            <a:r>
              <a:rPr lang="ru-RU" sz="1400" dirty="0" smtClean="0"/>
              <a:t>То мои несмелые,</a:t>
            </a:r>
            <a:br>
              <a:rPr lang="ru-RU" sz="1400" dirty="0" smtClean="0"/>
            </a:br>
            <a:r>
              <a:rPr lang="ru-RU" sz="1400" dirty="0" smtClean="0"/>
              <a:t>То воздушно-белые,</a:t>
            </a:r>
            <a:br>
              <a:rPr lang="ru-RU" sz="1400" dirty="0" smtClean="0"/>
            </a:br>
            <a:r>
              <a:rPr lang="ru-RU" sz="1400" dirty="0" smtClean="0"/>
              <a:t>Сладко-онемелые,</a:t>
            </a:r>
            <a:br>
              <a:rPr lang="ru-RU" sz="1400" dirty="0" smtClean="0"/>
            </a:br>
            <a:r>
              <a:rPr lang="ru-RU" sz="1400" dirty="0" smtClean="0"/>
              <a:t>Легкие цветы.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1142984"/>
            <a:ext cx="17859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Чувственно-неясные,</a:t>
            </a:r>
            <a:br>
              <a:rPr lang="ru-RU" sz="1400" dirty="0" smtClean="0"/>
            </a:br>
            <a:r>
              <a:rPr lang="ru-RU" sz="1400" dirty="0" smtClean="0"/>
              <a:t>Девственно-прекрасные,</a:t>
            </a:r>
            <a:br>
              <a:rPr lang="ru-RU" sz="1400" dirty="0" smtClean="0"/>
            </a:br>
            <a:r>
              <a:rPr lang="ru-RU" sz="1400" dirty="0" smtClean="0"/>
              <a:t>В страстности бесстрастные</a:t>
            </a:r>
            <a:br>
              <a:rPr lang="ru-RU" sz="1400" dirty="0" smtClean="0"/>
            </a:br>
            <a:r>
              <a:rPr lang="ru-RU" sz="1400" dirty="0" smtClean="0"/>
              <a:t>Тайны и слова,-</a:t>
            </a:r>
            <a:br>
              <a:rPr lang="ru-RU" sz="1400" dirty="0" smtClean="0"/>
            </a:br>
            <a:r>
              <a:rPr lang="ru-RU" sz="1400" dirty="0" smtClean="0"/>
              <a:t>Шорох приближения,</a:t>
            </a:r>
            <a:br>
              <a:rPr lang="ru-RU" sz="1400" dirty="0" smtClean="0"/>
            </a:br>
            <a:r>
              <a:rPr lang="ru-RU" sz="1400" dirty="0" smtClean="0"/>
              <a:t>Радость отражения,</a:t>
            </a:r>
            <a:br>
              <a:rPr lang="ru-RU" sz="1400" dirty="0" smtClean="0"/>
            </a:br>
            <a:r>
              <a:rPr lang="ru-RU" sz="1400" dirty="0" smtClean="0"/>
              <a:t>Нежный грех внушения,</a:t>
            </a:r>
            <a:br>
              <a:rPr lang="ru-RU" sz="1400" dirty="0" smtClean="0"/>
            </a:br>
            <a:r>
              <a:rPr lang="ru-RU" sz="1400" dirty="0" smtClean="0"/>
              <a:t>Дышащий едва,-</a:t>
            </a:r>
            <a:br>
              <a:rPr lang="ru-RU" sz="1400" dirty="0" smtClean="0"/>
            </a:br>
            <a:r>
              <a:rPr lang="ru-RU" sz="1400" dirty="0" smtClean="0"/>
              <a:t>Зыбкие и странные,</a:t>
            </a:r>
            <a:br>
              <a:rPr lang="ru-RU" sz="1400" dirty="0" smtClean="0"/>
            </a:br>
            <a:r>
              <a:rPr lang="ru-RU" sz="1400" dirty="0" smtClean="0"/>
              <a:t>Вкрадчиво-туманные,</a:t>
            </a:r>
            <a:br>
              <a:rPr lang="ru-RU" sz="1400" dirty="0" smtClean="0"/>
            </a:br>
            <a:r>
              <a:rPr lang="ru-RU" sz="1400" dirty="0" smtClean="0"/>
              <a:t>В смелости нежданные</a:t>
            </a:r>
            <a:br>
              <a:rPr lang="ru-RU" sz="1400" dirty="0" smtClean="0"/>
            </a:br>
            <a:r>
              <a:rPr lang="ru-RU" sz="1400" dirty="0" smtClean="0"/>
              <a:t>Проблески огня,-</a:t>
            </a:r>
            <a:br>
              <a:rPr lang="ru-RU" sz="1400" dirty="0" smtClean="0"/>
            </a:br>
            <a:r>
              <a:rPr lang="ru-RU" sz="1400" dirty="0" smtClean="0"/>
              <a:t>То мечты, что встретятся</a:t>
            </a:r>
            <a:br>
              <a:rPr lang="ru-RU" sz="1400" dirty="0" smtClean="0"/>
            </a:br>
            <a:r>
              <a:rPr lang="ru-RU" sz="1400" dirty="0" smtClean="0"/>
              <a:t>С теми, кем отметятся,</a:t>
            </a:r>
            <a:br>
              <a:rPr lang="ru-RU" sz="1400" dirty="0" smtClean="0"/>
            </a:br>
            <a:r>
              <a:rPr lang="ru-RU" sz="1400" dirty="0" smtClean="0"/>
              <a:t>И опять засветятся</a:t>
            </a:r>
            <a:br>
              <a:rPr lang="ru-RU" sz="1400" dirty="0" smtClean="0"/>
            </a:br>
            <a:r>
              <a:rPr lang="ru-RU" sz="1400" dirty="0" smtClean="0"/>
              <a:t>Эхом для меня!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Ассонанс «О»- бесконечность.</a:t>
            </a:r>
            <a:endParaRPr lang="ru-RU" dirty="0"/>
          </a:p>
        </p:txBody>
      </p:sp>
      <p:pic>
        <p:nvPicPr>
          <p:cNvPr id="48130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000240"/>
            <a:ext cx="4038600" cy="339760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Она отдалась без упрека,</a:t>
            </a:r>
            <a:br>
              <a:rPr lang="ru-RU" dirty="0" smtClean="0"/>
            </a:br>
            <a:r>
              <a:rPr lang="ru-RU" dirty="0" smtClean="0"/>
              <a:t>Она целовала без слов.</a:t>
            </a:r>
            <a:br>
              <a:rPr lang="ru-RU" dirty="0" smtClean="0"/>
            </a:br>
            <a:r>
              <a:rPr lang="ru-RU" dirty="0" smtClean="0"/>
              <a:t>- Как темное море глубоко,</a:t>
            </a:r>
            <a:br>
              <a:rPr lang="ru-RU" dirty="0" smtClean="0"/>
            </a:br>
            <a:r>
              <a:rPr lang="ru-RU" dirty="0" smtClean="0"/>
              <a:t>Как дышат края облаков!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не твердила: "Не надо",</a:t>
            </a:r>
            <a:br>
              <a:rPr lang="ru-RU" dirty="0" smtClean="0"/>
            </a:br>
            <a:r>
              <a:rPr lang="ru-RU" dirty="0" smtClean="0"/>
              <a:t>Обетов она не ждала.</a:t>
            </a:r>
            <a:br>
              <a:rPr lang="ru-RU" dirty="0" smtClean="0"/>
            </a:br>
            <a:r>
              <a:rPr lang="ru-RU" dirty="0" smtClean="0"/>
              <a:t>- Как сладостно дышит прохлада,</a:t>
            </a:r>
            <a:br>
              <a:rPr lang="ru-RU" dirty="0" smtClean="0"/>
            </a:br>
            <a:r>
              <a:rPr lang="ru-RU" dirty="0" smtClean="0"/>
              <a:t>Как тает вечерняя мгла!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не страшилась возмездья,</a:t>
            </a:r>
            <a:br>
              <a:rPr lang="ru-RU" dirty="0" smtClean="0"/>
            </a:br>
            <a:r>
              <a:rPr lang="ru-RU" dirty="0" smtClean="0"/>
              <a:t>Она не боялась утрат.</a:t>
            </a:r>
            <a:br>
              <a:rPr lang="ru-RU" dirty="0" smtClean="0"/>
            </a:br>
            <a:r>
              <a:rPr lang="ru-RU" dirty="0" smtClean="0"/>
              <a:t>- Как сказочно светят созвездья,</a:t>
            </a:r>
            <a:br>
              <a:rPr lang="ru-RU" dirty="0" smtClean="0"/>
            </a:br>
            <a:r>
              <a:rPr lang="ru-RU" dirty="0" smtClean="0"/>
              <a:t>Как звезды бессмертно горят!</a:t>
            </a:r>
          </a:p>
          <a:p>
            <a:r>
              <a:rPr lang="ru-RU" dirty="0" smtClean="0"/>
              <a:t>СКРЫТЫЙ КЛЮЧЕВОЙ  СИМВОЛ- «ВЕЧНОСТЬ»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Камыши </a:t>
            </a:r>
            <a:br>
              <a:rPr lang="ru-RU" dirty="0" smtClean="0"/>
            </a:br>
            <a:r>
              <a:rPr lang="ru-RU" sz="2700" dirty="0" smtClean="0"/>
              <a:t>Аллитерация звуков «</a:t>
            </a:r>
            <a:r>
              <a:rPr lang="ru-RU" sz="2700" dirty="0" err="1" smtClean="0"/>
              <a:t>ш</a:t>
            </a:r>
            <a:r>
              <a:rPr lang="ru-RU" sz="2700" dirty="0" smtClean="0"/>
              <a:t>» - шорох, «с» - свист ветра, «</a:t>
            </a:r>
            <a:r>
              <a:rPr lang="ru-RU" sz="2700" dirty="0" err="1" smtClean="0"/>
              <a:t>з,ж</a:t>
            </a:r>
            <a:r>
              <a:rPr lang="ru-RU" sz="2700" dirty="0" smtClean="0"/>
              <a:t>»- чувство безнадёжности, обреченности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52269"/>
            <a:ext cx="4038600" cy="442182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Полночной порою в болотной глуши</a:t>
            </a:r>
          </a:p>
          <a:p>
            <a:pPr>
              <a:buNone/>
            </a:pPr>
            <a:r>
              <a:rPr lang="ru-RU" dirty="0" smtClean="0"/>
              <a:t> Чуть слышно, бесшумно, шуршат камыши.</a:t>
            </a:r>
          </a:p>
          <a:p>
            <a:pPr>
              <a:buNone/>
            </a:pPr>
            <a:r>
              <a:rPr lang="ru-RU" dirty="0" smtClean="0"/>
              <a:t> О чем они шепчут? О чем говорят? </a:t>
            </a:r>
          </a:p>
          <a:p>
            <a:pPr>
              <a:buNone/>
            </a:pPr>
            <a:r>
              <a:rPr lang="ru-RU" dirty="0" smtClean="0"/>
              <a:t>Зачем огоньки между ними горят? </a:t>
            </a:r>
          </a:p>
          <a:p>
            <a:pPr>
              <a:buNone/>
            </a:pPr>
            <a:r>
              <a:rPr lang="ru-RU" dirty="0" smtClean="0"/>
              <a:t>Мелькают, мигают - и снова их нет.</a:t>
            </a:r>
          </a:p>
          <a:p>
            <a:pPr>
              <a:buNone/>
            </a:pPr>
            <a:r>
              <a:rPr lang="ru-RU" dirty="0" smtClean="0"/>
              <a:t> И снова забрезжил блуждающий свет. </a:t>
            </a:r>
          </a:p>
          <a:p>
            <a:pPr>
              <a:buNone/>
            </a:pPr>
            <a:r>
              <a:rPr lang="ru-RU" dirty="0" smtClean="0"/>
              <a:t>Полночной порой камыши шелестят.</a:t>
            </a:r>
          </a:p>
          <a:p>
            <a:pPr>
              <a:buNone/>
            </a:pPr>
            <a:r>
              <a:rPr lang="ru-RU" dirty="0" smtClean="0"/>
              <a:t> В них жабы гнездятся, в них змеи свистят. </a:t>
            </a:r>
          </a:p>
          <a:p>
            <a:pPr>
              <a:buNone/>
            </a:pPr>
            <a:r>
              <a:rPr lang="ru-RU" dirty="0" smtClean="0"/>
              <a:t>В болоте дрожит умирающий лик. </a:t>
            </a:r>
          </a:p>
          <a:p>
            <a:pPr>
              <a:buNone/>
            </a:pPr>
            <a:r>
              <a:rPr lang="ru-RU" dirty="0" smtClean="0"/>
              <a:t>То месяц багровый печально поник. </a:t>
            </a:r>
          </a:p>
          <a:p>
            <a:pPr>
              <a:buNone/>
            </a:pPr>
            <a:r>
              <a:rPr lang="ru-RU" dirty="0" smtClean="0"/>
              <a:t>И тиной запахло. И сырость ползет. </a:t>
            </a:r>
          </a:p>
          <a:p>
            <a:pPr>
              <a:buNone/>
            </a:pPr>
            <a:r>
              <a:rPr lang="ru-RU" dirty="0" smtClean="0"/>
              <a:t>Трясина заманит, сожмет, засосет. </a:t>
            </a:r>
          </a:p>
          <a:p>
            <a:pPr>
              <a:buNone/>
            </a:pPr>
            <a:r>
              <a:rPr lang="ru-RU" dirty="0" smtClean="0"/>
              <a:t>"Кого? Для чего? - камыши говорят,</a:t>
            </a:r>
          </a:p>
          <a:p>
            <a:pPr>
              <a:buNone/>
            </a:pPr>
            <a:r>
              <a:rPr lang="ru-RU" dirty="0" smtClean="0"/>
              <a:t>- Зачем огоньки между нами горят?" </a:t>
            </a:r>
          </a:p>
          <a:p>
            <a:pPr>
              <a:buNone/>
            </a:pPr>
            <a:r>
              <a:rPr lang="ru-RU" dirty="0" smtClean="0"/>
              <a:t>Но месяц печальный безмолвно поник. </a:t>
            </a:r>
          </a:p>
          <a:p>
            <a:pPr>
              <a:buNone/>
            </a:pPr>
            <a:r>
              <a:rPr lang="ru-RU" dirty="0" smtClean="0"/>
              <a:t>Не знает. Склоняет все ниже свой лик. </a:t>
            </a:r>
          </a:p>
          <a:p>
            <a:pPr>
              <a:buNone/>
            </a:pPr>
            <a:r>
              <a:rPr lang="ru-RU" dirty="0" smtClean="0"/>
              <a:t>И, вздох повторяя погибшей души, </a:t>
            </a:r>
          </a:p>
          <a:p>
            <a:pPr>
              <a:buNone/>
            </a:pPr>
            <a:r>
              <a:rPr lang="ru-RU" dirty="0" smtClean="0"/>
              <a:t>Тоскливо, бесшумно, шуршат камыши.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РИВВЕЙРА</a:t>
            </a:r>
            <a:br>
              <a:rPr lang="ru-RU" sz="2800" dirty="0" smtClean="0"/>
            </a:br>
            <a:r>
              <a:rPr lang="ru-RU" sz="2800" dirty="0" smtClean="0"/>
              <a:t>Чередование аллитераций» «</a:t>
            </a:r>
            <a:r>
              <a:rPr lang="ru-RU" sz="2800" dirty="0" err="1" smtClean="0"/>
              <a:t>р</a:t>
            </a:r>
            <a:r>
              <a:rPr lang="ru-RU" sz="2800" dirty="0" smtClean="0"/>
              <a:t>»- «л»- ярость, разрыв- покорность, слабость</a:t>
            </a:r>
            <a:endParaRPr lang="ru-RU" sz="2800" dirty="0"/>
          </a:p>
        </p:txBody>
      </p:sp>
      <p:pic>
        <p:nvPicPr>
          <p:cNvPr id="50178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197259"/>
            <a:ext cx="4038600" cy="333184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929190" y="1428736"/>
            <a:ext cx="3686172" cy="4525963"/>
          </a:xfrm>
        </p:spPr>
        <p:txBody>
          <a:bodyPr>
            <a:noAutofit/>
          </a:bodyPr>
          <a:lstStyle/>
          <a:p>
            <a:r>
              <a:rPr lang="ru-RU" sz="1200" dirty="0" smtClean="0"/>
              <a:t>Ты не был знаком с ароматом</a:t>
            </a:r>
            <a:br>
              <a:rPr lang="ru-RU" sz="1200" dirty="0" smtClean="0"/>
            </a:br>
            <a:r>
              <a:rPr lang="ru-RU" sz="1200" dirty="0" smtClean="0"/>
              <a:t>Кругом расцветавших цветов.</a:t>
            </a:r>
            <a:br>
              <a:rPr lang="ru-RU" sz="1200" dirty="0" smtClean="0"/>
            </a:br>
            <a:r>
              <a:rPr lang="ru-RU" sz="1200" dirty="0" smtClean="0"/>
              <a:t>Жестокий и мрачный анатом,</a:t>
            </a:r>
            <a:br>
              <a:rPr lang="ru-RU" sz="1200" dirty="0" smtClean="0"/>
            </a:br>
            <a:r>
              <a:rPr lang="ru-RU" sz="1200" dirty="0" smtClean="0"/>
              <a:t>Ты жаждал </a:t>
            </a:r>
            <a:r>
              <a:rPr lang="ru-RU" sz="1200" dirty="0" err="1" smtClean="0"/>
              <a:t>разъятья</a:t>
            </a:r>
            <a:r>
              <a:rPr lang="ru-RU" sz="1200" dirty="0" smtClean="0"/>
              <a:t> основ.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Поняв убедительность муки,</a:t>
            </a:r>
            <a:br>
              <a:rPr lang="ru-RU" sz="1200" dirty="0" smtClean="0"/>
            </a:br>
            <a:r>
              <a:rPr lang="ru-RU" sz="1200" dirty="0" smtClean="0"/>
              <a:t>Ее затаил ты в крови,</a:t>
            </a:r>
            <a:br>
              <a:rPr lang="ru-RU" sz="1200" dirty="0" smtClean="0"/>
            </a:br>
            <a:r>
              <a:rPr lang="ru-RU" sz="1200" dirty="0" smtClean="0"/>
              <a:t>Любя искаженные руки,</a:t>
            </a:r>
            <a:br>
              <a:rPr lang="ru-RU" sz="1200" dirty="0" smtClean="0"/>
            </a:br>
            <a:r>
              <a:rPr lang="ru-RU" sz="1200" dirty="0" smtClean="0"/>
              <a:t>Как любят лобзанья в любви.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Ты выразил ужас неволи —</a:t>
            </a:r>
            <a:br>
              <a:rPr lang="ru-RU" sz="1200" dirty="0" smtClean="0"/>
            </a:br>
            <a:r>
              <a:rPr lang="ru-RU" sz="1200" dirty="0" smtClean="0"/>
              <a:t>И бросил в беззвездный предел</a:t>
            </a:r>
            <a:br>
              <a:rPr lang="ru-RU" sz="1200" dirty="0" smtClean="0"/>
            </a:br>
            <a:r>
              <a:rPr lang="ru-RU" sz="1200" dirty="0" smtClean="0"/>
              <a:t>Кошмары исполненных боли,</a:t>
            </a:r>
            <a:br>
              <a:rPr lang="ru-RU" sz="1200" dirty="0" smtClean="0"/>
            </a:br>
            <a:r>
              <a:rPr lang="ru-RU" sz="1200" dirty="0" smtClean="0"/>
              <a:t>Тобою разорванных тел.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Сказав нам, что ужасы пыток</a:t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 err="1" smtClean="0"/>
              <a:t>созданьях</a:t>
            </a:r>
            <a:r>
              <a:rPr lang="ru-RU" sz="1200" dirty="0" smtClean="0"/>
              <a:t> мечты хороши,</a:t>
            </a:r>
            <a:br>
              <a:rPr lang="ru-RU" sz="1200" dirty="0" smtClean="0"/>
            </a:br>
            <a:r>
              <a:rPr lang="ru-RU" sz="1200" dirty="0" smtClean="0"/>
              <a:t>Ты ярко явил нам избыток</a:t>
            </a:r>
            <a:br>
              <a:rPr lang="ru-RU" sz="1200" dirty="0" smtClean="0"/>
            </a:br>
            <a:r>
              <a:rPr lang="ru-RU" sz="1200" dirty="0" smtClean="0"/>
              <a:t>И бешенство мощной души.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тьмою, как чарой, владея,</a:t>
            </a:r>
            <a:br>
              <a:rPr lang="ru-RU" sz="1200" dirty="0" smtClean="0"/>
            </a:br>
            <a:r>
              <a:rPr lang="ru-RU" sz="1200" dirty="0" smtClean="0"/>
              <a:t>Ты мрак приобщил к красоте,</a:t>
            </a:r>
            <a:br>
              <a:rPr lang="ru-RU" sz="1200" dirty="0" smtClean="0"/>
            </a:br>
            <a:r>
              <a:rPr lang="ru-RU" sz="1200" dirty="0" smtClean="0"/>
              <a:t>Ты — брат своего Прометея,</a:t>
            </a:r>
            <a:br>
              <a:rPr lang="ru-RU" sz="1200" dirty="0" smtClean="0"/>
            </a:br>
            <a:r>
              <a:rPr lang="ru-RU" sz="1200" dirty="0" smtClean="0"/>
              <a:t>Который всегда в темноте.</a:t>
            </a:r>
          </a:p>
          <a:p>
            <a:r>
              <a:rPr lang="ru-RU" sz="1200" dirty="0" smtClean="0"/>
              <a:t> СКРЫТЫЙ СИМВОЛ «СИЛА ТЬМЫ, ЖЕСТОКОЙ ВОЛИ»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86400" cy="11318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Кто кого</a:t>
            </a:r>
            <a:br>
              <a:rPr lang="ru-RU" dirty="0" smtClean="0"/>
            </a:br>
            <a:r>
              <a:rPr lang="ru-RU" dirty="0" smtClean="0"/>
              <a:t>Ассонансы «О», «А»- «взрыв» строк- энергия удара, радость победы.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2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493" b="6493"/>
          <a:stretch>
            <a:fillRect/>
          </a:stretch>
        </p:blipFill>
        <p:spPr bwMode="auto">
          <a:xfrm>
            <a:off x="2714612" y="2214554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2071702" cy="350046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Настигаю. Настигаю. Огибаю. Обгоню.</a:t>
            </a:r>
          </a:p>
          <a:p>
            <a:r>
              <a:rPr lang="ru-RU" dirty="0" smtClean="0"/>
              <a:t> Я колдую. Вихри чую. Грею сбрую я коню.</a:t>
            </a:r>
          </a:p>
          <a:p>
            <a:r>
              <a:rPr lang="ru-RU" dirty="0" smtClean="0"/>
              <a:t> Конь мой спорый.</a:t>
            </a:r>
          </a:p>
          <a:p>
            <a:r>
              <a:rPr lang="ru-RU" dirty="0" smtClean="0"/>
              <a:t> Топи, боры, степи, горы пролетим. </a:t>
            </a:r>
          </a:p>
          <a:p>
            <a:r>
              <a:rPr lang="ru-RU" dirty="0" smtClean="0"/>
              <a:t>Жарко дышит. </a:t>
            </a:r>
          </a:p>
          <a:p>
            <a:r>
              <a:rPr lang="ru-RU" dirty="0" smtClean="0"/>
              <a:t>Мысли слышит. </a:t>
            </a:r>
          </a:p>
          <a:p>
            <a:r>
              <a:rPr lang="ru-RU" dirty="0" smtClean="0"/>
              <a:t>Конь - огонь и побратим. Враг мой равен. Полноправен. </a:t>
            </a:r>
          </a:p>
          <a:p>
            <a:r>
              <a:rPr lang="ru-RU" dirty="0" smtClean="0"/>
              <a:t>Чей скорей вскипит бокал? Настигаю. Настигаю. Огибаю. Обогнал.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786478" cy="1379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Линии света</a:t>
            </a:r>
            <a:br>
              <a:rPr lang="ru-RU" dirty="0" smtClean="0"/>
            </a:br>
            <a:r>
              <a:rPr lang="ru-RU" dirty="0" smtClean="0"/>
              <a:t>Сонорные «л,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н</a:t>
            </a:r>
            <a:r>
              <a:rPr lang="ru-RU" dirty="0" smtClean="0"/>
              <a:t>»-  нежная и трепетная энергия любви, передана сочетанием с аллитерацией плавного «В».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140" b="6140"/>
          <a:stretch>
            <a:fillRect/>
          </a:stretch>
        </p:blipFill>
        <p:spPr bwMode="auto">
          <a:xfrm>
            <a:off x="285720" y="1714488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142852"/>
            <a:ext cx="3286116" cy="657229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Длинные линии света Ласковой дальней луны. Дымкою море одето. </a:t>
            </a:r>
          </a:p>
          <a:p>
            <a:r>
              <a:rPr lang="ru-RU" sz="2000" dirty="0" smtClean="0"/>
              <a:t>Дымка — рожденье волны. Волны, лелея, сплетают Светлые пряди руна. </a:t>
            </a:r>
          </a:p>
          <a:p>
            <a:r>
              <a:rPr lang="ru-RU" sz="2000" dirty="0" smtClean="0"/>
              <a:t>Хлопья плывут — и растают, Новая встанет волна. </a:t>
            </a:r>
          </a:p>
          <a:p>
            <a:r>
              <a:rPr lang="ru-RU" sz="2000" dirty="0" smtClean="0"/>
              <a:t>Новую линию блеска Вытянет ласка луны.</a:t>
            </a:r>
          </a:p>
          <a:p>
            <a:r>
              <a:rPr lang="ru-RU" sz="2000" dirty="0" smtClean="0"/>
              <a:t> Сказка сверканий и плеска Зыбью дойдет с глубины. Влажная пропасть сольется С бездной эфирных высот. Таинство небом дается, Слитность — зеркальностью вод. </a:t>
            </a:r>
          </a:p>
          <a:p>
            <a:r>
              <a:rPr lang="ru-RU" sz="2000" dirty="0" smtClean="0"/>
              <a:t>Есть </a:t>
            </a:r>
            <a:r>
              <a:rPr lang="ru-RU" sz="2000" dirty="0" err="1" smtClean="0"/>
              <a:t>полногласность</a:t>
            </a:r>
            <a:r>
              <a:rPr lang="ru-RU" sz="2000" dirty="0" smtClean="0"/>
              <a:t> ответа, Только желай и зови. Длинные линии света Тянутся к нам от любви.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57166"/>
            <a:ext cx="5000660" cy="1346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Ломаные линии</a:t>
            </a:r>
            <a:br>
              <a:rPr lang="ru-RU" dirty="0" smtClean="0"/>
            </a:br>
            <a:r>
              <a:rPr lang="ru-RU" dirty="0" smtClean="0"/>
              <a:t> Сонорные «л,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н</a:t>
            </a:r>
            <a:r>
              <a:rPr lang="ru-RU" dirty="0" smtClean="0"/>
              <a:t>»-  скрытая угроза,</a:t>
            </a:r>
            <a:br>
              <a:rPr lang="ru-RU" dirty="0" smtClean="0"/>
            </a:br>
            <a:r>
              <a:rPr lang="ru-RU" dirty="0" smtClean="0"/>
              <a:t>передана сочетанием с аллитерацией «</a:t>
            </a:r>
            <a:r>
              <a:rPr lang="ru-RU" dirty="0" err="1" smtClean="0"/>
              <a:t>з,щ,с,ч,х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0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500" r="6500"/>
          <a:stretch>
            <a:fillRect/>
          </a:stretch>
        </p:blipFill>
        <p:spPr bwMode="auto">
          <a:xfrm>
            <a:off x="3500430" y="1785926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286148" cy="642941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Ломаные линии, острые углы. </a:t>
            </a:r>
          </a:p>
          <a:p>
            <a:r>
              <a:rPr lang="ru-RU" sz="2000" dirty="0" smtClean="0"/>
              <a:t>Да, мы здесь — мы прячемся в дымном царстве мглы.</a:t>
            </a:r>
          </a:p>
          <a:p>
            <a:r>
              <a:rPr lang="ru-RU" sz="2000" dirty="0" smtClean="0"/>
              <a:t> Мы еще покажемся из угрюмых нор,</a:t>
            </a:r>
          </a:p>
          <a:p>
            <a:r>
              <a:rPr lang="ru-RU" sz="2000" dirty="0" smtClean="0"/>
              <a:t> Мы еще нарядимся в праздничный убор. </a:t>
            </a:r>
          </a:p>
          <a:p>
            <a:r>
              <a:rPr lang="ru-RU" sz="2000" dirty="0" smtClean="0"/>
              <a:t>Глянем и захватим вас, вбросим в наши сны. </a:t>
            </a:r>
          </a:p>
          <a:p>
            <a:r>
              <a:rPr lang="ru-RU" sz="2000" dirty="0" smtClean="0"/>
              <a:t>Мы еще покажем вам свежесть новизны. Подождите, старые, </a:t>
            </a:r>
          </a:p>
          <a:p>
            <a:r>
              <a:rPr lang="ru-RU" sz="2000" dirty="0" smtClean="0"/>
              <a:t>знавшие всегда </a:t>
            </a:r>
          </a:p>
          <a:p>
            <a:r>
              <a:rPr lang="ru-RU" sz="2000" dirty="0" smtClean="0"/>
              <a:t>Только два качания,</a:t>
            </a:r>
          </a:p>
          <a:p>
            <a:r>
              <a:rPr lang="ru-RU" sz="2000" dirty="0" smtClean="0"/>
              <a:t> только нет и да.</a:t>
            </a:r>
          </a:p>
          <a:p>
            <a:r>
              <a:rPr lang="ru-RU" sz="2000" dirty="0" smtClean="0"/>
              <a:t> Будет откровение, </a:t>
            </a:r>
          </a:p>
          <a:p>
            <a:r>
              <a:rPr lang="ru-RU" sz="2000" dirty="0" smtClean="0"/>
              <a:t>вспыхнет царство мглы. </a:t>
            </a:r>
          </a:p>
          <a:p>
            <a:r>
              <a:rPr lang="ru-RU" sz="2000" dirty="0" smtClean="0"/>
              <a:t>Утро дышит пурпуром... </a:t>
            </a:r>
          </a:p>
          <a:p>
            <a:r>
              <a:rPr lang="ru-RU" sz="2000" dirty="0" smtClean="0"/>
              <a:t>Чу! Кричат орлы!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Надгробные цветы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317" b="631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Ассонанс «е» в сочетании с аллитерациями «</a:t>
            </a:r>
            <a:r>
              <a:rPr lang="ru-RU" dirty="0" err="1" smtClean="0"/>
              <a:t>с-ш-т-ч-п</a:t>
            </a:r>
            <a:r>
              <a:rPr lang="ru-RU" dirty="0" smtClean="0"/>
              <a:t>» создают эффект умирания, сожаления.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429520" y="285728"/>
            <a:ext cx="17144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Пока вдали не загорятся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На бледном небе янтари. Тогда, поняв, что жизнь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минутна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Что безуспешна их борьба,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Рыдая горестно и смутно,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Они идут в свои гроба.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Вот почему наутро блещут Цветы над темною плитой: В них слезы горькие трепещут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О жизни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жизни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прожитой.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15716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Среди могил неясный шепот, Неясный шепот ветерка. Печальный вздох, тоскливый ропот, Тоскливый ропот ивняка. Среди могил блуждают тени Усопших дедов и отцов, </a:t>
            </a:r>
          </a:p>
          <a:p>
            <a:r>
              <a:rPr lang="ru-RU" sz="1600" dirty="0" smtClean="0"/>
              <a:t>И на церковные ступени Восходят тени мертвецов.</a:t>
            </a:r>
          </a:p>
          <a:p>
            <a:r>
              <a:rPr lang="ru-RU" sz="1600" dirty="0" smtClean="0"/>
              <a:t> И в дверь церковную стучатся, </a:t>
            </a:r>
          </a:p>
          <a:p>
            <a:r>
              <a:rPr lang="ru-RU" sz="1600" dirty="0" smtClean="0"/>
              <a:t>Они стучатся до зари,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</a:t>
            </a:r>
            <a:br>
              <a:rPr lang="ru-RU" dirty="0" smtClean="0"/>
            </a:br>
            <a:r>
              <a:rPr lang="ru-RU" sz="1600" dirty="0" smtClean="0"/>
              <a:t>«Пиршество» ассонансов:1,3 строфа- «ой»,</a:t>
            </a:r>
            <a:br>
              <a:rPr lang="ru-RU" sz="1600" dirty="0" smtClean="0"/>
            </a:br>
            <a:r>
              <a:rPr lang="ru-RU" sz="1600" dirty="0" smtClean="0"/>
              <a:t>4- «ей», 5 – «е»</a:t>
            </a:r>
            <a:br>
              <a:rPr lang="ru-RU" sz="1600" dirty="0" smtClean="0"/>
            </a:br>
            <a:r>
              <a:rPr lang="ru-RU" sz="1600" dirty="0" smtClean="0"/>
              <a:t>Аллитераций: «</a:t>
            </a:r>
            <a:r>
              <a:rPr lang="ru-RU" sz="1600" dirty="0" err="1" smtClean="0"/>
              <a:t>к,ч</a:t>
            </a:r>
            <a:r>
              <a:rPr lang="ru-RU" sz="1600" dirty="0" smtClean="0"/>
              <a:t>».</a:t>
            </a:r>
            <a:br>
              <a:rPr lang="ru-RU" sz="1600" dirty="0" smtClean="0"/>
            </a:br>
            <a:r>
              <a:rPr lang="ru-RU" sz="1600" dirty="0" smtClean="0"/>
              <a:t>Поэтическая задача - метаморфозы звука.</a:t>
            </a:r>
            <a:endParaRPr lang="ru-RU" dirty="0"/>
          </a:p>
        </p:txBody>
      </p:sp>
      <p:pic>
        <p:nvPicPr>
          <p:cNvPr id="55298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714488"/>
            <a:ext cx="4281518" cy="450059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Тончайший звук, откуда ты со мной? </a:t>
            </a:r>
          </a:p>
          <a:p>
            <a:pPr>
              <a:buNone/>
            </a:pPr>
            <a:r>
              <a:rPr lang="ru-RU" sz="1400" dirty="0" smtClean="0"/>
              <a:t>Ты создан птицей? Женщиной? Струной?</a:t>
            </a:r>
          </a:p>
          <a:p>
            <a:pPr>
              <a:buNone/>
            </a:pPr>
            <a:r>
              <a:rPr lang="ru-RU" sz="1400" dirty="0" smtClean="0"/>
              <a:t> Быть может, солнцем? Или тишиной?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От сердца ли до сердца свеян луч? </a:t>
            </a:r>
          </a:p>
          <a:p>
            <a:pPr>
              <a:buNone/>
            </a:pPr>
            <a:r>
              <a:rPr lang="ru-RU" sz="1400" dirty="0" smtClean="0"/>
              <a:t>Поэт ли спал, и был тот сон певуч?</a:t>
            </a:r>
          </a:p>
          <a:p>
            <a:pPr>
              <a:buNone/>
            </a:pPr>
            <a:r>
              <a:rPr lang="ru-RU" sz="1400" dirty="0" smtClean="0"/>
              <a:t> Иль нежный с нежной заперся на ключ?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Быть может, колокольчик  </a:t>
            </a:r>
            <a:r>
              <a:rPr lang="ru-RU" sz="1400" dirty="0" err="1" smtClean="0"/>
              <a:t>голубой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Качается, тоскуя сам с собой, </a:t>
            </a:r>
          </a:p>
          <a:p>
            <a:pPr>
              <a:buNone/>
            </a:pPr>
            <a:r>
              <a:rPr lang="ru-RU" sz="1400" dirty="0" smtClean="0"/>
              <a:t>Заводит тяжбу с медленной судьбой?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Быть может, за преградою морей </a:t>
            </a:r>
          </a:p>
          <a:p>
            <a:pPr>
              <a:buNone/>
            </a:pPr>
            <a:r>
              <a:rPr lang="ru-RU" sz="1400" dirty="0" smtClean="0"/>
              <a:t>Промчался ветер вдоль родных полей</a:t>
            </a:r>
          </a:p>
          <a:p>
            <a:pPr>
              <a:buNone/>
            </a:pPr>
            <a:r>
              <a:rPr lang="ru-RU" sz="1400" dirty="0" smtClean="0"/>
              <a:t> И прошептал: «Вернись. Приди скорей».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Быть может, там, в родимой стороне,</a:t>
            </a:r>
          </a:p>
          <a:p>
            <a:pPr>
              <a:buNone/>
            </a:pPr>
            <a:r>
              <a:rPr lang="ru-RU" sz="1400" dirty="0" smtClean="0"/>
              <a:t> Желанная томится обо мне, </a:t>
            </a:r>
          </a:p>
          <a:p>
            <a:pPr>
              <a:buNone/>
            </a:pPr>
            <a:r>
              <a:rPr lang="ru-RU" sz="1400" dirty="0" smtClean="0"/>
              <a:t>И я пою в ее душе на дне?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И тот берущий кажущийся звук </a:t>
            </a:r>
          </a:p>
          <a:p>
            <a:pPr>
              <a:buNone/>
            </a:pPr>
            <a:r>
              <a:rPr lang="ru-RU" sz="1400" dirty="0" smtClean="0"/>
              <a:t>Ручается, как призрак милых рук, </a:t>
            </a:r>
          </a:p>
          <a:p>
            <a:pPr>
              <a:buNone/>
            </a:pPr>
            <a:r>
              <a:rPr lang="ru-RU" sz="1400" dirty="0" smtClean="0"/>
              <a:t>Что верен я за мглою всех разлук.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186238" cy="20717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час вечерний </a:t>
            </a:r>
            <a:br>
              <a:rPr lang="ru-RU" sz="2800" dirty="0" smtClean="0"/>
            </a:br>
            <a:r>
              <a:rPr lang="ru-RU" sz="2800" dirty="0" smtClean="0"/>
              <a:t> Чередование ассонанса «о» с аллитерациями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з-ч</a:t>
            </a:r>
            <a:r>
              <a:rPr lang="ru-RU" sz="2800" dirty="0" smtClean="0"/>
              <a:t>» создает ощущение «песочных часов»- потока ускользающего времени</a:t>
            </a:r>
            <a:endParaRPr lang="ru-RU" sz="2800" dirty="0"/>
          </a:p>
        </p:txBody>
      </p:sp>
      <p:pic>
        <p:nvPicPr>
          <p:cNvPr id="56322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3140968"/>
            <a:ext cx="4038600" cy="327126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2844" y="857232"/>
            <a:ext cx="4038600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Зачем в </a:t>
            </a:r>
            <a:r>
              <a:rPr lang="ru-RU" sz="1600" dirty="0" err="1" smtClean="0"/>
              <a:t>названьи</a:t>
            </a:r>
            <a:r>
              <a:rPr lang="ru-RU" sz="1600" dirty="0" smtClean="0"/>
              <a:t> звезд отравленные                          звуки,</a:t>
            </a:r>
          </a:p>
          <a:p>
            <a:pPr>
              <a:buNone/>
            </a:pPr>
            <a:r>
              <a:rPr lang="ru-RU" sz="1600" dirty="0" smtClean="0"/>
              <a:t>- Змея, и Скорпион, и Гидра, и Весы? </a:t>
            </a:r>
          </a:p>
          <a:p>
            <a:pPr>
              <a:buNone/>
            </a:pPr>
            <a:r>
              <a:rPr lang="ru-RU" sz="1600" dirty="0" smtClean="0"/>
              <a:t>- О, друг мой, в царстве звезд все та же боль разлуки, </a:t>
            </a:r>
          </a:p>
          <a:p>
            <a:pPr>
              <a:buNone/>
            </a:pPr>
            <a:r>
              <a:rPr lang="ru-RU" sz="1600" dirty="0" smtClean="0"/>
              <a:t>Там так же тягостны мгновенья и часы. </a:t>
            </a:r>
          </a:p>
          <a:p>
            <a:pPr>
              <a:buNone/>
            </a:pPr>
            <a:r>
              <a:rPr lang="ru-RU" sz="1600" dirty="0" smtClean="0"/>
              <a:t>О, друг мой, плачущий со мною в час вечерний, </a:t>
            </a:r>
          </a:p>
          <a:p>
            <a:pPr>
              <a:buNone/>
            </a:pPr>
            <a:r>
              <a:rPr lang="ru-RU" sz="1600" dirty="0" smtClean="0"/>
              <a:t>И там, как здесь, царит Судьбы неправый суд, </a:t>
            </a:r>
          </a:p>
          <a:p>
            <a:pPr>
              <a:buNone/>
            </a:pPr>
            <a:r>
              <a:rPr lang="ru-RU" sz="1600" dirty="0" smtClean="0"/>
              <a:t>Змеей мерцает ложь, и гидра жгучих терний </a:t>
            </a:r>
          </a:p>
          <a:p>
            <a:pPr>
              <a:buNone/>
            </a:pPr>
            <a:r>
              <a:rPr lang="ru-RU" sz="1600" dirty="0" smtClean="0"/>
              <a:t>- Отплата мрачная за радости минут. </a:t>
            </a:r>
          </a:p>
          <a:p>
            <a:pPr>
              <a:buNone/>
            </a:pPr>
            <a:r>
              <a:rPr lang="ru-RU" sz="1600" dirty="0" smtClean="0"/>
              <a:t>И потому теперь в туманности Эфира </a:t>
            </a:r>
          </a:p>
          <a:p>
            <a:pPr>
              <a:buNone/>
            </a:pPr>
            <a:r>
              <a:rPr lang="ru-RU" sz="1600" dirty="0" smtClean="0"/>
              <a:t>Рассыпались огни безвременной росы,</a:t>
            </a:r>
          </a:p>
          <a:p>
            <a:pPr>
              <a:buNone/>
            </a:pPr>
            <a:r>
              <a:rPr lang="ru-RU" sz="1600" dirty="0" smtClean="0"/>
              <a:t> И дышат в темноте, дрожат над болью </a:t>
            </a:r>
          </a:p>
          <a:p>
            <a:pPr>
              <a:buNone/>
            </a:pPr>
            <a:r>
              <a:rPr lang="ru-RU" sz="1600" dirty="0" smtClean="0"/>
              <a:t>                                Мира </a:t>
            </a:r>
          </a:p>
          <a:p>
            <a:pPr>
              <a:buNone/>
            </a:pPr>
            <a:r>
              <a:rPr lang="ru-RU" sz="1600" dirty="0" smtClean="0"/>
              <a:t>- Змея, и Скорпион, и Гидра, и Весы.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Аллитерация на «Р»- сила, страсть, ярость…</a:t>
            </a:r>
            <a:endParaRPr lang="ru-RU" dirty="0"/>
          </a:p>
        </p:txBody>
      </p:sp>
      <p:pic>
        <p:nvPicPr>
          <p:cNvPr id="1026" name="Picture 2" descr="Картины художника B R O 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6357" y="1600200"/>
            <a:ext cx="3100285" cy="452596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любви неве</a:t>
            </a:r>
            <a:r>
              <a:rPr lang="ru-RU" b="1" dirty="0" smtClean="0"/>
              <a:t>р</a:t>
            </a:r>
            <a:r>
              <a:rPr lang="ru-RU" dirty="0" smtClean="0"/>
              <a:t>ный, </a:t>
            </a:r>
            <a:r>
              <a:rPr lang="ru-RU" b="1" dirty="0" smtClean="0"/>
              <a:t>р</a:t>
            </a:r>
            <a:r>
              <a:rPr lang="ru-RU" dirty="0" smtClean="0"/>
              <a:t>асту циклоном,</a:t>
            </a:r>
            <a:br>
              <a:rPr lang="ru-RU" dirty="0" smtClean="0"/>
            </a:br>
            <a:r>
              <a:rPr lang="ru-RU" dirty="0" smtClean="0"/>
              <a:t>Взметаю тучи, вз</a:t>
            </a:r>
            <a:r>
              <a:rPr lang="ru-RU" b="1" dirty="0" smtClean="0"/>
              <a:t>р</a:t>
            </a:r>
            <a:r>
              <a:rPr lang="ru-RU" dirty="0" smtClean="0"/>
              <a:t>ываю мо</a:t>
            </a:r>
            <a:r>
              <a:rPr lang="ru-RU" b="1" dirty="0" smtClean="0"/>
              <a:t>р</a:t>
            </a:r>
            <a:r>
              <a:rPr lang="ru-RU" dirty="0" smtClean="0"/>
              <a:t>е,</a:t>
            </a:r>
            <a:br>
              <a:rPr lang="ru-RU" dirty="0" smtClean="0"/>
            </a:br>
            <a:r>
              <a:rPr lang="ru-RU" dirty="0" smtClean="0"/>
              <a:t>П</a:t>
            </a:r>
            <a:r>
              <a:rPr lang="ru-RU" b="1" dirty="0" smtClean="0"/>
              <a:t>р</a:t>
            </a:r>
            <a:r>
              <a:rPr lang="ru-RU" dirty="0" smtClean="0"/>
              <a:t>омчусь в </a:t>
            </a:r>
            <a:r>
              <a:rPr lang="ru-RU" b="1" dirty="0" smtClean="0"/>
              <a:t>р</a:t>
            </a:r>
            <a:r>
              <a:rPr lang="ru-RU" dirty="0" smtClean="0"/>
              <a:t>авнинах п</a:t>
            </a:r>
            <a:r>
              <a:rPr lang="ru-RU" b="1" dirty="0" smtClean="0"/>
              <a:t>р</a:t>
            </a:r>
            <a:r>
              <a:rPr lang="ru-RU" dirty="0" smtClean="0"/>
              <a:t>отяжным стоном –</a:t>
            </a:r>
            <a:br>
              <a:rPr lang="ru-RU" dirty="0" smtClean="0"/>
            </a:br>
            <a:r>
              <a:rPr lang="ru-RU" dirty="0" smtClean="0"/>
              <a:t>И г</a:t>
            </a:r>
            <a:r>
              <a:rPr lang="ru-RU" b="1" dirty="0" smtClean="0"/>
              <a:t>р</a:t>
            </a:r>
            <a:r>
              <a:rPr lang="ru-RU" dirty="0" smtClean="0"/>
              <a:t>ом п</a:t>
            </a:r>
            <a:r>
              <a:rPr lang="ru-RU" b="1" dirty="0" smtClean="0"/>
              <a:t>р</a:t>
            </a:r>
            <a:r>
              <a:rPr lang="ru-RU" dirty="0" smtClean="0"/>
              <a:t>оснётся в немом п</a:t>
            </a:r>
            <a:r>
              <a:rPr lang="ru-RU" b="1" dirty="0" smtClean="0"/>
              <a:t>р</a:t>
            </a:r>
            <a:r>
              <a:rPr lang="ru-RU" dirty="0" smtClean="0"/>
              <a:t>осто</a:t>
            </a:r>
            <a:r>
              <a:rPr lang="ru-RU" b="1" dirty="0" smtClean="0"/>
              <a:t>р</a:t>
            </a:r>
            <a:r>
              <a:rPr lang="ru-RU" dirty="0" smtClean="0"/>
              <a:t>е… </a:t>
            </a:r>
          </a:p>
          <a:p>
            <a:r>
              <a:rPr lang="ru-RU" dirty="0" smtClean="0"/>
              <a:t>Ключевой эпитет- «неверный».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мечтою ловил уходящие тени…</a:t>
            </a:r>
            <a:endParaRPr lang="ru-RU" dirty="0"/>
          </a:p>
        </p:txBody>
      </p:sp>
      <p:pic>
        <p:nvPicPr>
          <p:cNvPr id="57346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672" b="467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Торжествующая интонация </a:t>
            </a:r>
            <a:r>
              <a:rPr lang="ru-RU" dirty="0" err="1" smtClean="0"/>
              <a:t>жизнеутверждения</a:t>
            </a:r>
            <a:r>
              <a:rPr lang="ru-RU" dirty="0" smtClean="0"/>
              <a:t>, </a:t>
            </a:r>
            <a:r>
              <a:rPr lang="ru-RU" dirty="0" err="1" smtClean="0"/>
              <a:t>богоподобности</a:t>
            </a:r>
            <a:r>
              <a:rPr lang="ru-RU" dirty="0" smtClean="0"/>
              <a:t>, силы передаётся ликующим ассонансом «Я»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17859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 мечтою ловил уходящие тени, Уходящие тени погасавшего дня, </a:t>
            </a:r>
          </a:p>
          <a:p>
            <a:r>
              <a:rPr lang="ru-RU" sz="1400" dirty="0" smtClean="0"/>
              <a:t>Я на башню всходил, и дрожали ступени, </a:t>
            </a:r>
          </a:p>
          <a:p>
            <a:r>
              <a:rPr lang="ru-RU" sz="1400" dirty="0" smtClean="0"/>
              <a:t>И дрожали ступени под ногой у меня.</a:t>
            </a:r>
          </a:p>
          <a:p>
            <a:r>
              <a:rPr lang="ru-RU" sz="1400" dirty="0" smtClean="0"/>
              <a:t> И чем выше я шел, тем ясней </a:t>
            </a:r>
            <a:r>
              <a:rPr lang="ru-RU" sz="1400" dirty="0" err="1" smtClean="0"/>
              <a:t>рисовалисль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Тем ясней рисовались очертанья вдали, </a:t>
            </a:r>
          </a:p>
          <a:p>
            <a:r>
              <a:rPr lang="ru-RU" sz="1400" dirty="0" smtClean="0"/>
              <a:t>И какие-то звуки вдали раздавались, Вкруг меня раздавались от Небес и Земли. </a:t>
            </a:r>
          </a:p>
          <a:p>
            <a:r>
              <a:rPr lang="ru-RU" sz="1400" dirty="0" smtClean="0"/>
              <a:t>Чем я выше всходил, тем светлее сверкали, </a:t>
            </a:r>
          </a:p>
          <a:p>
            <a:r>
              <a:rPr lang="ru-RU" sz="1400" dirty="0" smtClean="0"/>
              <a:t>Тем светлее сверкали выси дремлющих гор, </a:t>
            </a:r>
          </a:p>
          <a:p>
            <a:r>
              <a:rPr lang="ru-RU" sz="1400" dirty="0" smtClean="0"/>
              <a:t>И сияньем прощальным как будто ласкали, </a:t>
            </a:r>
          </a:p>
          <a:p>
            <a:endParaRPr lang="ru-RU" sz="1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29520" y="285728"/>
            <a:ext cx="1714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Словно нежно ласкали отуманенный взор.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внизу подо мною уж ночь наступила,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Уже ночь наступила для уснувшей Земли, Для меня же блистало дневное светило,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Огневое светило догорало вдали. Я узнал, как ловить уходящие тени,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Уходящие тени потускневшего дня,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все выше я шел, и дрожали ступени,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И дрожали ступени под ногой у меня.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Русалка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077" r="22077"/>
          <a:stretch>
            <a:fillRect/>
          </a:stretch>
        </p:blipFill>
        <p:spPr bwMode="auto">
          <a:xfrm>
            <a:off x="2987824" y="2204864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928670"/>
            <a:ext cx="7643866" cy="7684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Сочетание аллитераций «</a:t>
            </a:r>
            <a:r>
              <a:rPr lang="ru-RU" dirty="0" err="1" smtClean="0"/>
              <a:t>л-д-м-р</a:t>
            </a:r>
            <a:r>
              <a:rPr lang="ru-RU" dirty="0" smtClean="0"/>
              <a:t>» с ассонансами «</a:t>
            </a:r>
            <a:r>
              <a:rPr lang="ru-RU" dirty="0" err="1" smtClean="0"/>
              <a:t>о-у</a:t>
            </a:r>
            <a:r>
              <a:rPr lang="ru-RU" dirty="0" smtClean="0"/>
              <a:t>» создают два эффекта: 1. Передается звук плескания.</a:t>
            </a:r>
          </a:p>
          <a:p>
            <a:r>
              <a:rPr lang="ru-RU" dirty="0" smtClean="0"/>
              <a:t>2. Возникает эффект </a:t>
            </a:r>
            <a:r>
              <a:rPr lang="ru-RU" dirty="0" err="1" smtClean="0"/>
              <a:t>завораживания</a:t>
            </a:r>
            <a:r>
              <a:rPr lang="ru-RU" dirty="0" smtClean="0"/>
              <a:t>, затягивания- русалочьих чар.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14489"/>
            <a:ext cx="22859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Если можешь, пойми. Если хочешь, возьми. Ты один мне понравился между людьми.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До тебя я была холодна и бледна.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Я — с глубокого, тихого, темного дна. Нет, помедли. Сейчас загорится для нас Молодая луна. Вот — ты видишь? Зажглась!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 Дышит мрак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голубой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. Ну, целуй же! Ты мой? Здесь. И здесь. Так. И здесь...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Ах, как сладко с тобой!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Аллитерации на плавные Л, Н, М- лёгкость, воздушность, нежность, всепроникающая сила. </a:t>
            </a:r>
            <a:endParaRPr lang="ru-RU" dirty="0"/>
          </a:p>
        </p:txBody>
      </p:sp>
      <p:pic>
        <p:nvPicPr>
          <p:cNvPr id="39938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38610"/>
            <a:ext cx="4038600" cy="3049143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4038600" cy="4525963"/>
          </a:xfrm>
        </p:spPr>
        <p:txBody>
          <a:bodyPr/>
          <a:lstStyle/>
          <a:p>
            <a:r>
              <a:rPr lang="ru-RU" dirty="0" smtClean="0"/>
              <a:t>Я </a:t>
            </a:r>
            <a:r>
              <a:rPr lang="ru-RU" b="1" dirty="0" smtClean="0"/>
              <a:t>вол</a:t>
            </a:r>
            <a:r>
              <a:rPr lang="ru-RU" dirty="0" smtClean="0"/>
              <a:t>ь</a:t>
            </a:r>
            <a:r>
              <a:rPr lang="ru-RU" b="1" dirty="0" smtClean="0"/>
              <a:t>н</a:t>
            </a:r>
            <a:r>
              <a:rPr lang="ru-RU" dirty="0" smtClean="0"/>
              <a:t>ый </a:t>
            </a:r>
            <a:r>
              <a:rPr lang="ru-RU" b="1" dirty="0" smtClean="0"/>
              <a:t>ве</a:t>
            </a:r>
            <a:r>
              <a:rPr lang="ru-RU" dirty="0" smtClean="0"/>
              <a:t>т</a:t>
            </a:r>
            <a:r>
              <a:rPr lang="ru-RU" b="1" dirty="0" smtClean="0"/>
              <a:t>е</a:t>
            </a:r>
            <a:r>
              <a:rPr lang="ru-RU" dirty="0" smtClean="0"/>
              <a:t>р, я </a:t>
            </a:r>
            <a:r>
              <a:rPr lang="ru-RU" b="1" dirty="0" smtClean="0"/>
              <a:t>ве</a:t>
            </a:r>
            <a:r>
              <a:rPr lang="ru-RU" dirty="0" smtClean="0"/>
              <a:t>ч</a:t>
            </a:r>
            <a:r>
              <a:rPr lang="ru-RU" b="1" dirty="0" smtClean="0"/>
              <a:t>но</a:t>
            </a:r>
            <a:r>
              <a:rPr lang="ru-RU" dirty="0" smtClean="0"/>
              <a:t> </a:t>
            </a:r>
            <a:r>
              <a:rPr lang="ru-RU" b="1" dirty="0" smtClean="0"/>
              <a:t>ве</a:t>
            </a:r>
            <a:r>
              <a:rPr lang="ru-RU" dirty="0" smtClean="0"/>
              <a:t>ю,</a:t>
            </a:r>
            <a:br>
              <a:rPr lang="ru-RU" dirty="0" smtClean="0"/>
            </a:br>
            <a:r>
              <a:rPr lang="ru-RU" b="1" dirty="0" smtClean="0"/>
              <a:t>Волн</a:t>
            </a:r>
            <a:r>
              <a:rPr lang="ru-RU" dirty="0" smtClean="0"/>
              <a:t>ую </a:t>
            </a:r>
            <a:r>
              <a:rPr lang="ru-RU" b="1" dirty="0" smtClean="0"/>
              <a:t>волн</a:t>
            </a:r>
            <a:r>
              <a:rPr lang="ru-RU" dirty="0" smtClean="0"/>
              <a:t>ы, </a:t>
            </a:r>
            <a:r>
              <a:rPr lang="ru-RU" b="1" dirty="0" smtClean="0"/>
              <a:t>л</a:t>
            </a:r>
            <a:r>
              <a:rPr lang="ru-RU" dirty="0" smtClean="0"/>
              <a:t>аскаю и</a:t>
            </a:r>
            <a:r>
              <a:rPr lang="ru-RU" b="1" dirty="0" smtClean="0"/>
              <a:t>в</a:t>
            </a:r>
            <a:r>
              <a:rPr lang="ru-RU" dirty="0" smtClean="0"/>
              <a:t>ы,</a:t>
            </a:r>
            <a:br>
              <a:rPr lang="ru-RU" dirty="0" smtClean="0"/>
            </a:b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ве</a:t>
            </a:r>
            <a:r>
              <a:rPr lang="ru-RU" dirty="0" smtClean="0"/>
              <a:t>т</a:t>
            </a:r>
            <a:r>
              <a:rPr lang="ru-RU" b="1" dirty="0" smtClean="0"/>
              <a:t>в</a:t>
            </a:r>
            <a:r>
              <a:rPr lang="ru-RU" dirty="0" smtClean="0"/>
              <a:t>я</a:t>
            </a:r>
            <a:r>
              <a:rPr lang="ru-RU" b="1" dirty="0" smtClean="0"/>
              <a:t>х</a:t>
            </a:r>
            <a:r>
              <a:rPr lang="ru-RU" dirty="0" smtClean="0"/>
              <a:t> </a:t>
            </a:r>
            <a:r>
              <a:rPr lang="ru-RU" b="1" dirty="0" smtClean="0"/>
              <a:t>вз</a:t>
            </a:r>
            <a:r>
              <a:rPr lang="ru-RU" dirty="0" smtClean="0"/>
              <a:t>ды</a:t>
            </a:r>
            <a:r>
              <a:rPr lang="ru-RU" b="1" dirty="0" smtClean="0"/>
              <a:t>х</a:t>
            </a:r>
            <a:r>
              <a:rPr lang="ru-RU" dirty="0" smtClean="0"/>
              <a:t>аю, </a:t>
            </a:r>
            <a:r>
              <a:rPr lang="ru-RU" b="1" dirty="0" smtClean="0"/>
              <a:t>вз</a:t>
            </a:r>
            <a:r>
              <a:rPr lang="ru-RU" dirty="0" smtClean="0"/>
              <a:t>д</a:t>
            </a:r>
            <a:r>
              <a:rPr lang="ru-RU" b="1" dirty="0" smtClean="0"/>
              <a:t>охн</a:t>
            </a:r>
            <a:r>
              <a:rPr lang="ru-RU" dirty="0" smtClean="0"/>
              <a:t>у</a:t>
            </a:r>
            <a:r>
              <a:rPr lang="ru-RU" b="1" dirty="0" smtClean="0"/>
              <a:t>в</a:t>
            </a:r>
            <a:r>
              <a:rPr lang="ru-RU" dirty="0" smtClean="0"/>
              <a:t>, </a:t>
            </a:r>
            <a:r>
              <a:rPr lang="ru-RU" b="1" dirty="0" smtClean="0"/>
              <a:t>неме</a:t>
            </a:r>
            <a:r>
              <a:rPr lang="ru-RU" dirty="0" smtClean="0"/>
              <a:t>ю, </a:t>
            </a:r>
            <a:br>
              <a:rPr lang="ru-RU" dirty="0" smtClean="0"/>
            </a:br>
            <a:r>
              <a:rPr lang="ru-RU" dirty="0" smtClean="0"/>
              <a:t>Л</a:t>
            </a:r>
            <a:r>
              <a:rPr lang="ru-RU" b="1" dirty="0" smtClean="0"/>
              <a:t>еле</a:t>
            </a:r>
            <a:r>
              <a:rPr lang="ru-RU" dirty="0" smtClean="0"/>
              <a:t>ю тра</a:t>
            </a:r>
            <a:r>
              <a:rPr lang="ru-RU" b="1" dirty="0" smtClean="0"/>
              <a:t>в</a:t>
            </a:r>
            <a:r>
              <a:rPr lang="ru-RU" dirty="0" smtClean="0"/>
              <a:t>ы, </a:t>
            </a:r>
            <a:r>
              <a:rPr lang="ru-RU" b="1" dirty="0" smtClean="0"/>
              <a:t>л</a:t>
            </a:r>
            <a:r>
              <a:rPr lang="ru-RU" dirty="0" smtClean="0"/>
              <a:t>е</a:t>
            </a:r>
            <a:r>
              <a:rPr lang="ru-RU" b="1" dirty="0" smtClean="0"/>
              <a:t>л</a:t>
            </a:r>
            <a:r>
              <a:rPr lang="ru-RU" dirty="0" smtClean="0"/>
              <a:t>ею </a:t>
            </a:r>
            <a:r>
              <a:rPr lang="ru-RU" b="1" dirty="0" smtClean="0"/>
              <a:t>н</a:t>
            </a:r>
            <a:r>
              <a:rPr lang="ru-RU" dirty="0" smtClean="0"/>
              <a:t>и</a:t>
            </a:r>
            <a:r>
              <a:rPr lang="ru-RU" b="1" dirty="0" smtClean="0"/>
              <a:t>в</a:t>
            </a:r>
            <a:r>
              <a:rPr lang="ru-RU" dirty="0" smtClean="0"/>
              <a:t>ы…</a:t>
            </a:r>
          </a:p>
          <a:p>
            <a:r>
              <a:rPr lang="ru-RU" dirty="0" smtClean="0"/>
              <a:t>Ключевой эпитет- «вольный».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Аллитерация на плавные и </a:t>
            </a:r>
            <a:r>
              <a:rPr lang="ru-RU" i="1" dirty="0" smtClean="0"/>
              <a:t>В- </a:t>
            </a:r>
            <a:r>
              <a:rPr lang="ru-RU" dirty="0" smtClean="0"/>
              <a:t>вечный, невесомый, ласковый и нежный… </a:t>
            </a:r>
            <a:endParaRPr lang="ru-RU" dirty="0"/>
          </a:p>
        </p:txBody>
      </p:sp>
      <p:pic>
        <p:nvPicPr>
          <p:cNvPr id="40962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154" r="9154"/>
          <a:stretch>
            <a:fillRect/>
          </a:stretch>
        </p:blipFill>
        <p:spPr bwMode="auto">
          <a:xfrm>
            <a:off x="1928794" y="2571744"/>
            <a:ext cx="5486400" cy="39624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85852" y="1166786"/>
            <a:ext cx="6715172" cy="126208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071678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Ключевой эпитет- «счастливый».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Но с</a:t>
            </a:r>
            <a:r>
              <a:rPr lang="ru-RU" b="1" dirty="0" smtClean="0"/>
              <a:t>н</a:t>
            </a:r>
            <a:r>
              <a:rPr lang="ru-RU" dirty="0" smtClean="0"/>
              <a:t>о</a:t>
            </a:r>
            <a:r>
              <a:rPr lang="ru-RU" b="1" dirty="0" smtClean="0"/>
              <a:t>в</a:t>
            </a:r>
            <a:r>
              <a:rPr lang="ru-RU" dirty="0" smtClean="0"/>
              <a:t>а </a:t>
            </a:r>
            <a:r>
              <a:rPr lang="ru-RU" b="1" dirty="0" smtClean="0"/>
              <a:t>л</a:t>
            </a:r>
            <a:r>
              <a:rPr lang="ru-RU" dirty="0" smtClean="0"/>
              <a:t>ёгкий, </a:t>
            </a:r>
            <a:r>
              <a:rPr lang="ru-RU" b="1" dirty="0" smtClean="0"/>
              <a:t>в</a:t>
            </a:r>
            <a:r>
              <a:rPr lang="ru-RU" dirty="0" smtClean="0"/>
              <a:t>сегда счаст</a:t>
            </a:r>
            <a:r>
              <a:rPr lang="ru-RU" b="1" dirty="0" smtClean="0"/>
              <a:t>л</a:t>
            </a:r>
            <a:r>
              <a:rPr lang="ru-RU" dirty="0" smtClean="0"/>
              <a:t>и</a:t>
            </a:r>
            <a:r>
              <a:rPr lang="ru-RU" b="1" dirty="0" smtClean="0"/>
              <a:t>в</a:t>
            </a:r>
            <a:r>
              <a:rPr lang="ru-RU" dirty="0" smtClean="0"/>
              <a:t>ый,</a:t>
            </a:r>
            <a:br>
              <a:rPr lang="ru-RU" dirty="0" smtClean="0"/>
            </a:br>
            <a:r>
              <a:rPr lang="ru-RU" dirty="0" smtClean="0"/>
              <a:t>Неж</a:t>
            </a:r>
            <a:r>
              <a:rPr lang="ru-RU" b="1" dirty="0" smtClean="0"/>
              <a:t>н</a:t>
            </a:r>
            <a:r>
              <a:rPr lang="ru-RU" dirty="0" smtClean="0"/>
              <a:t>ей, че</a:t>
            </a:r>
            <a:r>
              <a:rPr lang="ru-RU" b="1" dirty="0" smtClean="0"/>
              <a:t>м</a:t>
            </a:r>
            <a:r>
              <a:rPr lang="ru-RU" dirty="0" smtClean="0"/>
              <a:t> фея </a:t>
            </a:r>
            <a:r>
              <a:rPr lang="ru-RU" b="1" dirty="0" smtClean="0"/>
              <a:t>л</a:t>
            </a:r>
            <a:r>
              <a:rPr lang="ru-RU" dirty="0" smtClean="0"/>
              <a:t>аскает фею,</a:t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b="1" dirty="0" smtClean="0"/>
              <a:t>л</a:t>
            </a:r>
            <a:r>
              <a:rPr lang="ru-RU" dirty="0" smtClean="0"/>
              <a:t>ь</a:t>
            </a:r>
            <a:r>
              <a:rPr lang="ru-RU" b="1" dirty="0" smtClean="0"/>
              <a:t>н</a:t>
            </a:r>
            <a:r>
              <a:rPr lang="ru-RU" dirty="0" smtClean="0"/>
              <a:t>у к дере</a:t>
            </a:r>
            <a:r>
              <a:rPr lang="ru-RU" b="1" dirty="0" smtClean="0"/>
              <a:t>в</a:t>
            </a:r>
            <a:r>
              <a:rPr lang="ru-RU" dirty="0" smtClean="0"/>
              <a:t>ья</a:t>
            </a:r>
            <a:r>
              <a:rPr lang="ru-RU" b="1" dirty="0" smtClean="0"/>
              <a:t>м</a:t>
            </a:r>
            <a:r>
              <a:rPr lang="ru-RU" dirty="0" smtClean="0"/>
              <a:t>, дышу </a:t>
            </a:r>
            <a:r>
              <a:rPr lang="ru-RU" b="1" dirty="0" smtClean="0"/>
              <a:t>н</a:t>
            </a:r>
            <a:r>
              <a:rPr lang="ru-RU" dirty="0" smtClean="0"/>
              <a:t>ад </a:t>
            </a:r>
            <a:r>
              <a:rPr lang="ru-RU" b="1" dirty="0" smtClean="0"/>
              <a:t>н</a:t>
            </a:r>
            <a:r>
              <a:rPr lang="ru-RU" dirty="0" smtClean="0"/>
              <a:t>и</a:t>
            </a:r>
            <a:r>
              <a:rPr lang="ru-RU" b="1" dirty="0" smtClean="0"/>
              <a:t>в</a:t>
            </a:r>
            <a:r>
              <a:rPr lang="ru-RU" dirty="0" smtClean="0"/>
              <a:t>ой,</a:t>
            </a:r>
            <a:br>
              <a:rPr lang="ru-RU" dirty="0" smtClean="0"/>
            </a:br>
            <a:r>
              <a:rPr lang="ru-RU" dirty="0" smtClean="0"/>
              <a:t>И, </a:t>
            </a:r>
            <a:r>
              <a:rPr lang="ru-RU" b="1" dirty="0" smtClean="0"/>
              <a:t>в</a:t>
            </a:r>
            <a:r>
              <a:rPr lang="ru-RU" dirty="0" smtClean="0"/>
              <a:t>еч</a:t>
            </a:r>
            <a:r>
              <a:rPr lang="ru-RU" b="1" dirty="0" smtClean="0"/>
              <a:t>н</a:t>
            </a:r>
            <a:r>
              <a:rPr lang="ru-RU" dirty="0" smtClean="0"/>
              <a:t>о </a:t>
            </a:r>
            <a:r>
              <a:rPr lang="ru-RU" b="1" dirty="0" smtClean="0"/>
              <a:t>в</a:t>
            </a:r>
            <a:r>
              <a:rPr lang="ru-RU" dirty="0" smtClean="0"/>
              <a:t>о</a:t>
            </a:r>
            <a:r>
              <a:rPr lang="ru-RU" b="1" dirty="0" smtClean="0"/>
              <a:t>л</a:t>
            </a:r>
            <a:r>
              <a:rPr lang="ru-RU" dirty="0" smtClean="0"/>
              <a:t>ь</a:t>
            </a:r>
            <a:r>
              <a:rPr lang="ru-RU" b="1" dirty="0" smtClean="0"/>
              <a:t>н</a:t>
            </a:r>
            <a:r>
              <a:rPr lang="ru-RU" dirty="0" smtClean="0"/>
              <a:t>ый, заб</a:t>
            </a:r>
            <a:r>
              <a:rPr lang="ru-RU" b="1" dirty="0" smtClean="0"/>
              <a:t>в</a:t>
            </a:r>
            <a:r>
              <a:rPr lang="ru-RU" dirty="0" smtClean="0"/>
              <a:t>е</a:t>
            </a:r>
            <a:r>
              <a:rPr lang="ru-RU" b="1" dirty="0" smtClean="0"/>
              <a:t>н</a:t>
            </a:r>
            <a:r>
              <a:rPr lang="ru-RU" dirty="0" smtClean="0"/>
              <a:t>ье</a:t>
            </a:r>
            <a:r>
              <a:rPr lang="ru-RU" b="1" dirty="0" smtClean="0"/>
              <a:t>м</a:t>
            </a:r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ею…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Звукобуквенный повтор ключевого слова Ветер, представляющий собой анаграмму.</a:t>
            </a:r>
            <a:endParaRPr lang="ru-RU" dirty="0"/>
          </a:p>
        </p:txBody>
      </p:sp>
      <p:pic>
        <p:nvPicPr>
          <p:cNvPr id="41986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861" b="4861"/>
          <a:stretch>
            <a:fillRect/>
          </a:stretch>
        </p:blipFill>
        <p:spPr bwMode="auto">
          <a:xfrm>
            <a:off x="3491880" y="1772816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166786"/>
            <a:ext cx="2428892" cy="5262610"/>
          </a:xfrm>
        </p:spPr>
        <p:txBody>
          <a:bodyPr>
            <a:normAutofit/>
          </a:bodyPr>
          <a:lstStyle/>
          <a:p>
            <a:r>
              <a:rPr lang="ru-RU" dirty="0" smtClean="0"/>
              <a:t>Я жить не могу настоящим, </a:t>
            </a:r>
          </a:p>
          <a:p>
            <a:r>
              <a:rPr lang="ru-RU" dirty="0" smtClean="0"/>
              <a:t>Я люблю беспокойные сны, Под солнечным блеском палящим</a:t>
            </a:r>
          </a:p>
          <a:p>
            <a:r>
              <a:rPr lang="ru-RU" dirty="0" smtClean="0"/>
              <a:t> И под влажным мерцаньем луны.</a:t>
            </a:r>
          </a:p>
          <a:p>
            <a:r>
              <a:rPr lang="ru-RU" dirty="0" smtClean="0"/>
              <a:t> Я жить не хочу настоящим,</a:t>
            </a:r>
          </a:p>
          <a:p>
            <a:r>
              <a:rPr lang="ru-RU" dirty="0" smtClean="0"/>
              <a:t> Я внимаю намекам струны, Цветам и деревьям шумящим И легендам приморской волны.</a:t>
            </a:r>
          </a:p>
          <a:p>
            <a:r>
              <a:rPr lang="ru-RU" dirty="0" smtClean="0"/>
              <a:t> Желаньем томясь несказанным, </a:t>
            </a:r>
          </a:p>
          <a:p>
            <a:r>
              <a:rPr lang="ru-RU" dirty="0" smtClean="0"/>
              <a:t>Я в неясном грядущем живу, Вздыхаю в рассвете туманном И с вечернею тучкой плыву. </a:t>
            </a:r>
          </a:p>
          <a:p>
            <a:r>
              <a:rPr lang="ru-RU" dirty="0" smtClean="0"/>
              <a:t>И часто в восторге нежданном Поцелуем тревожу листву. </a:t>
            </a:r>
          </a:p>
          <a:p>
            <a:r>
              <a:rPr lang="ru-RU" dirty="0" smtClean="0"/>
              <a:t>Я в бегстве живу неустанном, В ненасытной тревоге живу.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5500726" cy="500066"/>
          </a:xfrm>
        </p:spPr>
        <p:txBody>
          <a:bodyPr>
            <a:noAutofit/>
          </a:bodyPr>
          <a:lstStyle/>
          <a:p>
            <a:r>
              <a:rPr lang="ru-RU" dirty="0" err="1" smtClean="0"/>
              <a:t>Безглагольность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929330"/>
            <a:ext cx="5486400" cy="5303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Как будто душа о желанном просила, И сделали ей незаслуженно больно.</a:t>
            </a:r>
          </a:p>
          <a:p>
            <a:r>
              <a:rPr lang="ru-RU" dirty="0" smtClean="0"/>
              <a:t>И сердце простило, но сердце застыло, И плачет, и плачет, и плачет невольно.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285728"/>
            <a:ext cx="2357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в русской природе усталая нежность, Безмолвная боль затаенной печали, Безвыходность горя, безгласность, безбрежность, Холодная высь, уходящие дали.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3143248"/>
            <a:ext cx="2143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Недвижный камыш. </a:t>
            </a:r>
          </a:p>
          <a:p>
            <a:r>
              <a:rPr lang="ru-RU" dirty="0" smtClean="0"/>
              <a:t>Не трепещет осока. Глубокая тишь. </a:t>
            </a:r>
            <a:r>
              <a:rPr lang="ru-RU" dirty="0" err="1" smtClean="0"/>
              <a:t>Безглагольность</a:t>
            </a:r>
            <a:r>
              <a:rPr lang="ru-RU" dirty="0" smtClean="0"/>
              <a:t> покоя. Луга убегают далёко-далёко. </a:t>
            </a:r>
          </a:p>
          <a:p>
            <a:r>
              <a:rPr lang="ru-RU" dirty="0" smtClean="0"/>
              <a:t>Во всем утомленье - глухое, немое.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4282" y="642918"/>
            <a:ext cx="5842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Аллитерация «б»- боль, безнадежность, серый цвет.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Ассонанс-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«е»- отрицание.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Картины художника Michael Park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8944" b="18944"/>
          <a:stretch>
            <a:fillRect/>
          </a:stretch>
        </p:blipFill>
        <p:spPr bwMode="auto">
          <a:xfrm>
            <a:off x="642910" y="1428736"/>
            <a:ext cx="5486400" cy="3962400"/>
          </a:xfrm>
          <a:prstGeom prst="rect">
            <a:avLst/>
          </a:prstGeom>
          <a:noFill/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 и Дьявол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654" r="4654"/>
          <a:stretch>
            <a:fillRect/>
          </a:stretch>
        </p:blipFill>
        <p:spPr bwMode="auto">
          <a:xfrm>
            <a:off x="1714480" y="2643182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714356"/>
            <a:ext cx="5486400" cy="530352"/>
          </a:xfrm>
        </p:spPr>
        <p:txBody>
          <a:bodyPr/>
          <a:lstStyle/>
          <a:p>
            <a:r>
              <a:rPr lang="ru-RU" dirty="0" smtClean="0"/>
              <a:t>Противопоставление  аллитераций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Я люблю тебя, Дьявол, я люблю Тебя, Бог, </a:t>
            </a:r>
          </a:p>
          <a:p>
            <a:r>
              <a:rPr lang="ru-RU" sz="1600" dirty="0" smtClean="0"/>
              <a:t>Одному — мои стоны, и другому — мой вздох, </a:t>
            </a:r>
          </a:p>
          <a:p>
            <a:r>
              <a:rPr lang="ru-RU" sz="1600" dirty="0" smtClean="0"/>
              <a:t>Одному — мои крики, а другому — мечты, </a:t>
            </a:r>
          </a:p>
          <a:p>
            <a:r>
              <a:rPr lang="ru-RU" sz="1600" dirty="0" smtClean="0"/>
              <a:t>Но вы оба велики, вы восторг Красоты.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7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Я как туча блуждаю, много красок вокруг, То на север иду я, то откинусь на юг, То далеко, с востока, поплыву на закат, И пылают рубины, и чернеет агат.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Лестница</a:t>
            </a:r>
            <a:endParaRPr lang="ru-RU" dirty="0"/>
          </a:p>
        </p:txBody>
      </p:sp>
      <p:pic>
        <p:nvPicPr>
          <p:cNvPr id="45058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962" b="5962"/>
          <a:stretch>
            <a:fillRect/>
          </a:stretch>
        </p:blipFill>
        <p:spPr bwMode="auto">
          <a:xfrm>
            <a:off x="3131840" y="1844824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Аллитерация на «Ц»- страсть, сочность, звук поцелуя…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Только бы встречаться. </a:t>
            </a:r>
            <a:br>
              <a:rPr lang="ru-RU" dirty="0" smtClean="0"/>
            </a:br>
            <a:r>
              <a:rPr lang="ru-RU" dirty="0" smtClean="0"/>
              <a:t>Только бы глядеть.</a:t>
            </a:r>
            <a:br>
              <a:rPr lang="ru-RU" dirty="0" smtClean="0"/>
            </a:br>
            <a:r>
              <a:rPr lang="ru-RU" dirty="0" smtClean="0"/>
              <a:t>Молча </a:t>
            </a:r>
            <a:r>
              <a:rPr lang="ru-RU" b="1" dirty="0" smtClean="0"/>
              <a:t>сердцем </a:t>
            </a:r>
            <a:r>
              <a:rPr lang="ru-RU" dirty="0" smtClean="0"/>
              <a:t>петь.</a:t>
            </a:r>
            <a:br>
              <a:rPr lang="ru-RU" dirty="0" smtClean="0"/>
            </a:br>
            <a:r>
              <a:rPr lang="ru-RU" dirty="0" smtClean="0"/>
              <a:t>Вздрогнуть и признаться. </a:t>
            </a:r>
            <a:br>
              <a:rPr lang="ru-RU" dirty="0" smtClean="0"/>
            </a:br>
            <a:r>
              <a:rPr lang="ru-RU" dirty="0" smtClean="0"/>
              <a:t>Вдруг </a:t>
            </a:r>
            <a:r>
              <a:rPr lang="ru-RU" b="1" dirty="0" smtClean="0"/>
              <a:t>поцеловаться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Ближе быть, </a:t>
            </a:r>
            <a:r>
              <a:rPr lang="ru-RU" b="1" dirty="0" smtClean="0"/>
              <a:t>обняться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Сном одним гореть </a:t>
            </a:r>
            <a:br>
              <a:rPr lang="ru-RU" dirty="0" smtClean="0"/>
            </a:br>
            <a:r>
              <a:rPr lang="ru-RU" dirty="0" smtClean="0"/>
              <a:t>Двум в одно смешаться. </a:t>
            </a:r>
            <a:br>
              <a:rPr lang="ru-RU" dirty="0" smtClean="0"/>
            </a:br>
            <a:r>
              <a:rPr lang="ru-RU" dirty="0" smtClean="0"/>
              <a:t>Без конца сливаться. </a:t>
            </a:r>
            <a:br>
              <a:rPr lang="ru-RU" dirty="0" smtClean="0"/>
            </a:br>
            <a:r>
              <a:rPr lang="ru-RU" dirty="0" smtClean="0"/>
              <a:t>И не расставаться, - </a:t>
            </a:r>
            <a:br>
              <a:rPr lang="ru-RU" dirty="0" smtClean="0"/>
            </a:br>
            <a:r>
              <a:rPr lang="ru-RU" dirty="0" smtClean="0"/>
              <a:t>Вместе умереть.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Нет дня, чтоб я не думал о тебе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Картины художника Michael Parke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485" b="2485"/>
          <a:stretch>
            <a:fillRect/>
          </a:stretch>
        </p:blipFill>
        <p:spPr bwMode="auto">
          <a:xfrm>
            <a:off x="142844" y="2143116"/>
            <a:ext cx="5486400" cy="3962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1480"/>
            <a:ext cx="5486400" cy="816104"/>
          </a:xfrm>
        </p:spPr>
        <p:txBody>
          <a:bodyPr/>
          <a:lstStyle/>
          <a:p>
            <a:r>
              <a:rPr lang="ru-RU" dirty="0" smtClean="0"/>
              <a:t>Ассонанс «е»- отрицание отрицания.</a:t>
            </a:r>
          </a:p>
          <a:p>
            <a:r>
              <a:rPr lang="ru-RU" dirty="0" smtClean="0"/>
              <a:t>Аллитерация «м»- мольба, «ж», «</a:t>
            </a:r>
            <a:r>
              <a:rPr lang="ru-RU" dirty="0" err="1" smtClean="0"/>
              <a:t>ш</a:t>
            </a:r>
            <a:r>
              <a:rPr lang="ru-RU" dirty="0" smtClean="0"/>
              <a:t>»- желание, страсть.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54" y="1571612"/>
            <a:ext cx="35004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Нет дня, чтоб я не думал о тебе, </a:t>
            </a:r>
            <a:br>
              <a:rPr lang="ru-RU" dirty="0" smtClean="0"/>
            </a:br>
            <a:r>
              <a:rPr lang="ru-RU" dirty="0" smtClean="0"/>
              <a:t>Нет часа, чтоб тебя я не желал. </a:t>
            </a:r>
            <a:br>
              <a:rPr lang="ru-RU" dirty="0" smtClean="0"/>
            </a:br>
            <a:r>
              <a:rPr lang="ru-RU" dirty="0" smtClean="0"/>
              <a:t>Проклятие невидящей судьбе, </a:t>
            </a:r>
            <a:br>
              <a:rPr lang="ru-RU" dirty="0" smtClean="0"/>
            </a:br>
            <a:r>
              <a:rPr lang="ru-RU" dirty="0" smtClean="0"/>
              <a:t>Мудрец сказал, что мир постыдно мал.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Постыдно мал и тесен для мечты, </a:t>
            </a:r>
            <a:br>
              <a:rPr lang="ru-RU" dirty="0" smtClean="0"/>
            </a:br>
            <a:r>
              <a:rPr lang="ru-RU" dirty="0" smtClean="0"/>
              <a:t>И все же ты далеко от меня. </a:t>
            </a:r>
            <a:br>
              <a:rPr lang="ru-RU" dirty="0" smtClean="0"/>
            </a:br>
            <a:r>
              <a:rPr lang="ru-RU" dirty="0" smtClean="0"/>
              <a:t>О, боль моя! Желанна мне лишь ты, </a:t>
            </a:r>
            <a:br>
              <a:rPr lang="ru-RU" dirty="0" smtClean="0"/>
            </a:br>
            <a:r>
              <a:rPr lang="ru-RU" dirty="0" smtClean="0"/>
              <a:t>Я жажду новой боли и огня!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Люблю тебя</a:t>
            </a:r>
            <a:r>
              <a:rPr lang="ru-RU" dirty="0" smtClean="0"/>
              <a:t> капризною мечтой, </a:t>
            </a:r>
            <a:br>
              <a:rPr lang="ru-RU" dirty="0" smtClean="0"/>
            </a:br>
            <a:r>
              <a:rPr lang="ru-RU" b="1" dirty="0" smtClean="0"/>
              <a:t>Люблю тебя</a:t>
            </a:r>
            <a:r>
              <a:rPr lang="ru-RU" dirty="0" smtClean="0"/>
              <a:t> всей силою души, </a:t>
            </a:r>
            <a:br>
              <a:rPr lang="ru-RU" dirty="0" smtClean="0"/>
            </a:br>
            <a:r>
              <a:rPr lang="ru-RU" b="1" dirty="0" smtClean="0"/>
              <a:t>Люблю тебя</a:t>
            </a:r>
            <a:r>
              <a:rPr lang="ru-RU" dirty="0" smtClean="0"/>
              <a:t> всей кровью молодой, </a:t>
            </a:r>
            <a:br>
              <a:rPr lang="ru-RU" dirty="0" smtClean="0"/>
            </a:br>
            <a:r>
              <a:rPr lang="ru-RU" b="1" dirty="0" smtClean="0"/>
              <a:t>Люблю тебя</a:t>
            </a:r>
            <a:r>
              <a:rPr lang="ru-RU" dirty="0" smtClean="0"/>
              <a:t>, </a:t>
            </a:r>
            <a:r>
              <a:rPr lang="ru-RU" b="1" dirty="0" smtClean="0"/>
              <a:t>люблю тебя</a:t>
            </a:r>
            <a:r>
              <a:rPr lang="ru-RU" dirty="0" smtClean="0"/>
              <a:t>, спеши!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7030A0"/>
      </a:lt1>
      <a:dk2>
        <a:srgbClr val="E5E5DF"/>
      </a:dk2>
      <a:lt2>
        <a:srgbClr val="EAEBDE"/>
      </a:lt2>
      <a:accent1>
        <a:srgbClr val="72A376"/>
      </a:accent1>
      <a:accent2>
        <a:srgbClr val="66A7B8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1510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Звукопись в творчестве К. Бальмонта</vt:lpstr>
      <vt:lpstr>Аллитерация на «Р»- сила, страсть, ярость…</vt:lpstr>
      <vt:lpstr>Аллитерации на плавные Л, Н, М- лёгкость, воздушность, нежность, всепроникающая сила. </vt:lpstr>
      <vt:lpstr>Аллитерация на плавные и В- вечный, невесомый, ласковый и нежный… </vt:lpstr>
      <vt:lpstr>Звукобуквенный повтор ключевого слова Ветер, представляющий собой анаграмму.</vt:lpstr>
      <vt:lpstr>Безглагольность. </vt:lpstr>
      <vt:lpstr>Бог и Дьявол </vt:lpstr>
      <vt:lpstr>Лестница</vt:lpstr>
      <vt:lpstr>Нет дня, чтоб я не думал о тебе </vt:lpstr>
      <vt:lpstr>АНГЕЛЫ ОПАЛЬНЫЕ  </vt:lpstr>
      <vt:lpstr>Ассонанс «О»- бесконечность.</vt:lpstr>
      <vt:lpstr>   Камыши  Аллитерация звуков «ш» - шорох, «с» - свист ветра, «з,ж»- чувство безнадёжности, обреченности   </vt:lpstr>
      <vt:lpstr>РИВВЕЙРА Чередование аллитераций» «р»- «л»- ярость, разрыв- покорность, слабость</vt:lpstr>
      <vt:lpstr>    Кто кого Ассонансы «О», «А»- «взрыв» строк- энергия удара, радость победы. </vt:lpstr>
      <vt:lpstr>Линии света Сонорные «л, р, н»-  нежная и трепетная энергия любви, передана сочетанием с аллитерацией плавного «В». </vt:lpstr>
      <vt:lpstr>Ломаные линии  Сонорные «л, р, н»-  скрытая угроза, передана сочетанием с аллитерацией «з,щ,с,ч,х» </vt:lpstr>
      <vt:lpstr>Надгробные цветы </vt:lpstr>
      <vt:lpstr>Звук «Пиршество» ассонансов:1,3 строфа- «ой», 4- «ей», 5 – «е» Аллитераций: «к,ч». Поэтическая задача - метаморфозы звука.</vt:lpstr>
      <vt:lpstr>В час вечерний   Чередование ассонанса «о» с аллитерациями  «з-ч» создает ощущение «песочных часов»- потока ускользающего времени</vt:lpstr>
      <vt:lpstr>Я мечтою ловил уходящие тени…</vt:lpstr>
      <vt:lpstr>Русалка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Директор_2</cp:lastModifiedBy>
  <cp:revision>33</cp:revision>
  <dcterms:modified xsi:type="dcterms:W3CDTF">2012-01-18T11:44:53Z</dcterms:modified>
</cp:coreProperties>
</file>