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4923-040C-4C9B-ADEA-6C3357CC6C26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2E43-510E-41E1-AB4B-DB81D634CD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7686" y="1142985"/>
            <a:ext cx="4100514" cy="478634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ross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Рассказ</a:t>
            </a:r>
            <a:br>
              <a:rPr lang="ru-RU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«После бала»</a:t>
            </a:r>
            <a:endParaRPr lang="ru-RU" sz="4800" b="1" i="1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Рисунок 6" descr="100124286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000108"/>
            <a:ext cx="3286148" cy="497851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789329" y="1000108"/>
            <a:ext cx="52584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Лев Николаевич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Толстой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67875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340042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4040188" cy="1317643"/>
          </a:xfrm>
        </p:spPr>
        <p:txBody>
          <a:bodyPr>
            <a:normAutofit fontScale="77500" lnSpcReduction="20000"/>
          </a:bodyPr>
          <a:lstStyle/>
          <a:p>
            <a:r>
              <a:rPr lang="ru-RU" sz="7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Цели урока: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035" y="2174875"/>
            <a:ext cx="8186766" cy="3951288"/>
          </a:xfrm>
        </p:spPr>
        <p:txBody>
          <a:bodyPr/>
          <a:lstStyle/>
          <a:p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Выявить художественные особенности рассказа «После бала», авторский замысел;</a:t>
            </a:r>
            <a:endParaRPr lang="ru-RU" sz="3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Развивать навыки анализа текста;</a:t>
            </a:r>
            <a:endParaRPr lang="ru-RU" sz="3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Определить социально-нравственные проблемы рассказа;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4"/>
            <a:ext cx="9167875" cy="6858000"/>
          </a:xfrm>
          <a:prstGeom prst="rect">
            <a:avLst/>
          </a:prstGeo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285860"/>
            <a:ext cx="8258204" cy="48403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		      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это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литературный прием, основанный на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резко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выраженной противоположности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черт, качеств, свойств человеческого характера, предмета,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явления.</a:t>
            </a:r>
          </a:p>
          <a:p>
            <a:pPr>
              <a:buNone/>
            </a:pP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	Контраст может быть между словами, образами, персонажами, композиционными элементами. </a:t>
            </a:r>
          </a:p>
          <a:p>
            <a:pPr>
              <a:buNone/>
            </a:pP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Контраст является выразительным приемом, способом оказывать эмоциональное воздействие на читателя.</a:t>
            </a:r>
            <a:endParaRPr lang="ru-RU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000108"/>
            <a:ext cx="3452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Контраст -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472" y="1643050"/>
            <a:ext cx="8115329" cy="44831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Найдите ключевые слова-эпитеты первой части. Какова атмосфера первой части? Каковы Иван Васильевич, Варенька, Полковник?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Чем можно объяснить, что в сцене бала герой рассказа воспринимает все  «с восторженным умилением»?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Прочитайте описание пейзажа на с. 36-37 учебника. Как помогает эта пейзажная зарисовка понять состояние героя?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00042"/>
            <a:ext cx="6680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Анализ первой части.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67875" cy="68580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85786" y="2174875"/>
            <a:ext cx="7901014" cy="395128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 каких слов начинается вторая часть? Почему рассказ не поделен на главы?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Каковы ключевые слова-эпитеты второй части? Каков Полковник, Иван Васильевич, Татарин?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1000108"/>
            <a:ext cx="6858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Анализ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второй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части.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6" descr="Рисуно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8329642" cy="71438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000" b="1" dirty="0" smtClean="0">
                <a:solidFill>
                  <a:srgbClr val="C00000"/>
                </a:solidFill>
              </a:rPr>
              <a:t>Сопоставим описания полковника и наказываемого с помощью таблицы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28625" y="1357311"/>
          <a:ext cx="8358188" cy="37718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71871"/>
                <a:gridCol w="4786317"/>
              </a:tblGrid>
              <a:tr h="4286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Полковник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Наказываемый</a:t>
                      </a:r>
                      <a:endParaRPr lang="ru-RU" sz="2000" dirty="0"/>
                    </a:p>
                  </a:txBody>
                  <a:tcPr/>
                </a:tc>
              </a:tr>
              <a:tr h="7572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военный в шинели и фуражке.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Оголенный по пояс человек, привязанный к ружьям двух солдат.</a:t>
                      </a:r>
                      <a:r>
                        <a:rPr lang="ru-RU" baseline="0" dirty="0" smtClean="0"/>
                        <a:t> Спина его – что-то пестрое, мокрое, красное и неестественное.</a:t>
                      </a:r>
                      <a:endParaRPr lang="ru-RU" dirty="0"/>
                    </a:p>
                  </a:txBody>
                  <a:tcPr/>
                </a:tc>
              </a:tr>
              <a:tr h="757240">
                <a:tc>
                  <a:txBody>
                    <a:bodyPr/>
                    <a:lstStyle/>
                    <a:p>
                      <a:r>
                        <a:rPr lang="ru-RU" dirty="0" smtClean="0"/>
                        <a:t>Шел твердой, подрагивающей</a:t>
                      </a:r>
                      <a:r>
                        <a:rPr lang="ru-RU" baseline="0" dirty="0" smtClean="0"/>
                        <a:t> походкой.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Дергаясь всем телом, шлепая ногами</a:t>
                      </a:r>
                      <a:r>
                        <a:rPr lang="ru-RU" baseline="0" dirty="0" smtClean="0"/>
                        <a:t> по талому снегу… подвигался ко мне, то опрокидываясь назад…, то падал наперед…</a:t>
                      </a:r>
                      <a:endParaRPr lang="ru-RU" dirty="0"/>
                    </a:p>
                  </a:txBody>
                  <a:tcPr/>
                </a:tc>
              </a:tr>
              <a:tr h="757240">
                <a:tc>
                  <a:txBody>
                    <a:bodyPr/>
                    <a:lstStyle/>
                    <a:p>
                      <a:r>
                        <a:rPr lang="ru-RU" dirty="0" smtClean="0"/>
                        <a:t>Румяное лицо и белые усы с бакенбардами.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Сморщенное</a:t>
                      </a:r>
                      <a:r>
                        <a:rPr lang="ru-RU" baseline="0" dirty="0" smtClean="0"/>
                        <a:t> от страдания лицо.</a:t>
                      </a:r>
                      <a:endParaRPr lang="ru-RU" dirty="0"/>
                    </a:p>
                  </a:txBody>
                  <a:tcPr/>
                </a:tc>
              </a:tr>
              <a:tr h="757240">
                <a:tc>
                  <a:txBody>
                    <a:bodyPr/>
                    <a:lstStyle/>
                    <a:p>
                      <a:r>
                        <a:rPr lang="ru-RU" dirty="0" smtClean="0"/>
                        <a:t>Твердым шагом двигалась высокая, статная фигура.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Спотыкающийся, корчившийся человек.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6" descr="Рисуно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85728"/>
            <a:ext cx="8329642" cy="714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100" b="1" dirty="0" smtClean="0">
                <a:solidFill>
                  <a:srgbClr val="C00000"/>
                </a:solidFill>
              </a:rPr>
              <a:t>Сопоставление частей рассказа</a:t>
            </a:r>
            <a:endParaRPr lang="ru-RU" sz="31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28625" y="928668"/>
          <a:ext cx="8358216" cy="53967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21"/>
                <a:gridCol w="3214710"/>
                <a:gridCol w="3357585"/>
              </a:tblGrid>
              <a:tr h="4286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балу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 бала</a:t>
                      </a:r>
                      <a:endParaRPr lang="ru-RU" dirty="0"/>
                    </a:p>
                  </a:txBody>
                  <a:tcPr/>
                </a:tc>
              </a:tr>
              <a:tr h="112464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Чувства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Влюблен, веселый, бойкий, любовался, не чувствовал своего тела, восторг, благодарность, доволен, счастлив, блажен, добр.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Стыд,</a:t>
                      </a:r>
                      <a:r>
                        <a:rPr lang="ru-RU" sz="1600" baseline="0" dirty="0" smtClean="0"/>
                        <a:t> доходившая до тошноты тоска, вот-вот вырвет ужасом, неловко, неприятно, любовь сошла на нет.</a:t>
                      </a:r>
                      <a:endParaRPr lang="ru-RU" sz="1600" dirty="0"/>
                    </a:p>
                  </a:txBody>
                  <a:tcPr/>
                </a:tc>
              </a:tr>
              <a:tr h="138170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Эпитеты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Грациозная, ласковые, милые, сияющие, красивый, высокий, статный, свежий, блестящий, радостный.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Жестокая,</a:t>
                      </a:r>
                      <a:r>
                        <a:rPr lang="ru-RU" sz="1600" baseline="0" dirty="0" smtClean="0"/>
                        <a:t> нехорошая музыка, страшное, сморщенное страданиями, корчившийся, испуганный, грозно, злобно, гневный.</a:t>
                      </a:r>
                      <a:endParaRPr lang="ru-RU" sz="1600" dirty="0"/>
                    </a:p>
                  </a:txBody>
                  <a:tcPr/>
                </a:tc>
              </a:tr>
              <a:tr h="8158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Цвет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Белый, розовый,</a:t>
                      </a:r>
                      <a:r>
                        <a:rPr lang="ru-RU" sz="1600" baseline="0" dirty="0" smtClean="0"/>
                        <a:t> р</a:t>
                      </a:r>
                      <a:r>
                        <a:rPr lang="ru-RU" sz="1600" dirty="0" smtClean="0"/>
                        <a:t>умяный, серебряные, светло.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Черное, красное, пестрое, белые.</a:t>
                      </a:r>
                      <a:endParaRPr lang="ru-RU" sz="1600" dirty="0"/>
                    </a:p>
                  </a:txBody>
                  <a:tcPr/>
                </a:tc>
              </a:tr>
              <a:tr h="8158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Звуки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Мазурка, вальс, полька, кадриль.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Флейта, барабан, визгливая мелодия, дробь, крик, гневный голос.</a:t>
                      </a:r>
                      <a:endParaRPr lang="ru-RU" sz="1600" dirty="0"/>
                    </a:p>
                  </a:txBody>
                  <a:tcPr/>
                </a:tc>
              </a:tr>
              <a:tr h="8158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Детали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Белая лайковая перчатка Вареньки,</a:t>
                      </a:r>
                      <a:r>
                        <a:rPr lang="ru-RU" sz="1600" baseline="0" dirty="0" smtClean="0"/>
                        <a:t> замшевая перчатка полковника, перышко от веера.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Оттопыренная губа полковника,</a:t>
                      </a:r>
                      <a:r>
                        <a:rPr lang="ru-RU" sz="1600" baseline="0" dirty="0" smtClean="0"/>
                        <a:t> замшевые перчатки.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6" descr="Рисунок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6787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Анализ таблицы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Определите роль белого цвета в обоих частях рассказа.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Какова роль детали – замшевой перчатки полковника – в рассказе?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 помощью какого приема передает Толстой впечатление бесконечно повторяющегося ужаса казни?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Какие выводы можно сделать из этих наблюдений?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035" y="1500174"/>
            <a:ext cx="8186766" cy="46259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Эпизод бала и события после бала противопоставлены друг другу. Светлые, радостные краски бала, беззаботное веселье молодых людей, не подозревающих о существовании другого, страшного мира, резко оттеняют мрачную картину, нарисованную автором во второй части рассказа. Контрастное изображение героев, их психологического состояния, обстановки, в которой они действуют, позволяет писателю выявить существо их характеров и раскрыть социальные противоречия русской действительности.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00042"/>
            <a:ext cx="2357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407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Рассказ «После бала»</vt:lpstr>
      <vt:lpstr> </vt:lpstr>
      <vt:lpstr>Слайд 3</vt:lpstr>
      <vt:lpstr>Слайд 4</vt:lpstr>
      <vt:lpstr>Слайд 5</vt:lpstr>
      <vt:lpstr>Слайд 6</vt:lpstr>
      <vt:lpstr>Слайд 7</vt:lpstr>
      <vt:lpstr>Анализ таблицы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Гусева</dc:creator>
  <cp:lastModifiedBy>Гусева</cp:lastModifiedBy>
  <cp:revision>14</cp:revision>
  <dcterms:created xsi:type="dcterms:W3CDTF">2010-01-30T14:09:28Z</dcterms:created>
  <dcterms:modified xsi:type="dcterms:W3CDTF">2010-04-03T17:54:25Z</dcterms:modified>
</cp:coreProperties>
</file>