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7"/>
  </p:handoutMasterIdLst>
  <p:sldIdLst>
    <p:sldId id="256" r:id="rId2"/>
    <p:sldId id="257" r:id="rId3"/>
    <p:sldId id="258" r:id="rId4"/>
    <p:sldId id="261" r:id="rId5"/>
    <p:sldId id="260" r:id="rId6"/>
    <p:sldId id="262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9" autoAdjust="0"/>
    <p:restoredTop sz="94721" autoAdjust="0"/>
  </p:normalViewPr>
  <p:slideViewPr>
    <p:cSldViewPr>
      <p:cViewPr varScale="1">
        <p:scale>
          <a:sx n="83" d="100"/>
          <a:sy n="83" d="100"/>
        </p:scale>
        <p:origin x="-4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4014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2040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5EFE1-BCE2-4052-9943-03A83A1EFE0B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09F19-D697-45F6-9110-72C8D00A2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32B4D-519C-4573-B8C3-3C9A07A9D94D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0180F1-F029-4894-B983-37EC0B5CE1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32B4D-519C-4573-B8C3-3C9A07A9D94D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0180F1-F029-4894-B983-37EC0B5CE1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32B4D-519C-4573-B8C3-3C9A07A9D94D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0180F1-F029-4894-B983-37EC0B5CE1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32B4D-519C-4573-B8C3-3C9A07A9D94D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0180F1-F029-4894-B983-37EC0B5CE1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32B4D-519C-4573-B8C3-3C9A07A9D94D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0180F1-F029-4894-B983-37EC0B5CE1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32B4D-519C-4573-B8C3-3C9A07A9D94D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0180F1-F029-4894-B983-37EC0B5CE1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32B4D-519C-4573-B8C3-3C9A07A9D94D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0180F1-F029-4894-B983-37EC0B5CE1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32B4D-519C-4573-B8C3-3C9A07A9D94D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0180F1-F029-4894-B983-37EC0B5CE1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32B4D-519C-4573-B8C3-3C9A07A9D94D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0180F1-F029-4894-B983-37EC0B5CE1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32B4D-519C-4573-B8C3-3C9A07A9D94D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0180F1-F029-4894-B983-37EC0B5CE1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32B4D-519C-4573-B8C3-3C9A07A9D94D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0180F1-F029-4894-B983-37EC0B5CE1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9532B4D-519C-4573-B8C3-3C9A07A9D94D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D0180F1-F029-4894-B983-37EC0B5CE1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&#1051;&#1072;&#1088;&#1080;&#1089;&#1072;\&#1056;&#1072;&#1073;&#1086;&#1095;&#1080;&#1081;%20&#1089;&#1090;&#1086;&#1083;\Troshin_Vladimir_-_Lyudi_v_belyh_halatah.mp3" TargetMode="Externa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7772400" cy="2520280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Интегрированный урок  внеклассного чтения  в  10 классе </a:t>
            </a:r>
            <a:r>
              <a:rPr lang="ru-RU" dirty="0">
                <a:solidFill>
                  <a:srgbClr val="002060"/>
                </a:solidFill>
              </a:rPr>
              <a:t>«Ты на ошибку не имеешь право»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3717032"/>
            <a:ext cx="6400800" cy="2184648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Учитель русского языка и литературы</a:t>
            </a:r>
          </a:p>
          <a:p>
            <a:r>
              <a:rPr lang="ru-RU" sz="1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МОУ «СОШ п.Красный Текстильщик  </a:t>
            </a:r>
          </a:p>
          <a:p>
            <a:r>
              <a:rPr lang="ru-RU" sz="1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Саратовского района </a:t>
            </a:r>
          </a:p>
          <a:p>
            <a:r>
              <a:rPr lang="ru-RU" sz="1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Саратовской области»</a:t>
            </a:r>
          </a:p>
          <a:p>
            <a:pPr algn="r"/>
            <a:r>
              <a:rPr lang="ru-RU" sz="1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Комарова Лариса Александровна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1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Documents and Settings\Лариса\Рабочий стол\8f5cb65d965eb4e5ef42b6445dd9a8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703075"/>
            <a:ext cx="2699792" cy="2154925"/>
          </a:xfrm>
          <a:prstGeom prst="rect">
            <a:avLst/>
          </a:prstGeom>
          <a:noFill/>
        </p:spPr>
      </p:pic>
      <p:pic>
        <p:nvPicPr>
          <p:cNvPr id="6148" name="Picture 4" descr="C:\Documents and Settings\Лариса\Рабочий стол\1271665847_doctor_bigg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823305"/>
            <a:ext cx="2037606" cy="20346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 Врачи узкой специализации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3617243"/>
          </a:xfrm>
        </p:spPr>
        <p:txBody>
          <a:bodyPr/>
          <a:lstStyle/>
          <a:p>
            <a:r>
              <a:rPr lang="ru-RU" dirty="0"/>
              <a:t>Сейчас в медицине работают врачи узкой специализации: врач-гематолог, врач-кардиолог, врач-терапевт… И человек, выбравший одну из этих отраслей медицины, должен обладать еще каким-то особым качеством, без которого он не достигнет совершенства.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12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Лариса\Рабочий стол\am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424832"/>
            <a:ext cx="3419872" cy="443316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183880" cy="648072"/>
          </a:xfrm>
        </p:spPr>
        <p:txBody>
          <a:bodyPr/>
          <a:lstStyle/>
          <a:p>
            <a:r>
              <a:rPr lang="ru-RU" dirty="0" smtClean="0"/>
              <a:t>Николай Михайлович Амосов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183880" cy="418795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Профессор был волшебником  </a:t>
            </a:r>
            <a:r>
              <a:rPr lang="ru-RU" dirty="0">
                <a:solidFill>
                  <a:srgbClr val="7030A0"/>
                </a:solidFill>
              </a:rPr>
              <a:t>в хирургии </a:t>
            </a:r>
            <a:r>
              <a:rPr lang="ru-RU" dirty="0" smtClean="0">
                <a:solidFill>
                  <a:srgbClr val="7030A0"/>
                </a:solidFill>
              </a:rPr>
              <a:t>(</a:t>
            </a:r>
            <a:r>
              <a:rPr lang="ru-RU" dirty="0">
                <a:solidFill>
                  <a:srgbClr val="7030A0"/>
                </a:solidFill>
              </a:rPr>
              <a:t>ныне почётный директор института </a:t>
            </a:r>
            <a:r>
              <a:rPr lang="ru-RU" dirty="0" err="1">
                <a:solidFill>
                  <a:srgbClr val="7030A0"/>
                </a:solidFill>
              </a:rPr>
              <a:t>сердечно-сосудистой</a:t>
            </a:r>
            <a:r>
              <a:rPr lang="ru-RU" dirty="0">
                <a:solidFill>
                  <a:srgbClr val="7030A0"/>
                </a:solidFill>
              </a:rPr>
              <a:t> хирургии, академик,  Герой Социалистического </a:t>
            </a:r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труда</a:t>
            </a:r>
            <a:r>
              <a:rPr lang="ru-RU" dirty="0">
                <a:solidFill>
                  <a:srgbClr val="7030A0"/>
                </a:solidFill>
              </a:rPr>
              <a:t>, живёт в Киеве. </a:t>
            </a:r>
            <a:r>
              <a:rPr lang="ru-RU" dirty="0" smtClean="0">
                <a:solidFill>
                  <a:srgbClr val="7030A0"/>
                </a:solidFill>
              </a:rPr>
              <a:t>Ему </a:t>
            </a:r>
            <a:r>
              <a:rPr lang="ru-RU" dirty="0">
                <a:solidFill>
                  <a:srgbClr val="7030A0"/>
                </a:solidFill>
              </a:rPr>
              <a:t>82 года). </a:t>
            </a:r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  </a:t>
            </a:r>
            <a:r>
              <a:rPr lang="ru-RU" dirty="0">
                <a:solidFill>
                  <a:srgbClr val="7030A0"/>
                </a:solidFill>
              </a:rPr>
              <a:t>Он был в </a:t>
            </a:r>
            <a:r>
              <a:rPr lang="ru-RU" dirty="0" smtClean="0">
                <a:solidFill>
                  <a:srgbClr val="7030A0"/>
                </a:solidFill>
              </a:rPr>
              <a:t>числе </a:t>
            </a:r>
            <a:r>
              <a:rPr lang="ru-RU" dirty="0">
                <a:solidFill>
                  <a:srgbClr val="7030A0"/>
                </a:solidFill>
              </a:rPr>
              <a:t>трёх хирургов, </a:t>
            </a:r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которые </a:t>
            </a:r>
            <a:r>
              <a:rPr lang="ru-RU" dirty="0">
                <a:solidFill>
                  <a:srgbClr val="7030A0"/>
                </a:solidFill>
              </a:rPr>
              <a:t>начали вшивать </a:t>
            </a:r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искусственные </a:t>
            </a:r>
            <a:r>
              <a:rPr lang="ru-RU" dirty="0">
                <a:solidFill>
                  <a:srgbClr val="7030A0"/>
                </a:solidFill>
              </a:rPr>
              <a:t>клапаны в сердце. </a:t>
            </a:r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Именно </a:t>
            </a:r>
            <a:r>
              <a:rPr lang="ru-RU" dirty="0">
                <a:solidFill>
                  <a:srgbClr val="7030A0"/>
                </a:solidFill>
              </a:rPr>
              <a:t>в его клинике был создан </a:t>
            </a:r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один </a:t>
            </a:r>
            <a:r>
              <a:rPr lang="ru-RU" dirty="0">
                <a:solidFill>
                  <a:srgbClr val="7030A0"/>
                </a:solidFill>
              </a:rPr>
              <a:t>из первых аппаратов </a:t>
            </a:r>
            <a:r>
              <a:rPr lang="ru-RU" dirty="0" smtClean="0">
                <a:solidFill>
                  <a:srgbClr val="7030A0"/>
                </a:solidFill>
              </a:rPr>
              <a:t>искусственного кровообращения</a:t>
            </a:r>
            <a:r>
              <a:rPr lang="ru-RU" dirty="0">
                <a:solidFill>
                  <a:srgbClr val="7030A0"/>
                </a:solidFill>
              </a:rPr>
              <a:t>. Именно в его </a:t>
            </a:r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клинике   начались открытия  </a:t>
            </a:r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барокамерой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advClick="0" advTm="16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Documents and Settings\Лариса\Рабочий стол\dubrovno_bolnica_terap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914650"/>
            <a:ext cx="5715000" cy="39433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8183880" cy="105156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Качества, какими должен обладать человек, избравший эту гуманную профессию, профессию врача: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628800"/>
            <a:ext cx="8183880" cy="418795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Доброта</a:t>
            </a:r>
          </a:p>
          <a:p>
            <a:r>
              <a:rPr lang="ru-RU" dirty="0" smtClean="0"/>
              <a:t>Чувство долга</a:t>
            </a:r>
            <a:endParaRPr lang="ru-RU" dirty="0"/>
          </a:p>
          <a:p>
            <a:r>
              <a:rPr lang="ru-RU" dirty="0" smtClean="0"/>
              <a:t>Вежливость</a:t>
            </a:r>
            <a:endParaRPr lang="ru-RU" dirty="0"/>
          </a:p>
          <a:p>
            <a:r>
              <a:rPr lang="ru-RU" dirty="0" smtClean="0"/>
              <a:t> Милосердие</a:t>
            </a:r>
            <a:endParaRPr lang="ru-RU" dirty="0"/>
          </a:p>
          <a:p>
            <a:r>
              <a:rPr lang="ru-RU" dirty="0" smtClean="0"/>
              <a:t>Ответственность</a:t>
            </a:r>
            <a:endParaRPr lang="ru-RU" dirty="0"/>
          </a:p>
          <a:p>
            <a:r>
              <a:rPr lang="ru-RU" dirty="0" smtClean="0"/>
              <a:t>Самоотверженность</a:t>
            </a:r>
            <a:endParaRPr lang="ru-RU" dirty="0"/>
          </a:p>
          <a:p>
            <a:r>
              <a:rPr lang="ru-RU" dirty="0" smtClean="0"/>
              <a:t>Честность</a:t>
            </a:r>
            <a:endParaRPr lang="ru-RU" dirty="0"/>
          </a:p>
          <a:p>
            <a:r>
              <a:rPr lang="ru-RU" dirty="0" smtClean="0"/>
              <a:t>Самообладание</a:t>
            </a:r>
            <a:endParaRPr lang="ru-RU" dirty="0"/>
          </a:p>
          <a:p>
            <a:r>
              <a:rPr lang="ru-RU" dirty="0" smtClean="0"/>
              <a:t>Справедливость</a:t>
            </a:r>
            <a:endParaRPr lang="ru-RU" dirty="0"/>
          </a:p>
          <a:p>
            <a:r>
              <a:rPr lang="ru-RU" dirty="0" smtClean="0"/>
              <a:t>Чуткость</a:t>
            </a:r>
            <a:endParaRPr lang="ru-RU" dirty="0"/>
          </a:p>
          <a:p>
            <a:r>
              <a:rPr lang="ru-RU" dirty="0" smtClean="0"/>
              <a:t>Требовательность </a:t>
            </a:r>
            <a:r>
              <a:rPr lang="ru-RU" dirty="0"/>
              <a:t>к </a:t>
            </a:r>
            <a:r>
              <a:rPr lang="ru-RU" dirty="0" smtClean="0"/>
              <a:t>себе</a:t>
            </a:r>
            <a:endParaRPr lang="ru-RU" dirty="0"/>
          </a:p>
          <a:p>
            <a:r>
              <a:rPr lang="ru-RU" dirty="0" smtClean="0"/>
              <a:t>Сострадание 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 advClick="0" advTm="11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Фёдор Григорьевич Углов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«Человек среди людей»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44824"/>
            <a:ext cx="8183880" cy="2664296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pPr algn="just"/>
            <a:r>
              <a:rPr lang="ru-RU" i="1" dirty="0" smtClean="0"/>
              <a:t>«</a:t>
            </a:r>
            <a:r>
              <a:rPr lang="ru-RU" i="1" dirty="0"/>
              <a:t>Особенно необходима в медицине честность»- </a:t>
            </a:r>
            <a:r>
              <a:rPr lang="ru-RU" dirty="0"/>
              <a:t>подчёркивает автор. В книге описывается такой случай: По каким-то причинам операционная сестра не успела </a:t>
            </a:r>
            <a:r>
              <a:rPr lang="ru-RU" dirty="0" err="1"/>
              <a:t>простерилизовать</a:t>
            </a:r>
            <a:r>
              <a:rPr lang="ru-RU" dirty="0"/>
              <a:t> операционный материал. А когда потребовал хирург его, то она побоялась сказать, что он не стерилен. </a:t>
            </a:r>
          </a:p>
          <a:p>
            <a:endParaRPr lang="ru-RU" dirty="0"/>
          </a:p>
        </p:txBody>
      </p:sp>
      <p:pic>
        <p:nvPicPr>
          <p:cNvPr id="9218" name="Picture 2" descr="C:\Documents and Settings\Лариса\Рабочий стол\Ugl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023320"/>
            <a:ext cx="2267744" cy="283468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1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Лариса\Рабочий стол\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759" y="0"/>
            <a:ext cx="916751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772240"/>
            <a:ext cx="8147248" cy="8576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66936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Любая </a:t>
            </a:r>
            <a:r>
              <a:rPr 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профессия, но особенно профессия врача, требует сочетания прочных знаний по многим предметам (физика, химия, биология) и высоких нравственных качеств. Тема нашего урока, названная « Ты на ошибку не имеешь права…»  многозначна. Ведь человеку свойственно ошибаться. Но не имеет права на ошибку врач, она может стоить человеческой жизни. И очень важно, чтобы и вы, ребята, не ошиблись в выборе профессии.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Лариса\Рабочий стол\170610_bol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850" y="889000"/>
            <a:ext cx="7480300" cy="508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58981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Источники использованной литературы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556792"/>
            <a:ext cx="8183880" cy="360040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А.П.Чехов </a:t>
            </a:r>
            <a:r>
              <a:rPr lang="ru-RU" b="1" dirty="0">
                <a:solidFill>
                  <a:srgbClr val="002060"/>
                </a:solidFill>
              </a:rPr>
              <a:t>«Попрыгунья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А.П.Чехова «Ионыч</a:t>
            </a:r>
            <a:r>
              <a:rPr lang="ru-RU" b="1" dirty="0">
                <a:solidFill>
                  <a:srgbClr val="002060"/>
                </a:solidFill>
              </a:rPr>
              <a:t>» 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Л.Н.Толстого </a:t>
            </a:r>
            <a:r>
              <a:rPr lang="ru-RU" b="1" dirty="0">
                <a:solidFill>
                  <a:srgbClr val="002060"/>
                </a:solidFill>
              </a:rPr>
              <a:t>«Война и мир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</a:p>
          <a:p>
            <a:r>
              <a:rPr lang="ru-RU" b="1" dirty="0">
                <a:solidFill>
                  <a:srgbClr val="002060"/>
                </a:solidFill>
              </a:rPr>
              <a:t>А.И.Шубина «Дополнение к портретам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С. М. Громбах </a:t>
            </a:r>
            <a:r>
              <a:rPr lang="ru-RU" b="1" dirty="0">
                <a:solidFill>
                  <a:srgbClr val="002060"/>
                </a:solidFill>
              </a:rPr>
              <a:t>«Пушкин  и медицина  его   времени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Ф. Г. Углов </a:t>
            </a:r>
            <a:r>
              <a:rPr lang="ru-RU" b="1" dirty="0">
                <a:solidFill>
                  <a:srgbClr val="002060"/>
                </a:solidFill>
              </a:rPr>
              <a:t>«Человек среди людей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183880" cy="105156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Цели урока: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183880" cy="4620000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обучающая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напомнить учащимся о тесном взаимодействии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литературы 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 другими предметами (историей, биологией, физикой …);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выработать навыки и умения высказывать и отстаивать свою точку зрения по различным  проблемам. 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Воспитательная :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познакомить учащихся с этическими нормами и нравственными требованиями, предъявляемыми к профессии врача (на примерах русской литературы)       </a:t>
            </a:r>
          </a:p>
          <a:p>
            <a:endParaRPr lang="ru-RU" dirty="0"/>
          </a:p>
        </p:txBody>
      </p:sp>
      <p:pic>
        <p:nvPicPr>
          <p:cNvPr id="4" name="Troshin_Vladimir_-_Lyudi_v_belyh_halatah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179512" y="26064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0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Вечный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подвиг, он вам 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плечу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Ваши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руки бессонны и святы,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Низко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вам поклонится, хочу,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Люди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белых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халатах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/>
              <a:t>(М. </a:t>
            </a:r>
            <a:r>
              <a:rPr lang="ru-RU" dirty="0" err="1"/>
              <a:t>Владимов</a:t>
            </a:r>
            <a:r>
              <a:rPr lang="ru-RU" dirty="0"/>
              <a:t>) </a:t>
            </a:r>
          </a:p>
          <a:p>
            <a:pPr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183880" cy="1051560"/>
          </a:xfrm>
        </p:spPr>
        <p:txBody>
          <a:bodyPr/>
          <a:lstStyle/>
          <a:p>
            <a:r>
              <a:rPr lang="ru-RU" dirty="0" smtClean="0"/>
              <a:t>Страницы устного журнала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183880" cy="4187952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1</a:t>
            </a:r>
            <a:r>
              <a:rPr lang="ru-RU" dirty="0"/>
              <a:t> </a:t>
            </a:r>
            <a:r>
              <a:rPr lang="ru-RU" dirty="0" smtClean="0"/>
              <a:t>-  </a:t>
            </a:r>
            <a:r>
              <a:rPr lang="ru-RU" sz="3600" dirty="0"/>
              <a:t>Немного из истории </a:t>
            </a: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(</a:t>
            </a:r>
            <a:r>
              <a:rPr lang="ru-RU" sz="3600" dirty="0"/>
              <a:t>о специализации врачей</a:t>
            </a:r>
            <a:r>
              <a:rPr lang="ru-RU" sz="3600" dirty="0" smtClean="0"/>
              <a:t>). </a:t>
            </a:r>
            <a:endParaRPr lang="ru-RU" sz="3600" dirty="0"/>
          </a:p>
          <a:p>
            <a:r>
              <a:rPr lang="ru-RU" b="1" dirty="0"/>
              <a:t>2</a:t>
            </a:r>
            <a:r>
              <a:rPr lang="ru-RU" dirty="0"/>
              <a:t> </a:t>
            </a:r>
            <a:r>
              <a:rPr lang="ru-RU" dirty="0" smtClean="0"/>
              <a:t>– 1) </a:t>
            </a:r>
            <a:r>
              <a:rPr lang="ru-RU" sz="3600" dirty="0"/>
              <a:t>Врач- гематолог; </a:t>
            </a: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         2) </a:t>
            </a:r>
            <a:r>
              <a:rPr lang="ru-RU" sz="3600" dirty="0"/>
              <a:t>Врач – хирург; </a:t>
            </a: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         3) Врач </a:t>
            </a:r>
            <a:r>
              <a:rPr lang="ru-RU" sz="3600" dirty="0"/>
              <a:t>– ортопед ;   </a:t>
            </a:r>
            <a:endParaRPr lang="ru-RU" sz="3600" dirty="0" smtClean="0"/>
          </a:p>
          <a:p>
            <a:pPr>
              <a:buNone/>
            </a:pPr>
            <a:r>
              <a:rPr lang="ru-RU" sz="3600" dirty="0"/>
              <a:t> </a:t>
            </a:r>
            <a:r>
              <a:rPr lang="ru-RU" sz="3600" dirty="0" smtClean="0"/>
              <a:t>        4)  </a:t>
            </a:r>
            <a:r>
              <a:rPr lang="ru-RU" sz="3600" dirty="0"/>
              <a:t>Врач – травматолог </a:t>
            </a:r>
          </a:p>
          <a:p>
            <a:r>
              <a:rPr lang="ru-RU" b="1" dirty="0" smtClean="0"/>
              <a:t>3</a:t>
            </a:r>
            <a:r>
              <a:rPr lang="ru-RU" dirty="0" smtClean="0"/>
              <a:t> -  </a:t>
            </a:r>
            <a:r>
              <a:rPr lang="ru-RU" sz="4000" dirty="0"/>
              <a:t>Этика врача 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11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Лариса\Рабочий стол\Bankoboev.Ru_vrachi_raznyh_specialnoste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0" y="2409825"/>
            <a:ext cx="6667500" cy="44481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Врач - самая гуманная</a:t>
            </a:r>
            <a:br>
              <a:rPr lang="ru-RU" dirty="0" smtClean="0"/>
            </a:br>
            <a:r>
              <a:rPr lang="ru-RU" dirty="0" smtClean="0"/>
              <a:t>                    профессия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183880" cy="418795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002060"/>
                </a:solidFill>
              </a:rPr>
              <a:t>Врач</a:t>
            </a:r>
            <a:r>
              <a:rPr lang="ru-RU" dirty="0">
                <a:solidFill>
                  <a:srgbClr val="002060"/>
                </a:solidFill>
              </a:rPr>
              <a:t>… Это слово знакомо нам с детства. Он первым встречает тебя на этой земле, помогая увидеть белый свет. Это он вместе с твоей матерью бессонными ночами боролся с болезнями, которые ты часто переносил.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Лариса\Рабочий стол\115_115_2_1704faa48078b527b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249488"/>
            <a:ext cx="3347864" cy="33478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021288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381642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Какой же он – этот человек – врач, доктор, как часто любовно называют его в </a:t>
            </a:r>
            <a:r>
              <a:rPr lang="ru-RU" dirty="0" smtClean="0">
                <a:solidFill>
                  <a:srgbClr val="002060"/>
                </a:solidFill>
              </a:rPr>
              <a:t>семье?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Какие </a:t>
            </a:r>
            <a:r>
              <a:rPr lang="ru-RU" dirty="0">
                <a:solidFill>
                  <a:srgbClr val="002060"/>
                </a:solidFill>
              </a:rPr>
              <a:t>нравственные ценности он исповедует?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Какими </a:t>
            </a:r>
            <a:r>
              <a:rPr lang="ru-RU" dirty="0">
                <a:solidFill>
                  <a:srgbClr val="002060"/>
                </a:solidFill>
              </a:rPr>
              <a:t>качествами нужно обладать человеку, выбравшему эту профессию?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Как </a:t>
            </a:r>
            <a:r>
              <a:rPr lang="ru-RU" dirty="0">
                <a:solidFill>
                  <a:srgbClr val="002060"/>
                </a:solidFill>
              </a:rPr>
              <a:t>готовить себя к этому?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83880" cy="1051560"/>
          </a:xfrm>
        </p:spPr>
        <p:txBody>
          <a:bodyPr/>
          <a:lstStyle/>
          <a:p>
            <a:r>
              <a:rPr lang="ru-RU" dirty="0"/>
              <a:t>«Немного из истории»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8183880" cy="2088232"/>
          </a:xfrm>
        </p:spPr>
        <p:txBody>
          <a:bodyPr/>
          <a:lstStyle/>
          <a:p>
            <a:r>
              <a:rPr lang="ru-RU" dirty="0" smtClean="0"/>
              <a:t>Из заповедей </a:t>
            </a:r>
            <a:r>
              <a:rPr lang="ru-RU" dirty="0"/>
              <a:t>клятвы Гиппократа: «… Я не дам никому просимого у меня смертельного средства и не покажу пути для подобного замысла.»</a:t>
            </a:r>
          </a:p>
          <a:p>
            <a:endParaRPr lang="ru-RU" dirty="0"/>
          </a:p>
        </p:txBody>
      </p:sp>
      <p:pic>
        <p:nvPicPr>
          <p:cNvPr id="3074" name="Picture 2" descr="C:\Documents and Settings\Лариса\Рабочий стол\4295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573016"/>
            <a:ext cx="5354960" cy="328498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1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120" y="54868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Абу Али Иби Сина.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183880" cy="282664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Среднеазиатский </a:t>
            </a:r>
            <a:r>
              <a:rPr lang="ru-RU" dirty="0"/>
              <a:t>ученый-энциклопедист с раннего детства обучался корану и адабу  (сюда входили грамматика, стилистика и поэтика ) и к десяти годам жизни в обеих областях достиг совершенства 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C:\Documents and Settings\Лариса\Рабочий стол\s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767438"/>
            <a:ext cx="2439144" cy="288632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6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83880" cy="86409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Матвей Яковлевич Мудрый – переводчик трудов Гиппократа.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492896"/>
            <a:ext cx="8183880" cy="388843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Доктор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Матвей Яковлевич Мудрый – выдающийся клиницист первой трети 19 века. Он считается отцом русской терапевтической школы. С его именем тесно связана история медицинского факультета Московского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университета. Он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рекомендовал студентам, прежде чем стать врачом, вырабатывать у  себя умение следить за своей внешностью, быть чистоплотным, опрятным и душевным человеком. </a:t>
            </a:r>
          </a:p>
          <a:p>
            <a:endParaRPr lang="ru-RU" dirty="0"/>
          </a:p>
        </p:txBody>
      </p:sp>
      <p:pic>
        <p:nvPicPr>
          <p:cNvPr id="5122" name="Picture 2" descr="C:\Documents and Settings\Лариса\Рабочий стол\0289829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04664"/>
            <a:ext cx="1680468" cy="216834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229</TotalTime>
  <Words>682</Words>
  <Application>Microsoft Office PowerPoint</Application>
  <PresentationFormat>Экран (4:3)</PresentationFormat>
  <Paragraphs>76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 Интегрированный урок  внеклассного чтения  в  10 классе «Ты на ошибку не имеешь право» </vt:lpstr>
      <vt:lpstr>                       Цели урока: </vt:lpstr>
      <vt:lpstr>Слайд 3</vt:lpstr>
      <vt:lpstr>Страницы устного журнала</vt:lpstr>
      <vt:lpstr>              Врач - самая гуманная                     профессия </vt:lpstr>
      <vt:lpstr>Слайд 6</vt:lpstr>
      <vt:lpstr>«Немного из истории»</vt:lpstr>
      <vt:lpstr>Абу Али Иби Сина. </vt:lpstr>
      <vt:lpstr>Матвей Яковлевич Мудрый – переводчик трудов Гиппократа.  </vt:lpstr>
      <vt:lpstr> Врачи узкой специализации</vt:lpstr>
      <vt:lpstr>Николай Михайлович Амосов</vt:lpstr>
      <vt:lpstr>Качества, какими должен обладать человек, избравший эту гуманную профессию, профессию врача: </vt:lpstr>
      <vt:lpstr>Фёдор Григорьевич Углов  «Человек среди людей»</vt:lpstr>
      <vt:lpstr>Слайд 14</vt:lpstr>
      <vt:lpstr>Источники использованной литературы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Интегрированный урок  внеклассного чтения  в  10 классе «Ты на ошибку не имеешь право» </dc:title>
  <dc:creator>Лариса</dc:creator>
  <cp:lastModifiedBy>Лариса</cp:lastModifiedBy>
  <cp:revision>21</cp:revision>
  <dcterms:created xsi:type="dcterms:W3CDTF">2012-01-26T13:28:59Z</dcterms:created>
  <dcterms:modified xsi:type="dcterms:W3CDTF">2012-01-26T17:21:29Z</dcterms:modified>
</cp:coreProperties>
</file>