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77" r:id="rId13"/>
    <p:sldId id="266" r:id="rId14"/>
    <p:sldId id="278" r:id="rId15"/>
    <p:sldId id="279" r:id="rId16"/>
    <p:sldId id="267" r:id="rId17"/>
    <p:sldId id="280" r:id="rId18"/>
    <p:sldId id="268" r:id="rId19"/>
    <p:sldId id="269" r:id="rId20"/>
    <p:sldId id="281" r:id="rId21"/>
    <p:sldId id="270" r:id="rId22"/>
    <p:sldId id="282" r:id="rId23"/>
    <p:sldId id="271" r:id="rId24"/>
    <p:sldId id="272" r:id="rId25"/>
    <p:sldId id="273" r:id="rId26"/>
    <p:sldId id="283" r:id="rId27"/>
    <p:sldId id="275" r:id="rId28"/>
    <p:sldId id="284" r:id="rId29"/>
    <p:sldId id="274" r:id="rId30"/>
    <p:sldId id="27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38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8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B233-2792-4174-9CB0-197D4AAAA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4" grpId="0" autoUpdateAnimBg="0"/>
      <p:bldP spid="15385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A81D4-F861-4364-897F-92F6419BF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2B1E-23CD-44C6-90E4-BA7EC3444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66609-A907-42E0-AEC5-3FE4732D2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A8EA6-6A0A-4547-BD40-8C3903DD1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045D-8557-4477-BA3F-1B59F5CF4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AD81F-26A1-4449-A325-240C6568F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918ED-9A03-4192-A95A-DCECC5191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C6B6-773A-4ED2-BA07-C88771050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D5488-E0FB-43D2-AF28-BC498ADC2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C217-6B83-41DA-800E-38034F085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5F8E0-0D36-4A7E-A2CE-E0636E50F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F7F37-749C-48DC-A066-B5EFEFA7C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ACC1B-4E2A-4016-9A8E-794928C0B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E226A-BB98-4980-A706-C388E343C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9295C-9075-433A-A43E-60896154B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29675-90DE-45D9-A9FA-CC892230C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B93CD-E992-46B9-A2BC-E26516993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38E77-C140-4E22-9C8D-BBC9EBE21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C09A6-A449-44D9-A9DF-22BC33DE2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F5051-587E-4E66-9F12-9C30A2D05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EAEEA-3C09-40C0-A1DB-8FEA053FB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AA20-D459-4A54-B795-D267D2097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1868A-94E4-43E6-893B-9FD503C69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EE0F7-131E-4107-BB0D-4EF68F6AD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C85B-24C0-4F08-97E2-3C4D9260E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0E12-C9D3-44E2-971F-D0A4AEE2E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433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6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6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6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6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B625092-9107-40EF-A593-88D6D040A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6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/>
      <p:bldP spid="1436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6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6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6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6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6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0C8FDC4-24EF-467C-A983-593C29EA4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7" r:id="rId13"/>
    <p:sldLayoutId id="2147483666" r:id="rId14"/>
    <p:sldLayoutId id="2147483665" r:id="rId15"/>
    <p:sldLayoutId id="2147483664" r:id="rId16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492375"/>
            <a:ext cx="8496300" cy="1296988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>
                <a:latin typeface="Algerian" pitchFamily="82" charset="0"/>
              </a:rPr>
              <a:t>16.11.1880 – 07.08.1921</a:t>
            </a:r>
          </a:p>
        </p:txBody>
      </p:sp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353425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Александр Александрович Блок</a:t>
            </a:r>
          </a:p>
        </p:txBody>
      </p:sp>
      <p:pic>
        <p:nvPicPr>
          <p:cNvPr id="1026" name="Picture 2" descr="C:\Users\элионора\Desktop\0002-001-I-vot-zazhglas-tvoja-zvezda-Vysoko-nado-mnoju-I-v-bleske-sla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501008"/>
            <a:ext cx="2057062" cy="30399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032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6804025" cy="626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Предчувствую Тебя. Года проходят мимо —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Все в облике одном предчувствую Тебя.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Весь горизонт в огне — и ясен нестерпимо,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И молча жду, тоскуя и любя.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Весь горизонт в огне. И близко появленье.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Но страшено мне — изменишь облик Ты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9938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 t="1260"/>
          <a:stretch>
            <a:fillRect/>
          </a:stretch>
        </p:blipFill>
        <p:spPr>
          <a:xfrm>
            <a:off x="6011863" y="2797175"/>
            <a:ext cx="2997200" cy="4060825"/>
          </a:xfrm>
        </p:spPr>
      </p:pic>
    </p:spTree>
    <p:custDataLst>
      <p:tags r:id="rId1"/>
    </p:custDataLst>
  </p:cSld>
  <p:clrMapOvr>
    <a:masterClrMapping/>
  </p:clrMapOvr>
  <p:transition advTm="30149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188" y="3716338"/>
            <a:ext cx="8281987" cy="2881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И дерзкое возбудишь подозренье,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Сменив в конце привычные черты.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О как паду, — и горестно и низко,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не одолев </a:t>
            </a:r>
            <a:r>
              <a:rPr lang="ru-RU" dirty="0" err="1" smtClean="0"/>
              <a:t>смертельныя</a:t>
            </a:r>
            <a:r>
              <a:rPr lang="ru-RU" dirty="0" smtClean="0"/>
              <a:t> мечты!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Как ясен горизонт! И лучезарность близко.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Но страшно мне: изменишь облик Ты.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2" cstate="print"/>
          <a:srcRect t="1260"/>
          <a:stretch>
            <a:fillRect/>
          </a:stretch>
        </p:blipFill>
        <p:spPr bwMode="auto">
          <a:xfrm>
            <a:off x="6084888" y="0"/>
            <a:ext cx="2808287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9138"/>
            <a:ext cx="4140200" cy="4868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/>
              <a:t>		</a:t>
            </a:r>
            <a:r>
              <a:rPr lang="ru-RU" sz="2800" dirty="0"/>
              <a:t>Борис Пастернак писал, что «символистом была действительность, которая была вся в переходах и брожении; вся что-то скорее значила, нежели составляла, скорее служила симптомом и знамением, нежели удовлетворяла».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/>
              <a:t>		</a:t>
            </a:r>
          </a:p>
        </p:txBody>
      </p:sp>
      <p:sp>
        <p:nvSpPr>
          <p:cNvPr id="41986" name="WordArt 8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7777162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Символизм Блока</a:t>
            </a:r>
          </a:p>
        </p:txBody>
      </p:sp>
      <p:pic>
        <p:nvPicPr>
          <p:cNvPr id="41987" name="Picture 9" descr="сканирование00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25913" y="2852738"/>
            <a:ext cx="5018087" cy="2879725"/>
          </a:xfrm>
        </p:spPr>
      </p:pic>
    </p:spTree>
    <p:custDataLst>
      <p:tags r:id="rId1"/>
    </p:custDataLst>
  </p:cSld>
  <p:clrMapOvr>
    <a:masterClrMapping/>
  </p:clrMapOvr>
  <p:transition advTm="55000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850" y="4941888"/>
            <a:ext cx="8640763" cy="16557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	Сам Блок уже на исходе жизни утверждал, что «символисты оказались по преимуществу носителями духа времени». «Гармонические линии, нежные тона, томные розы, воздушность, мечта о запредельном, искание невозможного». (А. Блок).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	</a:t>
            </a:r>
            <a:endParaRPr lang="ru-RU" dirty="0"/>
          </a:p>
        </p:txBody>
      </p:sp>
      <p:pic>
        <p:nvPicPr>
          <p:cNvPr id="43010" name="Picture 10" descr="сканирование00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260350"/>
            <a:ext cx="3241675" cy="4522788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908050"/>
            <a:ext cx="8002588" cy="51879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		</a:t>
            </a:r>
            <a:r>
              <a:rPr lang="ru-RU" dirty="0" smtClean="0"/>
              <a:t>Символ знак, воплощение мечты, того, чего нет на самом деле, мечты красивой, </a:t>
            </a:r>
            <a:r>
              <a:rPr lang="ru-RU" dirty="0" err="1" smtClean="0"/>
              <a:t>эстетизированной</a:t>
            </a:r>
            <a:r>
              <a:rPr lang="ru-RU" dirty="0" smtClean="0"/>
              <a:t>... Пример пленительного стихотворения-символа «В ресторане». Не ищите на цветочных прилавках черной розы - ее не найти никогда. Она существует лишь в воображении поэта-символиста и читателя-мечтателя...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333375"/>
            <a:ext cx="5435600" cy="6767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/>
              <a:t>		</a:t>
            </a:r>
            <a:r>
              <a:rPr lang="ru-RU" sz="2400" dirty="0"/>
              <a:t>В РЕСТОРАНЕ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Никогда не забуду (он был, или не был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/>
              <a:t>Этот </a:t>
            </a:r>
            <a:r>
              <a:rPr lang="ru-RU" sz="2400" smtClean="0"/>
              <a:t>вечер: </a:t>
            </a:r>
            <a:r>
              <a:rPr lang="ru-RU" sz="2400" dirty="0"/>
              <a:t>пожаром зари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Сожжено и раздвинуто бледное небо,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И на желтой заре — фонари.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Я сидел у окна в переполненном зале.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Где-то пели смычки о любви.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Я послал тебе черную розу в бокале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Золотого, как небо, аи.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Ты взглянула. Я встретил смущенно и дерзко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Взор надменный и отдал поклон.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err="1"/>
              <a:t>Обратясь</a:t>
            </a:r>
            <a:r>
              <a:rPr lang="ru-RU" sz="2400" dirty="0"/>
              <a:t> к кавалеру, намеренно резко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Ты сказала: «И этот влюблен».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/>
          </a:p>
        </p:txBody>
      </p:sp>
      <p:pic>
        <p:nvPicPr>
          <p:cNvPr id="45058" name="Picture 7" descr="сканирование0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981075"/>
            <a:ext cx="3024187" cy="3768725"/>
          </a:xfrm>
        </p:spPr>
      </p:pic>
    </p:spTree>
    <p:custDataLst>
      <p:tags r:id="rId1"/>
    </p:custDataLst>
  </p:cSld>
  <p:clrMapOvr>
    <a:masterClrMapping/>
  </p:clrMapOvr>
  <p:transition advTm="66261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275" y="188913"/>
            <a:ext cx="5473700" cy="626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И сейчас же в ответ что-то грянули струны,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Исступленно запели смычки...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Но была ты со мной всем презрением юным,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Чуть заметным дрожаньем руки...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Ты рванулась движеньем испуганной птицы,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Ты прошла, словно сон мой, легка...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И вздохнули духи, задремали ресницы,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Зашептались тревожно шелка.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Но из глуби зеркал ты мне взоры бросала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И, бросая, кричала: «Лови!...»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А монисто бренчало, цыганка плясала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И визжала заре о любви.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			1910.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6082" name="Picture 7" descr="сканирование0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4625" y="908050"/>
            <a:ext cx="3635375" cy="4033838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424862" cy="63357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/>
              <a:t>		В письме к Константину Сергеевичу Станиславскому Александр Блок писал о том, что отныне одной теме – </a:t>
            </a:r>
            <a:r>
              <a:rPr lang="ru-RU" sz="2800" dirty="0" err="1"/>
              <a:t>теме</a:t>
            </a:r>
            <a:r>
              <a:rPr lang="ru-RU" sz="2800" dirty="0"/>
              <a:t> России – он «сознательно и бесповоротно посвящает жизнь».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/>
              <a:t>		Он посвятил себя России от первых опытов, от стихотворения «</a:t>
            </a:r>
            <a:r>
              <a:rPr lang="ru-RU" sz="2800" dirty="0" err="1"/>
              <a:t>Гамаюн</a:t>
            </a:r>
            <a:r>
              <a:rPr lang="ru-RU" sz="2800" dirty="0"/>
              <a:t>», навеянного картиной В. М. Васнецова, до цикла «На поле Куликовом» и поэмы «Двенадцать», от стихотворения «Скифы» до заключительных, черновых строчек поэмы «Возмездие», написанных в 1920 году: «А мир свободен и велик...».</a:t>
            </a:r>
          </a:p>
          <a:p>
            <a:pPr eaLnBrk="1" hangingPunct="1">
              <a:defRPr/>
            </a:pPr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 advTm="30998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549275"/>
            <a:ext cx="4643437" cy="6048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/>
              <a:t>		</a:t>
            </a:r>
            <a:r>
              <a:rPr lang="ru-RU" sz="2400" b="1" dirty="0"/>
              <a:t>РОССИЯ.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Опять, как в годы золотые,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Три стёртых треплются шлеи,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И вязнут спицы расписные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В расхлябанные колеи.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Россия, нищая Россия,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Мне избы серые твои,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Твои мне песни ветровые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Как слезы первые любви!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Тебя жалеть я не умею,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И крест свой бережно несу...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Какому хочешь чародею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Отдай разбойную красу!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/>
          </a:p>
        </p:txBody>
      </p:sp>
      <p:pic>
        <p:nvPicPr>
          <p:cNvPr id="48130" name="Picture 7" descr="сканирование0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549275"/>
            <a:ext cx="4056063" cy="4248150"/>
          </a:xfrm>
        </p:spPr>
      </p:pic>
    </p:spTree>
    <p:custDataLst>
      <p:tags r:id="rId1"/>
    </p:custDataLst>
  </p:cSld>
  <p:clrMapOvr>
    <a:masterClrMapping/>
  </p:clrMapOvr>
  <p:transition advTm="64155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63938" y="476250"/>
            <a:ext cx="5400675" cy="6121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Пускай заманит и обманет, —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Не пропадешь, не сгинешь ты,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И лишь забота затуманит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Твои прекрасные черты...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Ну, что ж? Одной заботой боле —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Одной слезой река шумней,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А ты все та же — лес, да поле,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Да плат узорный до бровей...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И невозможное возможно,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Дорога долгая легка,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Когда блеснет в дали дорожной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Мгновенный взор из-под платка,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Когда звенит тоской острожной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Глухая песня ямщика.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                        18 октября 1908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9154" name="Picture 7" descr="сканирование0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8" y="1268413"/>
            <a:ext cx="3435350" cy="3006725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   ... Нет ни одного из новых поэтов, на кого б не упал луч его звезды. А звезда его — трепет слова его, как оно билось, трепет сердца Лермонтова и Некрасова — звезда его незакатна.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                  А. РЕМИЗОВ.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/>
          </a:p>
        </p:txBody>
      </p:sp>
      <p:pic>
        <p:nvPicPr>
          <p:cNvPr id="31746" name="Picture 7" descr="сканирование0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4813"/>
            <a:ext cx="4572000" cy="5903912"/>
          </a:xfrm>
          <a:noFill/>
        </p:spPr>
      </p:pic>
    </p:spTree>
    <p:custDataLst>
      <p:tags r:id="rId1"/>
    </p:custDataLst>
  </p:cSld>
  <p:clrMapOvr>
    <a:masterClrMapping/>
  </p:clrMapOvr>
  <p:transition advTm="13988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36295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/>
              <a:t>		</a:t>
            </a:r>
            <a:r>
              <a:rPr lang="ru-RU" sz="2400" dirty="0"/>
              <a:t>В «Автобиографии» Блок укажет: «Главными темами моих статей... были и  остались темы об «интеллигенции и народе», о театре и о русском символизме».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		Константин Сергеевич Станиславский при знакомстве с поэтом узнал в нем студента, который неистовей всех аплодировал актерам Московского Художественного театра во время петербургских гастролей.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		</a:t>
            </a:r>
          </a:p>
        </p:txBody>
      </p:sp>
      <p:sp>
        <p:nvSpPr>
          <p:cNvPr id="50178" name="WordArt 4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993062" cy="11509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66928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ahoma"/>
                <a:cs typeface="Tahoma"/>
              </a:rPr>
              <a:t>Блок и театр</a:t>
            </a:r>
          </a:p>
        </p:txBody>
      </p:sp>
      <p:pic>
        <p:nvPicPr>
          <p:cNvPr id="50179" name="Picture 11" descr="сканирование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878263"/>
            <a:ext cx="3960813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5501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549275"/>
            <a:ext cx="8435975" cy="6308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	</a:t>
            </a:r>
            <a:r>
              <a:rPr lang="ru-RU" sz="2800" dirty="0" smtClean="0"/>
              <a:t>Зимой 1906 года Георгий Чулков предложил Блоку написать пьесу, развивающую мотивы стихотворения «Балаганчик» (1905) для будущего театра «Факелы». И в конце 1906 года первая пьеса Блока «Балаганчик» была закончена.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Под маской Коломбины была выведена его жена, Любовь Дмитриевна Блок, под маской Пьеро — сам автор, а под маской Арлекина — его вечный друг и соперник Борис Бугаев (А. Белый). Разноголосый красочный «балаганчик — озорное театральное действо мечтательных талантливых людей» - вот что представляли собой пьесы Блока — «Балаганчик», «Роза и Крест», «Песня Судьбы», «Незнакомка» и др., многие из которых были поставлены ведущими русскими театрами.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9" descr="сканирование00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052513"/>
            <a:ext cx="4572000" cy="4799012"/>
          </a:xfrm>
        </p:spPr>
      </p:pic>
      <p:pic>
        <p:nvPicPr>
          <p:cNvPr id="52226" name="Picture 10" descr="сканирование0012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87900" y="692150"/>
            <a:ext cx="4211638" cy="5616575"/>
          </a:xfrm>
        </p:spPr>
      </p:pic>
    </p:spTree>
    <p:custDataLst>
      <p:tags r:id="rId1"/>
    </p:custDataLst>
  </p:cSld>
  <p:clrMapOvr>
    <a:masterClrMapping/>
  </p:clrMapOvr>
  <p:transition advTm="25266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964613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		</a:t>
            </a:r>
            <a:r>
              <a:rPr lang="ru-RU" sz="2400" dirty="0">
                <a:effectLst/>
              </a:rPr>
              <a:t>Поэма «Двенадцать», по выражению чуткого современника А.А.Блока, академика С. Ф. Ольденбурга, осветила «и правду и неправду того, что свершилось». Герои поэмы — герои революции, «...и он воздал им честь и славу — таким, какими он их увидел. Известно, что в начале января 1918 года Блок в шумном споре защищал революцию. Его никогда не видели таким возбужденным, он почти кричал: «А я почти у каждого красногвардейца вижу ангельские крылья за плечами» (В. Орлов, «</a:t>
            </a:r>
            <a:r>
              <a:rPr lang="ru-RU" sz="2400" dirty="0" err="1">
                <a:effectLst/>
              </a:rPr>
              <a:t>Гамаюн</a:t>
            </a:r>
            <a:r>
              <a:rPr lang="ru-RU" sz="2400" dirty="0">
                <a:effectLst/>
              </a:rPr>
              <a:t>»).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		И все-таки в поэме о двенадцати солдатах, несущих ночной патруль в революционном Петрограде, написал: «На спину б надо бубновый туз». Бубновый туз - тогда это было известно всем - метка каторжника, преступника.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/>
          </a:p>
          <a:p>
            <a:pPr eaLnBrk="1" hangingPunct="1">
              <a:lnSpc>
                <a:spcPct val="80000"/>
              </a:lnSpc>
              <a:defRPr/>
            </a:pPr>
            <a:endParaRPr lang="ru-RU" sz="2400" dirty="0"/>
          </a:p>
        </p:txBody>
      </p:sp>
      <p:sp>
        <p:nvSpPr>
          <p:cNvPr id="53250" name="WordArt 4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81375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Narrow"/>
              </a:rPr>
              <a:t>Поэма "Двенадцать"</a:t>
            </a:r>
          </a:p>
        </p:txBody>
      </p:sp>
    </p:spTree>
    <p:custDataLst>
      <p:tags r:id="rId1"/>
    </p:custDataLst>
  </p:cSld>
  <p:clrMapOvr>
    <a:masterClrMapping/>
  </p:clrMapOvr>
  <p:transition advTm="50875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04813"/>
            <a:ext cx="4495800" cy="6192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/>
              <a:t>		</a:t>
            </a:r>
            <a:r>
              <a:rPr lang="ru-RU" sz="2800" dirty="0"/>
              <a:t>В 1920 году сам Блок писал так о своей поэме: «Оттого я и не отрекаюсь от написанного тогда, что оно было писано в согласии со стихией: например, во время и после окончания «Двенадцати» я несколько дней ощущал физически, слухом, большой шум вокруг — шум слитный (вероятно, шум от крушения старого мира).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/>
          </a:p>
        </p:txBody>
      </p:sp>
      <p:pic>
        <p:nvPicPr>
          <p:cNvPr id="54274" name="Picture 7" descr="сканирование00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981075"/>
            <a:ext cx="4572000" cy="3673475"/>
          </a:xfrm>
        </p:spPr>
      </p:pic>
    </p:spTree>
    <p:custDataLst>
      <p:tags r:id="rId1"/>
    </p:custDataLst>
  </p:cSld>
  <p:clrMapOvr>
    <a:masterClrMapping/>
  </p:clrMapOvr>
  <p:transition advTm="70390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288" y="549275"/>
            <a:ext cx="8291512" cy="5546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		</a:t>
            </a:r>
            <a:r>
              <a:rPr lang="ru-RU" sz="2800" dirty="0" smtClean="0"/>
              <a:t>Поэтому те, кто видит в «Двенадцати»  только политические стихи, или очень слепы к искусству, или сидят по уши в политической грязи, или одержимы большой злобой — будь они враги или друзья моей поэмы.... Посмотрим, что сделает с этим время. Может быть, всякая политика так грязна, что одна капля ее замутит и разложит все остальное; может быть, она не убьет смысла поэмы; может быть, наконец, — кто знает! — она окажется </a:t>
            </a:r>
            <a:r>
              <a:rPr lang="ru-RU" sz="2800" dirty="0" err="1" smtClean="0"/>
              <a:t>бродилом</a:t>
            </a:r>
            <a:r>
              <a:rPr lang="ru-RU" sz="2800" dirty="0" smtClean="0"/>
              <a:t>, благодаря которому «Двенадцать» прочтут когда-нибудь в не наши времена». (А. Блок. Записка о “Двенадцати”).</a:t>
            </a:r>
            <a:endParaRPr lang="ru-RU" sz="28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9" descr="сканирование001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875"/>
            <a:ext cx="4981575" cy="3214688"/>
          </a:xfrm>
        </p:spPr>
      </p:pic>
      <p:pic>
        <p:nvPicPr>
          <p:cNvPr id="56322" name="Picture 11" descr="сканирование00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91075" y="3573463"/>
            <a:ext cx="4352925" cy="3284537"/>
          </a:xfrm>
        </p:spPr>
      </p:pic>
      <p:sp>
        <p:nvSpPr>
          <p:cNvPr id="56323" name="WordArt 13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8218487" cy="1341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Музей-квартира А. А. Блока </a:t>
            </a:r>
          </a:p>
          <a:p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 Санкт-Петербурге</a:t>
            </a:r>
          </a:p>
        </p:txBody>
      </p:sp>
    </p:spTree>
  </p:cSld>
  <p:clrMapOvr>
    <a:masterClrMapping/>
  </p:clrMapOvr>
  <p:transition advTm="26438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0" descr="сканирование00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125538"/>
            <a:ext cx="4284663" cy="4718050"/>
          </a:xfrm>
        </p:spPr>
      </p:pic>
      <p:pic>
        <p:nvPicPr>
          <p:cNvPr id="57346" name="Picture 12" descr="сканирование00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916113"/>
            <a:ext cx="4572000" cy="291465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0" descr="сканирование00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700213"/>
            <a:ext cx="3965575" cy="4510087"/>
          </a:xfrm>
        </p:spPr>
      </p:pic>
      <p:sp>
        <p:nvSpPr>
          <p:cNvPr id="4199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484313"/>
            <a:ext cx="5292725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/>
              <a:t>		</a:t>
            </a:r>
            <a:r>
              <a:rPr lang="ru-RU" sz="2400" dirty="0"/>
              <a:t>В доме 57 по бывшей Офицерской ул. (ныне ул. Декабристов) в 1912—1921 годах жил Александр Блок.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		«В доме сером и высоком, у морских ворот Невы», — писала Анна Андреевна Ахматова о последнем </a:t>
            </a:r>
            <a:r>
              <a:rPr lang="ru-RU" sz="2400" dirty="0" err="1"/>
              <a:t>блоковском</a:t>
            </a:r>
            <a:r>
              <a:rPr lang="ru-RU" sz="2400" dirty="0"/>
              <a:t> доме.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		Здесь были написаны циклы стихов «Страшный мир», «</a:t>
            </a:r>
            <a:r>
              <a:rPr lang="ru-RU" sz="2400" dirty="0" err="1"/>
              <a:t>Кармен</a:t>
            </a:r>
            <a:r>
              <a:rPr lang="ru-RU" sz="2400" dirty="0"/>
              <a:t>», «Родина», поэмы «Возмездие», «Двенадцать». Здесь он встретил первую мировую войну, сюда вернулся с фронта.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		В этом доме 7 августа 1921 года Александр Блок умер.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/>
          </a:p>
        </p:txBody>
      </p:sp>
      <p:sp>
        <p:nvSpPr>
          <p:cNvPr id="58371" name="WordArt 9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7775575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Музей-квартира А. А. Блока </a:t>
            </a:r>
          </a:p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 Санкт-Петербурге</a:t>
            </a:r>
          </a:p>
        </p:txBody>
      </p:sp>
    </p:spTree>
    <p:custDataLst>
      <p:tags r:id="rId1"/>
    </p:custDataLst>
  </p:cSld>
  <p:clrMapOvr>
    <a:masterClrMapping/>
  </p:clrMapOvr>
  <p:transition advTm="43686"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i="1" dirty="0">
                <a:latin typeface="Algerian" pitchFamily="82" charset="0"/>
              </a:rPr>
              <a:t>Блоку — верьте, это настоящий, Волею Божией поэт и человек бесстрашной искренности.</a:t>
            </a:r>
            <a:br>
              <a:rPr lang="ru-RU" sz="2400" b="1" i="1" dirty="0">
                <a:latin typeface="Algerian" pitchFamily="82" charset="0"/>
              </a:rPr>
            </a:br>
            <a:r>
              <a:rPr lang="ru-RU" sz="2400" b="1" i="1" dirty="0">
                <a:latin typeface="Algerian" pitchFamily="82" charset="0"/>
              </a:rPr>
              <a:t>М. ГОРЬКИЙ</a:t>
            </a:r>
            <a:br>
              <a:rPr lang="ru-RU" sz="2400" b="1" i="1" dirty="0">
                <a:latin typeface="Algerian" pitchFamily="82" charset="0"/>
              </a:rPr>
            </a:br>
            <a:endParaRPr lang="ru-RU" sz="2400" b="1" i="1" dirty="0">
              <a:latin typeface="Algerian" pitchFamily="82" charset="0"/>
            </a:endParaRPr>
          </a:p>
        </p:txBody>
      </p:sp>
      <p:pic>
        <p:nvPicPr>
          <p:cNvPr id="3074" name="Picture 2" descr="C:\Users\элионора\Desktop\x_f96443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60561"/>
            <a:ext cx="3755107" cy="429155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0937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    Поколение услышало давно не слышанный чистый человеческий голос, полный бурных страстей, великой любви, огненного гнева ко всему мертвому, внешнему, условному, пустому.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                        Н. АСЕЕВ</a:t>
            </a:r>
          </a:p>
          <a:p>
            <a:pPr eaLnBrk="1" hangingPunct="1">
              <a:defRPr/>
            </a:pPr>
            <a:endParaRPr lang="ru-RU" sz="2400"/>
          </a:p>
        </p:txBody>
      </p:sp>
      <p:pic>
        <p:nvPicPr>
          <p:cNvPr id="1026" name="Picture 2" descr="C:\Users\элионора\Desktop\0_f68d_1ba42388_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0764" y="1462169"/>
            <a:ext cx="2965652" cy="463383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6608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916113"/>
            <a:ext cx="3538537" cy="49418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    </a:t>
            </a:r>
            <a:r>
              <a:rPr lang="ru-RU" sz="2800" i="1">
                <a:latin typeface="Blackadder ITC" pitchFamily="82" charset="0"/>
              </a:rPr>
              <a:t>Люди менялись у нас на глазах, когда глядели на Блока: точно на них падал отсвет его внутреннего сияния.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>
                <a:latin typeface="Blackadder ITC" pitchFamily="82" charset="0"/>
              </a:rPr>
              <a:t>                И. Новиков</a:t>
            </a:r>
          </a:p>
          <a:p>
            <a:pPr eaLnBrk="1" hangingPunct="1">
              <a:defRPr/>
            </a:pPr>
            <a:endParaRPr lang="ru-RU" sz="2800" i="1">
              <a:latin typeface="Blackadder ITC" pitchFamily="82" charset="0"/>
            </a:endParaRPr>
          </a:p>
        </p:txBody>
      </p:sp>
      <p:pic>
        <p:nvPicPr>
          <p:cNvPr id="2050" name="Picture 2" descr="C:\Users\элионора\Desktop\0002-005-V.A.-ZHukovski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132" y="1338989"/>
            <a:ext cx="3311843" cy="475701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158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63357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	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Александр Блок родился в Санкт-Петербурге 16 ноября 1880 года, а через полгода семья переехала в подмосковное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Шахматово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	Мать поэта, Александра Андреевна Бекетова, дочь ректора Санкт-Петербургского университета, которого величали отцом русских ботаников, переводила с французского произведения Бальзака, Гюго, Флобера, Золя,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Бодлера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др. Кроме того, переводила с польского, немецкого, ее перу принадлежали переделки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Жюля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Верна, биография Андерсена, монографии для народа (о Голландии, истории Англии и    т. д.).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	Отец, Александр Львович Блок, был профессором Варшавского университета по кафедре государственного права. «Выдающийся музыкант, знаток изящной литературы и тонкий стилист - отец мой считал себя учеником Флобера» (А. А. Блок). Позже Александра Андреевна, разведясь с А.Л. Блоком, вышла замуж за Франца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Кублицкого-Пиоттух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55220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8" descr="сканирование0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3063" y="639763"/>
            <a:ext cx="3883025" cy="5359400"/>
          </a:xfrm>
        </p:spPr>
      </p:pic>
      <p:sp>
        <p:nvSpPr>
          <p:cNvPr id="7179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6613"/>
            <a:ext cx="4171950" cy="5259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		«Детство мое прошло в семье матери. Здесь именно любили и понимали слово; в семье господствовали... старинные понятия о литературных ценностях и идеалах». (А. А. Блок).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		Сочинять стихи Блок начал очень рано — около пяти лет от роду. Позднее они с братьями основали журнал «Вестник», где поэт был редактором и деятельным сотрудником три года.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advTm="37737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 descr="сканирование0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60350"/>
            <a:ext cx="4535488" cy="6337300"/>
          </a:xfrm>
        </p:spPr>
      </p:pic>
      <p:pic>
        <p:nvPicPr>
          <p:cNvPr id="36866" name="Picture 8" descr="сканирование0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404813"/>
            <a:ext cx="3816350" cy="6119812"/>
          </a:xfrm>
        </p:spPr>
      </p:pic>
    </p:spTree>
  </p:cSld>
  <p:clrMapOvr>
    <a:masterClrMapping/>
  </p:clrMapOvr>
  <p:transition advTm="17031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362950" cy="113188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i="1" dirty="0">
                <a:latin typeface="Blackadder ITC" pitchFamily="82" charset="0"/>
              </a:rPr>
              <a:t>И тяжкий сон житейского сознанья</a:t>
            </a:r>
            <a:br>
              <a:rPr lang="ru-RU" sz="2800" b="1" i="1" dirty="0">
                <a:latin typeface="Blackadder ITC" pitchFamily="82" charset="0"/>
              </a:rPr>
            </a:br>
            <a:r>
              <a:rPr lang="ru-RU" sz="2800" b="1" i="1" dirty="0">
                <a:latin typeface="Blackadder ITC" pitchFamily="82" charset="0"/>
              </a:rPr>
              <a:t>Ты отряхнешь, тоскуя и любя</a:t>
            </a:r>
            <a:br>
              <a:rPr lang="ru-RU" sz="2800" b="1" i="1" dirty="0">
                <a:latin typeface="Blackadder ITC" pitchFamily="82" charset="0"/>
              </a:rPr>
            </a:br>
            <a:r>
              <a:rPr lang="ru-RU" sz="2800" b="1" i="1" dirty="0">
                <a:latin typeface="Blackadder ITC" pitchFamily="82" charset="0"/>
              </a:rPr>
              <a:t>                                                           Вл. СОЛОВЬЕВ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		Первый свой цикл - «Стихи о Прекрасной даме» (1901—1902) - поэт посвящает Любови  Дмитриевне Менделеевой, дочери известного профессора химии. 	В 1903 году она становится его женой, его Музой и сопровождает по жизни до конца пути. Сказочно преображается, мифологизируется «статная девушка в </a:t>
            </a:r>
            <a:r>
              <a:rPr lang="ru-RU" sz="2400" dirty="0" err="1"/>
              <a:t>розовом</a:t>
            </a:r>
            <a:r>
              <a:rPr lang="ru-RU" sz="2400" dirty="0"/>
              <a:t> платье, с тяжелой золотой косой».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		Имение Менделеевых </a:t>
            </a:r>
            <a:r>
              <a:rPr lang="ru-RU" sz="2400" dirty="0" err="1"/>
              <a:t>Боблово</a:t>
            </a:r>
            <a:r>
              <a:rPr lang="ru-RU" sz="2400" dirty="0"/>
              <a:t> находилось рядом с </a:t>
            </a:r>
            <a:r>
              <a:rPr lang="ru-RU" sz="2400" dirty="0" err="1"/>
              <a:t>блоковским</a:t>
            </a:r>
            <a:r>
              <a:rPr lang="ru-RU" sz="2400" dirty="0"/>
              <a:t> </a:t>
            </a:r>
            <a:r>
              <a:rPr lang="ru-RU" sz="2400" dirty="0" err="1"/>
              <a:t>Шахматовом</a:t>
            </a:r>
            <a:r>
              <a:rPr lang="ru-RU" sz="2400" dirty="0"/>
              <a:t>. В 1900-х годах Блок, увлекшись театром, ставит несколько любительских пьес — это постановки Шекспира с участием Любови Дмитриевны. Сам он также принимает деятельное участие в домашних спектаклях.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/>
          </a:p>
          <a:p>
            <a:pPr eaLnBrk="1" hangingPunct="1">
              <a:lnSpc>
                <a:spcPct val="90000"/>
              </a:lnSpc>
              <a:defRPr/>
            </a:pPr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advTm="40814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5636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dirty="0">
                <a:latin typeface="Algerian" pitchFamily="82" charset="0"/>
              </a:rPr>
              <a:t>Сцены из любительских спектаклей в </a:t>
            </a:r>
            <a:r>
              <a:rPr lang="ru-RU" sz="2800" i="1" dirty="0" err="1">
                <a:latin typeface="Algerian" pitchFamily="82" charset="0"/>
              </a:rPr>
              <a:t>Боблове</a:t>
            </a:r>
            <a:r>
              <a:rPr lang="ru-RU" sz="2800" i="1" dirty="0">
                <a:latin typeface="Algerian" pitchFamily="82" charset="0"/>
              </a:rPr>
              <a:t>.</a:t>
            </a:r>
            <a:br>
              <a:rPr lang="ru-RU" sz="2800" i="1" dirty="0">
                <a:latin typeface="Algerian" pitchFamily="82" charset="0"/>
              </a:rPr>
            </a:br>
            <a:r>
              <a:rPr lang="ru-RU" sz="2800" i="1" dirty="0">
                <a:latin typeface="Algerian" pitchFamily="82" charset="0"/>
              </a:rPr>
              <a:t>- А. Блок – Гамлет. 1898 г.</a:t>
            </a:r>
            <a:br>
              <a:rPr lang="ru-RU" sz="2800" i="1" dirty="0">
                <a:latin typeface="Algerian" pitchFamily="82" charset="0"/>
              </a:rPr>
            </a:br>
            <a:r>
              <a:rPr lang="ru-RU" sz="2800" i="1" dirty="0">
                <a:latin typeface="Algerian" pitchFamily="82" charset="0"/>
              </a:rPr>
              <a:t>- Л. Д. Менделеева – Офелия. 1898 г.</a:t>
            </a:r>
          </a:p>
        </p:txBody>
      </p:sp>
      <p:pic>
        <p:nvPicPr>
          <p:cNvPr id="38914" name="Picture 7" descr="сканирование0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773238"/>
            <a:ext cx="3816350" cy="4806950"/>
          </a:xfrm>
        </p:spPr>
      </p:pic>
      <p:pic>
        <p:nvPicPr>
          <p:cNvPr id="38915" name="Picture 8" descr="сканирование0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825" y="1773238"/>
            <a:ext cx="3443288" cy="4781550"/>
          </a:xfrm>
        </p:spPr>
      </p:pic>
    </p:spTree>
    <p:custDataLst>
      <p:tags r:id="rId1"/>
    </p:custDataLst>
  </p:cSld>
  <p:clrMapOvr>
    <a:masterClrMapping/>
  </p:clrMapOvr>
  <p:transition advTm="25656">
    <p:push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0.3|1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2.4|1.9|2.2|1.7|2.1|1.9|1.8|1.9|2.5|2.1|2.4|2.2|2.6|2.2|2.7|2.4|2.7|2.4|2.4|2.3|2.5|2.2|2.3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1.8|1.9|1.7|1.6|1.7|1.6|1.8|1.7|1.7|1.9|1.6|1.8|1.7|1.8|1.8|1.6|1.8|1.9|1.9|2.3|1.9|1.8|2.1|2.4|2.1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.2|9.6|1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5.1|5.4|8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.2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2|1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|2.4|2.5|1.9|2.5|2.4|2.2|2.2|2.3|2.1|2.6"/>
</p:tagLst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416</Words>
  <Application>Microsoft Office PowerPoint</Application>
  <PresentationFormat>Экран (4:3)</PresentationFormat>
  <Paragraphs>112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Занавес</vt:lpstr>
      <vt:lpstr>Текстура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 тяжкий сон житейского сознанья Ты отряхнешь, тоскуя и любя                                                            Вл. СОЛОВЬЕВ </vt:lpstr>
      <vt:lpstr>Сцены из любительских спектаклей в Боблове. - А. Блок – Гамлет. 1898 г. - Л. Д. Менделеева – Офелия. 1898 г.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Блоку — верьте, это настоящий, Волею Божией поэт и человек бесстрашной искренности. М. ГОРЬКИЙ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элионора</cp:lastModifiedBy>
  <cp:revision>27</cp:revision>
  <dcterms:created xsi:type="dcterms:W3CDTF">2008-05-11T11:05:35Z</dcterms:created>
  <dcterms:modified xsi:type="dcterms:W3CDTF">2011-12-12T17:51:01Z</dcterms:modified>
</cp:coreProperties>
</file>