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7" r:id="rId2"/>
    <p:sldId id="258" r:id="rId3"/>
    <p:sldId id="262" r:id="rId4"/>
    <p:sldId id="279" r:id="rId5"/>
    <p:sldId id="280" r:id="rId6"/>
    <p:sldId id="263" r:id="rId7"/>
    <p:sldId id="264" r:id="rId8"/>
    <p:sldId id="265" r:id="rId9"/>
    <p:sldId id="266" r:id="rId10"/>
    <p:sldId id="281" r:id="rId11"/>
    <p:sldId id="259" r:id="rId12"/>
    <p:sldId id="260" r:id="rId13"/>
    <p:sldId id="261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Яночка" initials="КЯ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CCFF"/>
    <a:srgbClr val="CCFFCC"/>
    <a:srgbClr val="FFC58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1-31T12:38:58.093" idx="1">
    <p:pos x="10" y="10"/>
    <p:text/>
  </p:cm>
  <p:cm authorId="0" dt="2010-01-31T12:39:01.328" idx="2">
    <p:pos x="146" y="14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0E8A6-964E-4881-B75D-F565877E898C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50F42-FEEA-41ED-A0AC-4A12CB8917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7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50F42-FEEA-41ED-A0AC-4A12CB89176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9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9F016A-02EB-42D0-BFBF-04C39E86D0D7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B6DF0D9-D0A5-463F-AAED-64595078E3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М.Е. Салтыков-Щедрин </a:t>
            </a:r>
            <a:endParaRPr lang="ru-RU" sz="5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2" descr="msotw9_temp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" t="7172" r="63690" b="35724"/>
          <a:stretch>
            <a:fillRect/>
          </a:stretch>
        </p:blipFill>
        <p:spPr bwMode="auto">
          <a:xfrm>
            <a:off x="142844" y="1428736"/>
            <a:ext cx="4320480" cy="5256584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59936" cy="4572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6500" b="1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G Isadora Cyr Pro" pitchFamily="2" charset="-52"/>
              </a:rPr>
              <a:t>«Повесть о том, как один мужик двух генералов прокормил»</a:t>
            </a:r>
            <a:endParaRPr lang="ru-RU" b="1" dirty="0" smtClean="0"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G Isadora Cyr Pro" pitchFamily="2" charset="-52"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accent4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4106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71102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Из чего мужик сделал силки для птиц?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57158" y="2327275"/>
            <a:ext cx="4327525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Из собственных волос. </a:t>
            </a:r>
          </a:p>
          <a:p>
            <a:pPr marL="0" indent="0">
              <a:buNone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B.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Из собственной рубахи. 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643438" y="2327275"/>
            <a:ext cx="4500562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C.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Из собственных лаптей.</a:t>
            </a:r>
          </a:p>
          <a:p>
            <a:pPr marL="0" indent="0">
              <a:buNone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D.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Из лески. </a:t>
            </a:r>
          </a:p>
        </p:txBody>
      </p:sp>
    </p:spTree>
    <p:extLst>
      <p:ext uri="{BB962C8B-B14F-4D97-AF65-F5344CB8AC3E}">
        <p14:creationId xmlns:p14="http://schemas.microsoft.com/office/powerpoint/2010/main" val="392585345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3573016"/>
            <a:ext cx="8568952" cy="3024336"/>
          </a:xfrm>
        </p:spPr>
        <p:txBody>
          <a:bodyPr>
            <a:normAutofit fontScale="92500"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ru-RU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Какие черты народной сказки использовал Салтыков-Щедрин?</a:t>
            </a:r>
            <a:endParaRPr lang="ru-RU" sz="5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992888" cy="2952328"/>
          </a:xfrm>
        </p:spPr>
        <p:txBody>
          <a:bodyPr>
            <a:normAutofit fontScale="90000"/>
          </a:bodyPr>
          <a:lstStyle/>
          <a:p>
            <a:pPr marL="857250" indent="-857250">
              <a:buFont typeface="Wingdings" pitchFamily="2" charset="2"/>
              <a:buChar char="Ø"/>
            </a:pPr>
            <a:r>
              <a:rPr lang="ru-RU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Почему писатель назвал свое произведение сказкой?</a:t>
            </a:r>
            <a:endParaRPr lang="ru-RU" sz="5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638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Сказочный зачин «жили-были»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Устойчивые выражения: по щучьему велению, по моему хотению; долго ли коротко ли; прошел день, прошел другой; он там был, мед-пиво пил, по усам текло, а в рот не попало; ни пером описать, ни в сказке сказать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Различные фантастические события: генералы оказались на необитаемом острове неодетыми и под одним одеялом; остров необитаем, однако, мужик-то нашелся.</a:t>
            </a:r>
            <a:endParaRPr lang="ru-RU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517632" cy="187220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Черты народной сказки</a:t>
            </a:r>
            <a:endParaRPr lang="ru-RU" sz="6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3884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Гипербола</a:t>
            </a:r>
            <a:endParaRPr lang="ru-RU" sz="4400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Сильное преувеличение тех или иных свойств изображаемого.</a:t>
            </a:r>
            <a:endParaRPr lang="ru-RU" sz="36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Предельное преувеличение, основанное на фантастике, на причудливом сочетании фантастического и реального.</a:t>
            </a:r>
            <a:endParaRPr lang="ru-RU" sz="32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Вспомните, что такое гипербола и гротеск.</a:t>
            </a:r>
            <a:endParaRPr lang="ru-RU" sz="32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Гротеск</a:t>
            </a:r>
            <a:endParaRPr lang="ru-RU" sz="4800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1274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2913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«Стали они друг друга рассматривать и увидели, что они в ночных рубашках, а на шеях у них висит по ордену».</a:t>
            </a:r>
            <a:endParaRPr lang="ru-RU" sz="40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9392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 автор рисует внешность генералов?</a:t>
            </a:r>
            <a:endParaRPr lang="ru-RU" sz="5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3317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400" dirty="0" smtClean="0">
                <a:solidFill>
                  <a:srgbClr val="CCFFCC"/>
                </a:solidFill>
                <a:latin typeface="Arkhive" pitchFamily="34" charset="0"/>
              </a:rPr>
              <a:t>«Служили генералы всю жизнь в какой-то регистратуре, там родились, воспитывались и состарились, следовательно, ничего не понимали…».</a:t>
            </a:r>
            <a:endParaRPr lang="ru-RU" sz="44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Где и как служили генералы?</a:t>
            </a:r>
            <a:endParaRPr lang="ru-RU" sz="48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1967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Подчеркивает ненужность, бесполезность регистратуры. В ней служили генералы: ненужные люди, которые не умели ничего делать, даже слов знали немного: «Примите уверения в совершенном моем почтении и преданности».</a:t>
            </a:r>
            <a:endParaRPr lang="ru-RU" sz="36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О чем говорит эпитет «какой-то»?</a:t>
            </a:r>
            <a:endParaRPr lang="ru-RU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581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4040188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 Каковы темы их разговоров?</a:t>
            </a:r>
            <a:endParaRPr lang="ru-RU" sz="40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 О </a:t>
            </a:r>
            <a:r>
              <a:rPr lang="ru-RU" sz="4000" dirty="0">
                <a:solidFill>
                  <a:srgbClr val="CCFFCC"/>
                </a:solidFill>
                <a:latin typeface="Arkhive" pitchFamily="34" charset="0"/>
              </a:rPr>
              <a:t>чем пишут газеты?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9774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Доказать, что генералы не только не умели говорить, но и ничего не умели делать.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2636912"/>
            <a:ext cx="4040188" cy="352839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38487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521284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«…мужик везде есть»…</a:t>
            </a:r>
            <a:endParaRPr lang="ru-RU" sz="36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05800" cy="19812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Зачитать суждения генералов о мужике.</a:t>
            </a:r>
            <a:endParaRPr lang="ru-RU" sz="6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4365104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9CCFF"/>
                </a:solidFill>
                <a:latin typeface="Arkhive" pitchFamily="34" charset="0"/>
              </a:rPr>
              <a:t>А он уж, в этом генерал  убежден всё умеет делать, только от работы отлынивает.</a:t>
            </a:r>
            <a:endParaRPr lang="ru-RU" sz="2800" dirty="0">
              <a:solidFill>
                <a:srgbClr val="99CCFF"/>
              </a:solidFill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1860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331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6700" dirty="0" smtClean="0">
                <a:solidFill>
                  <a:srgbClr val="CCFFCC"/>
                </a:solidFill>
                <a:latin typeface="Arkhive" pitchFamily="34" charset="0"/>
              </a:rPr>
              <a:t>Живя за счет народа, они, да и не только они, считают, что мужик должен их кормить, что живет он для того, чтобы их накормить, напоить, угодить им. Не желая и не умея работать, они и его обвиняют в нежелании работать, в лености, называют его «тунеядцем». Полное неуважение к мужику-труженику.</a:t>
            </a:r>
            <a:endParaRPr lang="ru-RU" sz="67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О каком отношении к мужику, простому народу говорят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c</a:t>
            </a:r>
            <a:r>
              <a:rPr lang="ru-RU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суждения генералов?</a:t>
            </a:r>
            <a:endParaRPr lang="ru-RU" sz="36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62729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40188" cy="165618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Что такое юмор?</a:t>
            </a:r>
            <a:endParaRPr lang="ru-RU" sz="5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536" y="2564904"/>
            <a:ext cx="4038600" cy="3913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Юмор – изображение чего-либо в смешном, комическом виде.</a:t>
            </a:r>
            <a:endParaRPr lang="ru-RU" sz="32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499992" y="2564904"/>
            <a:ext cx="4038600" cy="3913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Сатира – гневное, обличающее отражение негативных явлений действительности.</a:t>
            </a:r>
            <a:endParaRPr lang="ru-RU" sz="32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4008" y="332656"/>
            <a:ext cx="4040188" cy="165618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Что такое сатира?</a:t>
            </a:r>
            <a:endParaRPr lang="ru-RU" sz="5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7284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6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479634" y="32443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32034" y="33967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TextBox 3"/>
          <p:cNvSpPr txBox="1"/>
          <p:nvPr/>
        </p:nvSpPr>
        <p:spPr>
          <a:xfrm>
            <a:off x="4784434" y="35491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TextBox 3"/>
          <p:cNvSpPr txBox="1"/>
          <p:nvPr/>
        </p:nvSpPr>
        <p:spPr>
          <a:xfrm>
            <a:off x="4936834" y="37015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7" y="62068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Тунеядец – человек, живущий за чужой счет, чужим трудом</a:t>
            </a:r>
            <a:r>
              <a:rPr lang="ru-RU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.</a:t>
            </a:r>
            <a:endParaRPr lang="ru-RU" b="1" dirty="0"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988840"/>
            <a:ext cx="78037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 кому можно отнести слово «тунеядец»?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 мужик угодил к путешественникам генералам?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Изменилось ли их отношение к мужику?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solidFill>
                <a:srgbClr val="FFC5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350" y="4070866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CFFCC"/>
                </a:solidFill>
                <a:latin typeface="Arkhive" pitchFamily="34" charset="0"/>
              </a:rPr>
              <a:t>Автор высмеивает не только бездеятельность генералов, но и их бездушие, безнравственность, несправедливость по отношению к народу и полную их уверенность в том, что блага на земле принадлежат им.</a:t>
            </a:r>
            <a:endParaRPr lang="ru-RU" sz="2800" dirty="0">
              <a:solidFill>
                <a:srgbClr val="CCFFCC"/>
              </a:solidFill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96550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194" y="188640"/>
            <a:ext cx="85692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Каким мы видим мужика в сказке?</a:t>
            </a:r>
            <a:endParaRPr lang="ru-RU" sz="48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068" y="3512251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CFFCC"/>
                </a:solidFill>
                <a:latin typeface="Arkhive" pitchFamily="34" charset="0"/>
              </a:rPr>
              <a:t>Талантлив, умеет трудиться, всякая работа ему по плечу.</a:t>
            </a:r>
            <a:endParaRPr lang="ru-RU" sz="4400" dirty="0">
              <a:solidFill>
                <a:srgbClr val="CCFFCC"/>
              </a:solidFill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104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Мужик</a:t>
            </a:r>
            <a:endParaRPr lang="ru-RU" sz="3200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Смех писателя горький, смех сквозь слезы, смешанный с настоящей человеческой болью.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Рабская покорность мужика вызывает протест у автора и читателя.</a:t>
            </a:r>
            <a:endParaRPr lang="ru-RU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Смех обличительный(разоблачительный).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Высмеивает никчемность, тунеядство, жадность.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Гиперболизирует(преувеличивает) их неприспособленность и невежество.</a:t>
            </a:r>
            <a:endParaRPr lang="ru-RU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Одинаков ли смех автора по отношению к генералам и по отношению к мужику?</a:t>
            </a:r>
            <a:endParaRPr lang="ru-RU" sz="32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Генералы</a:t>
            </a:r>
            <a:endParaRPr lang="ru-RU" sz="3200" dirty="0">
              <a:solidFill>
                <a:srgbClr val="99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4678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CFFCC"/>
                </a:solidFill>
                <a:latin typeface="Arkhive" pitchFamily="34" charset="0"/>
              </a:rPr>
              <a:t>Только огромная любовь к русскому народу и неограниченная возможность безнаказанно смеяться над пороками людей заставила М.Е. Салтыкова-Щедрина стать писателем-сатириком и обратиться к жанру сказок. В них он обличает паразитическую сущность господ. В них звучит и обращение к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народу, </a:t>
            </a:r>
            <a:r>
              <a:rPr lang="ru-RU" sz="4000" u="sng" dirty="0" smtClean="0">
                <a:solidFill>
                  <a:srgbClr val="CCFFCC"/>
                </a:solidFill>
                <a:latin typeface="Arkhive" pitchFamily="34" charset="0"/>
              </a:rPr>
              <a:t>умному и талантливому, великому и могучему</a:t>
            </a:r>
            <a:r>
              <a:rPr lang="ru-RU" sz="2800" dirty="0" smtClean="0">
                <a:solidFill>
                  <a:srgbClr val="CCFFCC"/>
                </a:solidFill>
                <a:latin typeface="Arkhive" pitchFamily="34" charset="0"/>
              </a:rPr>
              <a:t>, освободиться от рабства, в котором он находится.</a:t>
            </a:r>
            <a:endParaRPr lang="ru-RU" sz="2800" dirty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3522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Вывод</a:t>
            </a:r>
            <a:endParaRPr lang="ru-RU" sz="80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0833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609516"/>
          </a:xfrm>
        </p:spPr>
        <p:txBody>
          <a:bodyPr/>
          <a:lstStyle/>
          <a:p>
            <a:r>
              <a:rPr lang="ru-RU" sz="4800" dirty="0" smtClean="0">
                <a:solidFill>
                  <a:srgbClr val="CCFFCC"/>
                </a:solidFill>
              </a:rPr>
              <a:t>Прочитать сказку «Дикий помещик» - проработать вопросы 6-7 на стр.271</a:t>
            </a:r>
            <a:endParaRPr lang="ru-RU" sz="4800" dirty="0">
              <a:solidFill>
                <a:srgbClr val="CCFFC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305800" cy="3010268"/>
          </a:xfrm>
        </p:spPr>
        <p:txBody>
          <a:bodyPr/>
          <a:lstStyle/>
          <a:p>
            <a:r>
              <a:rPr lang="ru-RU" sz="8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Домашнее задание</a:t>
            </a:r>
            <a:endParaRPr lang="ru-RU" sz="88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21612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 два генерала оказались на необитаемом острове?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78092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buFont typeface="Wingdings" pitchFamily="2" charset="2"/>
              <a:buAutoNum type="alphaUcPeriod"/>
              <a:defRPr/>
            </a:pP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В результате кораблекрушения.</a:t>
            </a: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3200" dirty="0">
              <a:solidFill>
                <a:srgbClr val="CCFFCC"/>
              </a:solidFill>
              <a:latin typeface="Arkhive" pitchFamily="34" charset="0"/>
            </a:endParaRPr>
          </a:p>
          <a:p>
            <a:pPr marL="533400" indent="-533400">
              <a:buFont typeface="Wingdings" pitchFamily="2" charset="2"/>
              <a:buAutoNum type="alphaUcPeriod"/>
              <a:defRPr/>
            </a:pPr>
            <a:r>
              <a:rPr lang="ru-RU" sz="3200" dirty="0">
                <a:solidFill>
                  <a:srgbClr val="CCFFCC"/>
                </a:solidFill>
                <a:latin typeface="Arkhive" pitchFamily="34" charset="0"/>
              </a:rPr>
              <a:t>По щучьему велению, по моему хотению.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86097" y="2755098"/>
            <a:ext cx="3131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 typeface="Wingdings" pitchFamily="2" charset="2"/>
              <a:buAutoNum type="alphaUcPeriod" startAt="3"/>
              <a:defRPr/>
            </a:pPr>
            <a:r>
              <a:rPr lang="ru-RU" sz="3200" dirty="0">
                <a:solidFill>
                  <a:srgbClr val="CCFFCC"/>
                </a:solidFill>
                <a:latin typeface="Arkhive" pitchFamily="34" charset="0"/>
              </a:rPr>
              <a:t>С помощью волшебника. </a:t>
            </a: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endParaRPr lang="ru-RU" sz="3200" dirty="0">
              <a:solidFill>
                <a:srgbClr val="CCFFCC"/>
              </a:solidFill>
              <a:latin typeface="Arkhive" pitchFamily="34" charset="0"/>
            </a:endParaRP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r>
              <a:rPr lang="ru-RU" sz="3200" dirty="0">
                <a:solidFill>
                  <a:srgbClr val="CCFFCC"/>
                </a:solidFill>
                <a:latin typeface="Arkhive" pitchFamily="34" charset="0"/>
              </a:rPr>
              <a:t>Прилетели на 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ковре-самолете.</a:t>
            </a:r>
            <a:endParaRPr lang="ru-RU" sz="3200" dirty="0">
              <a:solidFill>
                <a:srgbClr val="CCFFCC"/>
              </a:solidFill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447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79388" y="332656"/>
            <a:ext cx="8964612" cy="14954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Какой предмет проглотил один из генералов за неимением ужина?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23528" y="2563130"/>
            <a:ext cx="3599631" cy="367166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Пуговицу. </a:t>
            </a:r>
          </a:p>
          <a:p>
            <a:pPr marL="0" indent="0">
              <a:buNone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B.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Орден. 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661694" y="2492242"/>
            <a:ext cx="3527945" cy="381568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C.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Тапочки. </a:t>
            </a:r>
          </a:p>
          <a:p>
            <a:pPr marL="0" indent="0">
              <a:buNone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D.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Платок.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 </a:t>
            </a:r>
          </a:p>
          <a:p>
            <a:pPr marL="0" indent="0">
              <a:buNone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07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476672"/>
            <a:ext cx="8229600" cy="17281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 генералы вернулись домой?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57158" y="2500306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Заснули и проснулись дома. </a:t>
            </a:r>
          </a:p>
          <a:p>
            <a:pPr marL="0" indent="0">
              <a:buNone/>
              <a:defRPr/>
            </a:pPr>
            <a:endParaRPr lang="ru-RU" sz="32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200" dirty="0" smtClean="0">
                <a:solidFill>
                  <a:srgbClr val="CCFFCC"/>
                </a:solidFill>
                <a:latin typeface="Arkhive" pitchFamily="34" charset="0"/>
              </a:rPr>
              <a:t>B. 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Так же как и попали на остров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572000" y="2500306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 smtClean="0">
                <a:solidFill>
                  <a:srgbClr val="CCFFCC"/>
                </a:solidFill>
                <a:latin typeface="Arkhive" pitchFamily="34" charset="0"/>
              </a:rPr>
              <a:t>C. 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Их спасли случайно.</a:t>
            </a:r>
          </a:p>
          <a:p>
            <a:pPr marL="0" indent="0">
              <a:buNone/>
              <a:defRPr/>
            </a:pPr>
            <a:endParaRPr lang="ru-RU" sz="32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200" dirty="0" smtClean="0">
                <a:solidFill>
                  <a:srgbClr val="CCFFCC"/>
                </a:solidFill>
                <a:latin typeface="Arkhive" pitchFamily="34" charset="0"/>
              </a:rPr>
              <a:t>D. 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Мужик построил корабль. </a:t>
            </a:r>
          </a:p>
        </p:txBody>
      </p:sp>
    </p:spTree>
    <p:extLst>
      <p:ext uri="{BB962C8B-B14F-4D97-AF65-F5344CB8AC3E}">
        <p14:creationId xmlns:p14="http://schemas.microsoft.com/office/powerpoint/2010/main" val="35252295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78303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5400" b="1" dirty="0" smtClean="0">
                <a:solidFill>
                  <a:srgbClr val="FFC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   </a:t>
            </a:r>
            <a:r>
              <a:rPr lang="ru-RU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В чем мужик варил суп? 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23528" y="2327274"/>
            <a:ext cx="4254822" cy="347821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В котелке.</a:t>
            </a: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 </a:t>
            </a:r>
          </a:p>
          <a:p>
            <a:pPr marL="0" indent="0">
              <a:buNone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B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. В пригоршне. </a:t>
            </a: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572000" y="2349500"/>
            <a:ext cx="4038600" cy="31686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С. В кокосовой скорлупке. </a:t>
            </a: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D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. В чане.</a:t>
            </a:r>
          </a:p>
        </p:txBody>
      </p:sp>
    </p:spTree>
    <p:extLst>
      <p:ext uri="{BB962C8B-B14F-4D97-AF65-F5344CB8AC3E}">
        <p14:creationId xmlns:p14="http://schemas.microsoft.com/office/powerpoint/2010/main" val="31690745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63901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000" dirty="0" smtClean="0"/>
              <a:t>	</a:t>
            </a: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 генералы отыскали на острове мужика?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68313" y="2060575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По следам, оставленным на песке. </a:t>
            </a: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B.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По звукам балалайки.</a:t>
            </a:r>
            <a:r>
              <a:rPr lang="ru-RU" sz="3600" dirty="0" smtClean="0">
                <a:latin typeface="Arkhive" pitchFamily="34" charset="0"/>
              </a:rPr>
              <a:t> 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643438" y="2060575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C.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По запаху мякинного хлеба. </a:t>
            </a: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D.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По его крикам.</a:t>
            </a:r>
            <a:r>
              <a:rPr lang="ru-RU" sz="3600" dirty="0" smtClean="0">
                <a:latin typeface="Arkhive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0971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23528" y="309442"/>
            <a:ext cx="8686800" cy="160739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Какую газету читали генералы на необитаемом острове?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28596" y="2571744"/>
            <a:ext cx="4038600" cy="367188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«Московскую правду». </a:t>
            </a: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B.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«Московские ведомости».</a:t>
            </a:r>
            <a:r>
              <a:rPr lang="ru-RU" dirty="0" smtClean="0">
                <a:solidFill>
                  <a:srgbClr val="CCFFCC"/>
                </a:solidFill>
                <a:latin typeface="Arkhive" pitchFamily="34" charset="0"/>
              </a:rPr>
              <a:t> 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643438" y="2571744"/>
            <a:ext cx="4038600" cy="367188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C.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«Московское обозрение».</a:t>
            </a: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endParaRPr lang="ru-RU" sz="36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rgbClr val="CCFFCC"/>
                </a:solidFill>
                <a:latin typeface="Arkhive" pitchFamily="34" charset="0"/>
              </a:rPr>
              <a:t>D. </a:t>
            </a:r>
            <a:r>
              <a:rPr lang="ru-RU" sz="3600" dirty="0" smtClean="0">
                <a:solidFill>
                  <a:srgbClr val="CCFFCC"/>
                </a:solidFill>
                <a:latin typeface="Arkhive" pitchFamily="34" charset="0"/>
              </a:rPr>
              <a:t>«Вестник Москвы»</a:t>
            </a:r>
            <a:r>
              <a:rPr lang="ru-RU" dirty="0">
                <a:solidFill>
                  <a:srgbClr val="CCFFCC"/>
                </a:solidFill>
                <a:latin typeface="Arkhive" pitchFamily="34" charset="0"/>
              </a:rPr>
              <a:t>.</a:t>
            </a:r>
            <a:endParaRPr lang="ru-RU" dirty="0" smtClean="0">
              <a:solidFill>
                <a:srgbClr val="CCFFCC"/>
              </a:solidFill>
              <a:latin typeface="Arkh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898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56701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Кем этот мужик работал в Петербурге?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28596" y="2327275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A.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Поваром. </a:t>
            </a: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533400" indent="-533400">
              <a:buFont typeface="Wingdings" pitchFamily="2" charset="2"/>
              <a:buAutoNum type="alphaUcPeriod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B.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Кузнецом.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 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643438" y="2327275"/>
            <a:ext cx="4038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C.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Маляром.</a:t>
            </a: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533400" indent="-533400">
              <a:buFont typeface="Wingdings" pitchFamily="2" charset="2"/>
              <a:buAutoNum type="alphaUcPeriod" startAt="3"/>
              <a:defRPr/>
            </a:pPr>
            <a:endParaRPr lang="ru-RU" sz="4000" dirty="0" smtClean="0">
              <a:solidFill>
                <a:srgbClr val="CCFFCC"/>
              </a:solidFill>
              <a:latin typeface="Arkhive" pitchFamily="34" charset="0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rgbClr val="CCFFCC"/>
                </a:solidFill>
                <a:latin typeface="Arkhive" pitchFamily="34" charset="0"/>
              </a:rPr>
              <a:t>D. </a:t>
            </a:r>
            <a:r>
              <a:rPr lang="ru-RU" sz="4000" dirty="0" smtClean="0">
                <a:solidFill>
                  <a:srgbClr val="CCFFCC"/>
                </a:solidFill>
                <a:latin typeface="Arkhive" pitchFamily="34" charset="0"/>
              </a:rPr>
              <a:t>Извозчиком.</a:t>
            </a:r>
            <a:r>
              <a:rPr lang="ru-RU" sz="3200" dirty="0" smtClean="0">
                <a:solidFill>
                  <a:srgbClr val="CCFFCC"/>
                </a:solidFill>
                <a:latin typeface="Arkhive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840966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848</Words>
  <Application>Microsoft Office PowerPoint</Application>
  <PresentationFormat>Экран (4:3)</PresentationFormat>
  <Paragraphs>116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М.Е. Салтыков-Щедрин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Почему писатель назвал свое произведение сказкой?</vt:lpstr>
      <vt:lpstr>Черты народной сказки</vt:lpstr>
      <vt:lpstr>Вспомните, что такое гипербола и гротеск.</vt:lpstr>
      <vt:lpstr>Как автор рисует внешность генералов?</vt:lpstr>
      <vt:lpstr>Где и как служили генералы?</vt:lpstr>
      <vt:lpstr>О чем говорит эпитет «какой-то»?</vt:lpstr>
      <vt:lpstr>Доказать, что генералы не только не умели говорить, но и ничего не умели делать.</vt:lpstr>
      <vt:lpstr>Зачитать суждения генералов о мужике.</vt:lpstr>
      <vt:lpstr>О каком отношении к мужику, простому народу говорят cсуждения генералов?</vt:lpstr>
      <vt:lpstr>Презентация PowerPoint</vt:lpstr>
      <vt:lpstr>Презентация PowerPoint</vt:lpstr>
      <vt:lpstr>Одинаков ли смех автора по отношению к генералам и по отношению к мужику?</vt:lpstr>
      <vt:lpstr>Вывод</vt:lpstr>
      <vt:lpstr>Домашнее задание</vt:lpstr>
    </vt:vector>
  </TitlesOfParts>
  <Company>Micro_Razilo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Конратьева Яна Юрьевна</dc:creator>
  <cp:lastModifiedBy>Yana</cp:lastModifiedBy>
  <cp:revision>51</cp:revision>
  <dcterms:created xsi:type="dcterms:W3CDTF">2010-01-30T08:20:55Z</dcterms:created>
  <dcterms:modified xsi:type="dcterms:W3CDTF">2011-02-24T19:04:51Z</dcterms:modified>
</cp:coreProperties>
</file>