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355" r:id="rId2"/>
    <p:sldId id="256" r:id="rId3"/>
    <p:sldId id="303" r:id="rId4"/>
    <p:sldId id="312" r:id="rId5"/>
    <p:sldId id="329" r:id="rId6"/>
    <p:sldId id="330" r:id="rId7"/>
    <p:sldId id="315" r:id="rId8"/>
    <p:sldId id="331" r:id="rId9"/>
    <p:sldId id="299" r:id="rId10"/>
    <p:sldId id="326" r:id="rId11"/>
    <p:sldId id="332" r:id="rId12"/>
    <p:sldId id="334" r:id="rId13"/>
    <p:sldId id="327" r:id="rId14"/>
    <p:sldId id="33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05C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35" autoAdjust="0"/>
  </p:normalViewPr>
  <p:slideViewPr>
    <p:cSldViewPr>
      <p:cViewPr varScale="1">
        <p:scale>
          <a:sx n="62" d="100"/>
          <a:sy n="62" d="100"/>
        </p:scale>
        <p:origin x="-15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181A36-DE37-4BA2-BBDA-3478740CDE2D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EE8879-132C-4E43-B686-0BF62E540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56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867DE3-CC02-4F07-956B-1CF8D1787BBB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D7CA4-263F-4CEF-A28E-570BFC1B4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7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1A415-5321-4D94-A078-2C02FB17D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9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24CC-574B-4305-82CC-E0A9524F8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82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3F379-3642-48B5-AAA2-E827DEDC4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73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9AD29-8D19-4DF7-A63A-34605938A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40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46B7E-7643-46B4-AA96-F3BBAC5E8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24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048F7-0D2E-4961-B5E9-2C3E96325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0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E8585-B7CA-40A2-9340-F5C3F50E8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91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AD869-3054-4E33-A6D2-19C995DF7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6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90AD3-D3F1-4DFC-A116-787D68EFF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72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B253-DD91-4A17-BF8C-46D3E994F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19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7B070-E4D9-4C9A-B307-6F8510177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04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69565-DC07-4378-81A8-AA6E3C3C4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8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A805E-4E7F-4578-8C80-A436237E2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781D-0985-428D-ACB9-4C7822B41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6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C5E4E-5A90-4C4D-98CE-D3ECE69C6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6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99D7818-6C02-4E0B-BF67-CCA7DBD82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M:\19&#1089;&#1077;&#1085;&#1090;\&#1056;&#1072;&#1073;&#1086;&#1090;&#1072;%20&#1085;&#1072;%20&#1082;&#1086;&#1085;&#1082;&#1091;&#1088;&#1089;\&#1087;&#1088;&#1077;&#1079;&#1077;&#1085;&#1090;&#1072;&#1094;&#1080;&#1103;%20&#1091;&#1095;&#1072;&#1097;&#1077;&#1075;&#1086;&#1089;&#1103;\V.A.Mocart%20-%20Muzyka%20angelov%20.mp3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aspg2010.ru/image/Novosty_10/collage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morsu.ru/lom/img/biography/600/02.jpg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M:\19&#1089;&#1077;&#1085;&#1090;\&#1056;&#1072;&#1073;&#1086;&#1090;&#1072;%20&#1085;&#1072;%20&#1082;&#1086;&#1085;&#1082;&#1091;&#1088;&#1089;\&#1087;&#1088;&#1077;&#1079;&#1077;&#1085;&#1090;&#1072;&#1094;&#1080;&#1103;%20&#1091;&#1095;&#1072;&#1097;&#1077;&#1075;&#1086;&#1089;&#1103;\V.A.Mocart%20-%20Muzyka%20angelov%20.mp3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.A.Mocart - Muzyka angelov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Картинка 29 из 134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М.В.Ломоносов</a:t>
            </a:r>
            <a:endParaRPr lang="ru-RU" dirty="0"/>
          </a:p>
        </p:txBody>
      </p:sp>
      <p:pic>
        <p:nvPicPr>
          <p:cNvPr id="6" name="V.A.Mocart - Muzyka angelov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3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8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Славяно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греко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–латинская академия в Москве</a:t>
            </a:r>
            <a:r>
              <a:rPr lang="ru-RU" b="1" i="1" dirty="0" smtClean="0">
                <a:latin typeface="Sylfaen" pitchFamily="18" charset="0"/>
              </a:rPr>
              <a:t/>
            </a:r>
            <a:br>
              <a:rPr lang="ru-RU" b="1" i="1" dirty="0" smtClean="0">
                <a:latin typeface="Sylfaen" pitchFamily="18" charset="0"/>
              </a:rPr>
            </a:br>
            <a:endParaRPr lang="ru-RU" dirty="0">
              <a:latin typeface="Sylfae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000" y="1143000"/>
            <a:ext cx="4343400" cy="5410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1305CB"/>
                </a:solidFill>
                <a:effectLst/>
                <a:latin typeface="Times New Roman" pitchFamily="18" charset="0"/>
              </a:rPr>
              <a:t>В 1730 году поступил в </a:t>
            </a:r>
            <a:r>
              <a:rPr lang="ru-RU" sz="2800" b="1" i="1" dirty="0" smtClean="0">
                <a:solidFill>
                  <a:srgbClr val="1305CB"/>
                </a:solidFill>
                <a:latin typeface="Times New Roman" pitchFamily="18" charset="0"/>
              </a:rPr>
              <a:t>Славяно-греко-латинскую академию в Москве, где он не только приобрёл вкус к научным занятиям, но изучил латинский язык, ознакомился с тогдашними науками и учебными дисциплинами.</a:t>
            </a:r>
          </a:p>
          <a:p>
            <a:pPr>
              <a:defRPr/>
            </a:pPr>
            <a:endParaRPr lang="ru-RU" sz="2800" dirty="0">
              <a:solidFill>
                <a:srgbClr val="1305CB"/>
              </a:solidFill>
            </a:endParaRPr>
          </a:p>
        </p:txBody>
      </p:sp>
      <p:pic>
        <p:nvPicPr>
          <p:cNvPr id="14340" name="Picture 6" descr="Рисуно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3429000" cy="550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9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altLang="ru-RU" sz="3600" b="1" i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уроке в академии…</a:t>
            </a:r>
          </a:p>
        </p:txBody>
      </p:sp>
      <p:pic>
        <p:nvPicPr>
          <p:cNvPr id="15363" name="Picture 2" descr="D:\школа\клип\Клип_10_измен.раз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7291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5029200" y="1600200"/>
            <a:ext cx="38862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i="1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400" b="1" i="1">
                <a:solidFill>
                  <a:srgbClr val="130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Малые ребята кричат и перстами указывают: смотри-де, какой болван лет в двадцать пришел латыни учиться».</a:t>
            </a:r>
          </a:p>
        </p:txBody>
      </p:sp>
    </p:spTree>
    <p:custDataLst>
      <p:tags r:id="rId1"/>
    </p:custDataLst>
  </p:cSld>
  <p:clrMapOvr>
    <a:masterClrMapping/>
  </p:clrMapOvr>
  <p:transition advTm="50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smtClean="0">
                <a:solidFill>
                  <a:srgbClr val="1305CB"/>
                </a:solidFill>
                <a:effectLst/>
                <a:latin typeface="Times New Roman" pitchFamily="18" charset="0"/>
                <a:cs typeface="Times New Roman" pitchFamily="18" charset="0"/>
              </a:rPr>
              <a:t>В ноябре 1735года в числе 12-ти лучших учеников отправили в Петербургскую академию наук</a:t>
            </a:r>
          </a:p>
        </p:txBody>
      </p:sp>
      <p:pic>
        <p:nvPicPr>
          <p:cNvPr id="15363" name="Picture 2" descr="D:\школа\клип\Клип_11_измен.размер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057400"/>
            <a:ext cx="7872413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4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3600" b="1" i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1736 год, Марбург, Германия</a:t>
            </a:r>
          </a:p>
        </p:txBody>
      </p:sp>
      <p:pic>
        <p:nvPicPr>
          <p:cNvPr id="17411" name="Picture 11" descr="slide0012_image02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1676400" cy="332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9" descr="Рисунок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35814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5943600" y="1600200"/>
            <a:ext cx="29718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   </a:t>
            </a:r>
            <a:r>
              <a:rPr lang="ru-RU" altLang="ru-RU" sz="2400" b="1" i="1">
                <a:solidFill>
                  <a:srgbClr val="1305CB"/>
                </a:solidFill>
                <a:latin typeface="Times New Roman" pitchFamily="18" charset="0"/>
              </a:rPr>
              <a:t>Осенью 1736 г. трое лучших студентов, в том числе Ломоносов, были отправлены Академией Наук в Германию, для обучения математике, физике, химии философии и металлургии. </a:t>
            </a:r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152400" y="3657600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Студент немецкого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университета</a:t>
            </a:r>
            <a:r>
              <a:rPr lang="ru-RU" altLang="ru-RU" sz="1800">
                <a:solidFill>
                  <a:srgbClr val="1305CB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Tm="7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 descr="SPBLA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25425"/>
            <a:ext cx="4773613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1" descr="2-1-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663825"/>
            <a:ext cx="3481388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143000" y="3962400"/>
            <a:ext cx="35718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     </a:t>
            </a:r>
            <a:r>
              <a:rPr lang="ru-RU" altLang="ru-RU" sz="2400" b="1" i="1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По возвращению в Москву, в 1745 году, Ломоносов стал первым русским профессором, членом Академии наук</a:t>
            </a:r>
          </a:p>
        </p:txBody>
      </p:sp>
    </p:spTree>
    <p:custDataLst>
      <p:tags r:id="rId1"/>
    </p:custDataLst>
  </p:cSld>
  <p:clrMapOvr>
    <a:masterClrMapping/>
  </p:clrMapOvr>
  <p:transition advTm="5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 flipV="1">
            <a:off x="45720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  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343400" y="4419600"/>
            <a:ext cx="4800600" cy="124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1800" b="1" i="1" smtClean="0">
                <a:solidFill>
                  <a:srgbClr val="1305CB"/>
                </a:solidFill>
                <a:effectLst/>
                <a:latin typeface="Times New Roman" pitchFamily="18" charset="0"/>
                <a:cs typeface="Times New Roman" pitchFamily="18" charset="0"/>
              </a:rPr>
              <a:t>«Многие звезды украшали русское небо восемнадцатого столетия. Звездою первой величины явилась слава Михаила Ломоносова» 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altLang="ru-RU" sz="1800" b="1" i="1" smtClean="0">
                <a:solidFill>
                  <a:srgbClr val="1305CB"/>
                </a:solidFill>
                <a:effectLst/>
                <a:latin typeface="Times New Roman" pitchFamily="18" charset="0"/>
                <a:cs typeface="Times New Roman" pitchFamily="18" charset="0"/>
              </a:rPr>
              <a:t>Б. Шергин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457200" y="2286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149" name="Picture 10" descr="Ломоносов Михаил Василь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044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4572000" y="1295400"/>
            <a:ext cx="3683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 Васильевич Ломоносов</a:t>
            </a:r>
          </a:p>
        </p:txBody>
      </p:sp>
      <p:pic>
        <p:nvPicPr>
          <p:cNvPr id="6151" name="Picture 10" descr="MCj029006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00650"/>
            <a:ext cx="1295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8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886200" y="609600"/>
            <a:ext cx="51054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Сын простого рыбака из захудалой деревни на дальней северной окраине России, простолюдин и мужик, стал членом Российской и Шведской академий наук, дворянином, учёным, признанным в России и всей Европе. За всю историю России ни один крестьянин не прошёл такой путь.</a:t>
            </a:r>
          </a:p>
        </p:txBody>
      </p:sp>
      <p:pic>
        <p:nvPicPr>
          <p:cNvPr id="7171" name="Рисунок 2" descr="lomonoso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530225"/>
            <a:ext cx="3694113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59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752600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1305CB"/>
                </a:solidFill>
                <a:effectLst/>
                <a:latin typeface="Times New Roman" pitchFamily="18" charset="0"/>
                <a:cs typeface="Times New Roman" pitchFamily="18" charset="0"/>
              </a:rPr>
              <a:t>Около 300 лет назад в рыбацкой деревушке Денисовка, на севере России, близ г.Холмогоры рос здоровый и крепкий мальчик. Звали его </a:t>
            </a:r>
            <a:r>
              <a:rPr lang="ru-RU" sz="2400" b="1" i="1" dirty="0" err="1" smtClean="0">
                <a:solidFill>
                  <a:srgbClr val="1305CB"/>
                </a:solidFill>
                <a:effectLst/>
                <a:latin typeface="Times New Roman" pitchFamily="18" charset="0"/>
                <a:cs typeface="Times New Roman" pitchFamily="18" charset="0"/>
              </a:rPr>
              <a:t>Михайлой</a:t>
            </a:r>
            <a:r>
              <a:rPr lang="ru-RU" sz="2400" b="1" i="1" dirty="0" smtClean="0">
                <a:solidFill>
                  <a:srgbClr val="1305CB"/>
                </a:solidFill>
                <a:effectLst/>
                <a:latin typeface="Times New Roman" pitchFamily="18" charset="0"/>
                <a:cs typeface="Times New Roman" pitchFamily="18" charset="0"/>
              </a:rPr>
              <a:t> Ломоносовым.</a:t>
            </a:r>
            <a:r>
              <a:rPr lang="ru-RU" dirty="0" smtClean="0">
                <a:solidFill>
                  <a:srgbClr val="1305CB"/>
                </a:solidFill>
              </a:rPr>
              <a:t/>
            </a:r>
            <a:br>
              <a:rPr lang="ru-RU" dirty="0" smtClean="0">
                <a:solidFill>
                  <a:srgbClr val="1305CB"/>
                </a:solidFill>
              </a:rPr>
            </a:br>
            <a:endParaRPr lang="ru-RU" dirty="0">
              <a:solidFill>
                <a:srgbClr val="1305CB"/>
              </a:solidFill>
            </a:endParaRPr>
          </a:p>
        </p:txBody>
      </p:sp>
      <p:pic>
        <p:nvPicPr>
          <p:cNvPr id="7171" name="Picture 7" descr="Деревня, в которой родился Ломоносов. По рисунку XIX в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5707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стоял дом семьи Ломоносовых</a:t>
            </a:r>
          </a:p>
        </p:txBody>
      </p:sp>
      <p:pic>
        <p:nvPicPr>
          <p:cNvPr id="8195" name="Picture 2" descr="D:\школа\клип\Клип_25_измен.размер_измен.размер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752600"/>
            <a:ext cx="6553200" cy="4894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1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Галиот «Чайка», принадлежащий Ломоносовым</a:t>
            </a:r>
          </a:p>
        </p:txBody>
      </p:sp>
      <p:pic>
        <p:nvPicPr>
          <p:cNvPr id="9219" name="Picture 2" descr="D:\школа\клип\Клип_4_измен.размер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05000"/>
            <a:ext cx="7848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.A.Mocart - Muzyka angelov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4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93038" cy="1462088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Первые учебники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990600"/>
            <a:ext cx="3962400" cy="4114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rgbClr val="130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</a:t>
            </a:r>
            <a:r>
              <a:rPr lang="ru-RU" sz="2400" b="1" i="1" smtClean="0">
                <a:solidFill>
                  <a:srgbClr val="1305CB"/>
                </a:solidFill>
                <a:effectLst/>
                <a:latin typeface="Times New Roman" pitchFamily="18" charset="0"/>
              </a:rPr>
              <a:t>11-12 лет Михайло начал учиться грамоте. Его первым учителем был дьячок местной церкви. Он прочитал все, что было под рукой. У соседа нашлись славянская «Грамматика» Мелетия Смотрицкого и «Арифметика» Леонтия Магницкого. Он их читал с таким усердием, что выучил наизусть.</a:t>
            </a:r>
          </a:p>
        </p:txBody>
      </p:sp>
      <p:pic>
        <p:nvPicPr>
          <p:cNvPr id="11268" name="Picture 9" descr="18_1_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0" y="1143000"/>
            <a:ext cx="3336925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10" descr="18_2_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3517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7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smtClean="0">
                <a:solidFill>
                  <a:srgbClr val="7030A0"/>
                </a:solidFill>
                <a:effectLst/>
              </a:rPr>
              <a:t>«принужден был читать и учиться…в уединенных и пустых местах»</a:t>
            </a:r>
          </a:p>
        </p:txBody>
      </p:sp>
      <p:pic>
        <p:nvPicPr>
          <p:cNvPr id="11267" name="Picture 2" descr="D:\школа\клип\Клип_5_измен.размер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09800"/>
            <a:ext cx="3276600" cy="4017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3" descr="D:\школа\клип\Клип_6_измен.разм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52292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5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676400" y="304800"/>
            <a:ext cx="586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Путь Ломоносова В Москву</a:t>
            </a:r>
          </a:p>
        </p:txBody>
      </p:sp>
      <p:pic>
        <p:nvPicPr>
          <p:cNvPr id="9" name="Picture 6" descr="путь в москв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103688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676400" y="2819400"/>
            <a:ext cx="138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Calibri" pitchFamily="34" charset="0"/>
              </a:rPr>
              <a:t>Холмогоры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33400" y="6172200"/>
            <a:ext cx="103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Calibri" pitchFamily="34" charset="0"/>
              </a:rPr>
              <a:t>Москва</a:t>
            </a:r>
            <a:endParaRPr lang="ru-RU" altLang="ru-RU" sz="2000" b="1">
              <a:latin typeface="Calibri" pitchFamily="34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-497647">
            <a:off x="2998788" y="2940050"/>
            <a:ext cx="649287" cy="431800"/>
          </a:xfrm>
          <a:prstGeom prst="leftArrow">
            <a:avLst>
              <a:gd name="adj1" fmla="val 50000"/>
              <a:gd name="adj2" fmla="val 37592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pic>
        <p:nvPicPr>
          <p:cNvPr id="13319" name="Рисунок 12" descr="image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950913"/>
            <a:ext cx="25669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Прямоугольник 13"/>
          <p:cNvSpPr>
            <a:spLocks noChangeArrowheads="1"/>
          </p:cNvSpPr>
          <p:nvPr/>
        </p:nvSpPr>
        <p:spPr bwMode="auto">
          <a:xfrm>
            <a:off x="4572000" y="4724400"/>
            <a:ext cx="4572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1305CB"/>
                </a:solidFill>
              </a:rPr>
              <a:t>    </a:t>
            </a:r>
            <a:r>
              <a:rPr lang="ru-RU" altLang="ru-RU" sz="2400" b="1" i="1">
                <a:solidFill>
                  <a:srgbClr val="1305CB"/>
                </a:solidFill>
                <a:latin typeface="Times New Roman" pitchFamily="18" charset="0"/>
              </a:rPr>
              <a:t>Сын крестьянина-помора из деревни Денисовка около Холмогор в устье северной Двины, он в 19 лет отправился пешком в Москву.</a:t>
            </a:r>
          </a:p>
        </p:txBody>
      </p:sp>
    </p:spTree>
    <p:custDataLst>
      <p:tags r:id="rId1"/>
    </p:custDataLst>
  </p:cSld>
  <p:clrMapOvr>
    <a:masterClrMapping/>
  </p:clrMapOvr>
  <p:transition advTm="43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0.037 C -0.04184 0.05596 -0.04341 0.06335 -0.03664 0.077 C -0.03612 0.07908 -0.03629 0.08185 -0.03507 0.08347 C -0.03386 0.08509 -0.03178 0.08439 -0.03021 0.08555 C -0.02691 0.08786 -0.02396 0.0911 -0.02084 0.09387 C -0.01806 0.09642 -0.01615 0.10104 -0.01441 0.10451 C -0.01146 0.11676 -0.01112 0.12994 -0.00973 0.14266 C -0.01094 0.1778 -0.00348 0.18844 -0.02553 0.1933 C -0.03212 0.1963 -0.03612 0.20301 -0.04306 0.20601 C -0.04896 0.21133 -0.0533 0.21711 -0.0573 0.22497 C -0.05921 0.2326 -0.0632 0.25734 -0.06841 0.26312 C -0.06945 0.26428 -0.07917 0.26705 -0.07952 0.26728 C -0.08264 0.27006 -0.08594 0.27306 -0.08907 0.27584 C -0.09046 0.277 -0.08994 0.28 -0.09063 0.28208 C -0.09341 0.28948 -0.09358 0.28833 -0.09862 0.29272 C -0.10539 0.32 -0.08698 0.37642 -0.10799 0.38567 C -0.11007 0.38983 -0.11164 0.39468 -0.11441 0.39838 C -0.11598 0.40046 -0.11771 0.40231 -0.1191 0.40463 C -0.12796 0.41989 -0.12119 0.41549 -0.13021 0.41942 C -0.13681 0.42821 -0.14254 0.43885 -0.14775 0.44902 C -0.14966 0.45272 -0.15105 0.45734 -0.15417 0.45965 C -0.15816 0.46266 -0.16962 0.46359 -0.17153 0.46382 C -0.17917 0.46752 -0.18716 0.47399 -0.19219 0.48301 C -0.19445 0.48717 -0.19862 0.49572 -0.19862 0.49572 " pathEditMode="relative" ptsTypes="fffffffffffffffffffffffA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кстура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704</TotalTime>
  <Words>310</Words>
  <Application>Microsoft Office PowerPoint</Application>
  <PresentationFormat>Экран (4:3)</PresentationFormat>
  <Paragraphs>27</Paragraphs>
  <Slides>14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Текстура</vt:lpstr>
      <vt:lpstr>М.В.Ломоносов</vt:lpstr>
      <vt:lpstr>   </vt:lpstr>
      <vt:lpstr>Презентация PowerPoint</vt:lpstr>
      <vt:lpstr> Около 300 лет назад в рыбацкой деревушке Денисовка, на севере России, близ г.Холмогоры рос здоровый и крепкий мальчик. Звали его Михайлой Ломоносовым. </vt:lpstr>
      <vt:lpstr>Здесь стоял дом семьи Ломоносовых</vt:lpstr>
      <vt:lpstr>Галиот «Чайка», принадлежащий Ломоносовым</vt:lpstr>
      <vt:lpstr>Первые учебники</vt:lpstr>
      <vt:lpstr>«принужден был читать и учиться…в уединенных и пустых местах»</vt:lpstr>
      <vt:lpstr>Презентация PowerPoint</vt:lpstr>
      <vt:lpstr>Славяно–греко–латинская академия в Москве </vt:lpstr>
      <vt:lpstr>На уроке в академии…</vt:lpstr>
      <vt:lpstr>В ноябре 1735года в числе 12-ти лучших учеников отправили в Петербургскую академию наук</vt:lpstr>
      <vt:lpstr>1736 год, Марбург, Германия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Слово о Ломоносове</dc:subject>
  <dc:creator>Лещик Егор</dc:creator>
  <cp:lastModifiedBy>Ноутбук</cp:lastModifiedBy>
  <cp:revision>56</cp:revision>
  <cp:lastPrinted>1601-01-01T00:00:00Z</cp:lastPrinted>
  <dcterms:created xsi:type="dcterms:W3CDTF">1601-01-01T00:00:00Z</dcterms:created>
  <dcterms:modified xsi:type="dcterms:W3CDTF">2015-09-01T13:18:49Z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