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  <p:sldMasterId id="2147483718" r:id="rId2"/>
  </p:sldMasterIdLst>
  <p:notesMasterIdLst>
    <p:notesMasterId r:id="rId18"/>
  </p:notesMasterIdLst>
  <p:sldIdLst>
    <p:sldId id="271" r:id="rId3"/>
    <p:sldId id="256" r:id="rId4"/>
    <p:sldId id="257" r:id="rId5"/>
    <p:sldId id="258" r:id="rId6"/>
    <p:sldId id="259" r:id="rId7"/>
    <p:sldId id="261" r:id="rId8"/>
    <p:sldId id="264" r:id="rId9"/>
    <p:sldId id="262" r:id="rId10"/>
    <p:sldId id="267" r:id="rId11"/>
    <p:sldId id="266" r:id="rId12"/>
    <p:sldId id="260" r:id="rId13"/>
    <p:sldId id="269" r:id="rId14"/>
    <p:sldId id="263" r:id="rId15"/>
    <p:sldId id="265" r:id="rId16"/>
    <p:sldId id="270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84810"/>
    <a:srgbClr val="660066"/>
    <a:srgbClr val="FFFF00"/>
    <a:srgbClr val="FF0000"/>
    <a:srgbClr val="00FFFF"/>
    <a:srgbClr val="CC3300"/>
    <a:srgbClr val="66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931" autoAdjust="0"/>
    <p:restoredTop sz="94660"/>
  </p:normalViewPr>
  <p:slideViewPr>
    <p:cSldViewPr>
      <p:cViewPr varScale="1">
        <p:scale>
          <a:sx n="68" d="100"/>
          <a:sy n="68" d="100"/>
        </p:scale>
        <p:origin x="-15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1" d="100"/>
          <a:sy n="41" d="100"/>
        </p:scale>
        <p:origin x="-1470" y="-11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Bodoni MT" pitchFamily="18" charset="0"/>
              </a:defRPr>
            </a:lvl1pPr>
          </a:lstStyle>
          <a:p>
            <a:endParaRPr 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Bodoni MT" pitchFamily="18" charset="0"/>
              </a:defRPr>
            </a:lvl1pPr>
          </a:lstStyle>
          <a:p>
            <a:endParaRPr lang="ru-RU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Bodoni MT" pitchFamily="18" charset="0"/>
              </a:defRPr>
            </a:lvl1pPr>
          </a:lstStyle>
          <a:p>
            <a:endParaRPr lang="ru-RU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Bodoni MT" pitchFamily="18" charset="0"/>
              </a:defRPr>
            </a:lvl1pPr>
          </a:lstStyle>
          <a:p>
            <a:fld id="{C8A8F28C-3E18-49CC-8AB1-6D3001DB8926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doni MT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doni MT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doni MT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doni MT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doni MT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E76053-CA63-4B4A-822F-C07D48642BAF}" type="slidenum">
              <a:rPr lang="ru-RU"/>
              <a:pPr/>
              <a:t>3</a:t>
            </a:fld>
            <a:endParaRPr lang="ru-RU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F67A25-5B8E-4C1A-8173-71A9F4AD55E7}" type="slidenum">
              <a:rPr lang="ru-RU"/>
              <a:pPr/>
              <a:t>9</a:t>
            </a:fld>
            <a:endParaRPr lang="ru-RU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CC4C9C-073E-4C09-AE8B-971615294A8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B20E24-B0DF-4BDC-A848-ADA7664B2D5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57EE56-46D3-4621-8CC9-D9E105E244F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9046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90469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9047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9047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2948352-2861-4F46-AF98-3E3AEDB337DD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190472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190473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0474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0475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90476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90477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0478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0479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0480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0481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90482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90483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0484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0485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90486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190487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0488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0489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0490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0491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90492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0493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D5FC26-634A-410F-8363-8F7A6B010CB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2A844-A567-4FC2-9149-B8272BF278E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B70F8F-0D74-4F00-A597-E16BD929A29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A71AEB-7F24-43C3-97B8-2E92CF50C1B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08BB36-92AC-4E83-8EA5-1F8588AD0EA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3FA8D8-0275-42A2-992E-B097B11E858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351B30-A080-40E2-BB67-3145EB7149D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1DFE34-37AF-414B-9F2F-F4B4D34F219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D21113-825C-4D56-91A5-C220EDF4145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57B3E1-A7B3-4646-A033-7AAE376230C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5DBFF6-9D08-47CD-8CC7-260FD5FB21C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8B1960-36A6-4DCF-9534-E7F6EEA0BD8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F85B83-16A1-498B-8B71-DCB05BDF688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0DA428-6EFD-49A2-9984-098F3473B49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559982-BBD3-4BFE-9BC6-D4BC4006869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A19234-88C2-440D-8839-7D029E2B5A1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B969A-9F21-49AC-8717-4478BB6ACEF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6E1AE5-2CF8-46CD-95EA-91D43B6FA1E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34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34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90508CD5-1ECA-4AE4-80F2-BCFCA612A616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doni MT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doni MT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doni MT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doni MT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doni MT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doni MT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doni MT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doni MT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8944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8944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8944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8944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62C5BD0-0A68-4990-9F8F-49115E49C1C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89448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9449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189450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89451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9452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9453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9454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9455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9456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9457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9458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9459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894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894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89462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9463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9464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89465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9466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9467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89468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89469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9470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9471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9472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9473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9474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9475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9476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189477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89478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9479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89480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89481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89482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89483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89484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9485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9486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9487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9488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9489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9490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89491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189492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3" Type="http://schemas.openxmlformats.org/officeDocument/2006/relationships/image" Target="../media/image1.png"/><Relationship Id="rId7" Type="http://schemas.openxmlformats.org/officeDocument/2006/relationships/slide" Target="slide10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slide" Target="slide5.xml"/><Relationship Id="rId5" Type="http://schemas.openxmlformats.org/officeDocument/2006/relationships/slide" Target="slide6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7" name="Text Box 9"/>
          <p:cNvSpPr txBox="1">
            <a:spLocks noChangeArrowheads="1"/>
          </p:cNvSpPr>
          <p:nvPr/>
        </p:nvSpPr>
        <p:spPr bwMode="auto">
          <a:xfrm>
            <a:off x="1142976" y="1714488"/>
            <a:ext cx="6643734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latin typeface="Arial" charset="0"/>
              </a:rPr>
              <a:t>	</a:t>
            </a:r>
            <a:r>
              <a:rPr lang="ru-RU" sz="3200" b="1" dirty="0">
                <a:latin typeface="Arial" charset="0"/>
              </a:rPr>
              <a:t>Урок русского языка                                   	в 5 </a:t>
            </a:r>
            <a:r>
              <a:rPr lang="ru-RU" sz="3200" b="1" dirty="0" smtClean="0">
                <a:latin typeface="Arial" charset="0"/>
              </a:rPr>
              <a:t> </a:t>
            </a:r>
            <a:r>
              <a:rPr lang="ru-RU" sz="3200" b="1" dirty="0">
                <a:latin typeface="Arial" charset="0"/>
              </a:rPr>
              <a:t>классе по теме:                    «Прямое и переносное значение слов"</a:t>
            </a:r>
          </a:p>
        </p:txBody>
      </p:sp>
      <p:sp>
        <p:nvSpPr>
          <p:cNvPr id="114699" name="Text Box 11"/>
          <p:cNvSpPr txBox="1">
            <a:spLocks noChangeArrowheads="1"/>
          </p:cNvSpPr>
          <p:nvPr/>
        </p:nvSpPr>
        <p:spPr bwMode="auto">
          <a:xfrm>
            <a:off x="3500430" y="5643578"/>
            <a:ext cx="51117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/>
              <a:t>Учитель: </a:t>
            </a:r>
            <a:r>
              <a:rPr lang="ru-RU" sz="2400" b="1" dirty="0" smtClean="0"/>
              <a:t>Дубинина Елена Вячеславовна</a:t>
            </a:r>
            <a:endParaRPr lang="ru-RU" sz="2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WordArt 6"/>
          <p:cNvSpPr>
            <a:spLocks noChangeArrowheads="1" noChangeShapeType="1" noTextEdit="1"/>
          </p:cNvSpPr>
          <p:nvPr/>
        </p:nvSpPr>
        <p:spPr bwMode="auto">
          <a:xfrm>
            <a:off x="684213" y="2420938"/>
            <a:ext cx="8104187" cy="18716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i="1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FF0000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О л и </a:t>
            </a:r>
            <a:r>
              <a:rPr lang="ru-RU" sz="4800" i="1" kern="10" dirty="0" err="1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FF0000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ц</a:t>
            </a:r>
            <a:r>
              <a:rPr lang="ru-RU" sz="4800" i="1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FF0000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 е т в о </a:t>
            </a:r>
            <a:r>
              <a:rPr lang="ru-RU" sz="4800" i="1" kern="10" dirty="0" err="1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FF0000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р</a:t>
            </a:r>
            <a:r>
              <a:rPr lang="ru-RU" sz="4800" i="1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FF0000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 е </a:t>
            </a:r>
            <a:r>
              <a:rPr lang="ru-RU" sz="4800" i="1" kern="10" dirty="0" err="1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FF0000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н</a:t>
            </a:r>
            <a:r>
              <a:rPr lang="ru-RU" sz="4800" i="1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FF0000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 и е </a:t>
            </a:r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>
            <a:off x="684213" y="4005263"/>
            <a:ext cx="574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>
            <a:off x="1979613" y="4005263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>
            <a:off x="3203575" y="4005263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46" name="Line 14"/>
          <p:cNvSpPr>
            <a:spLocks noChangeShapeType="1"/>
          </p:cNvSpPr>
          <p:nvPr/>
        </p:nvSpPr>
        <p:spPr bwMode="auto">
          <a:xfrm>
            <a:off x="5219700" y="4005263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47" name="Line 15"/>
          <p:cNvSpPr>
            <a:spLocks noChangeShapeType="1"/>
          </p:cNvSpPr>
          <p:nvPr/>
        </p:nvSpPr>
        <p:spPr bwMode="auto">
          <a:xfrm flipH="1">
            <a:off x="6588125" y="2420938"/>
            <a:ext cx="71438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18451" name="Picture 1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8888" y="2133600"/>
            <a:ext cx="2333625" cy="66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50825" y="260350"/>
            <a:ext cx="8893175" cy="557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4000" b="1" dirty="0">
                <a:latin typeface="Bodoni MT" pitchFamily="18" charset="0"/>
              </a:rPr>
              <a:t>	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К ногам дворнягой</a:t>
            </a:r>
          </a:p>
          <a:p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	Ветер ластится,</a:t>
            </a:r>
          </a:p>
          <a:p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	Листвой холодною шурша.</a:t>
            </a:r>
          </a:p>
          <a:p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	Гляжу – </a:t>
            </a:r>
          </a:p>
          <a:p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	Навстречу одноклассница,-</a:t>
            </a:r>
          </a:p>
          <a:p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	И сладко вздрогнула душа.</a:t>
            </a:r>
          </a:p>
          <a:p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	    Иван  </a:t>
            </a:r>
            <a:r>
              <a:rPr lang="ru-RU" sz="4000" b="1" dirty="0" err="1">
                <a:latin typeface="Times New Roman" pitchFamily="18" charset="0"/>
                <a:cs typeface="Times New Roman" pitchFamily="18" charset="0"/>
              </a:rPr>
              <a:t>Кашпуров</a:t>
            </a:r>
            <a:r>
              <a:rPr lang="ru-RU" sz="4000" b="1" dirty="0">
                <a:latin typeface="Bodoni MT" pitchFamily="18" charset="0"/>
              </a:rPr>
              <a:t> </a:t>
            </a:r>
          </a:p>
        </p:txBody>
      </p:sp>
      <p:pic>
        <p:nvPicPr>
          <p:cNvPr id="8195" name="Picture 3" descr="Изображе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788" y="4149725"/>
            <a:ext cx="2146300" cy="23891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8218488" cy="1785938"/>
          </a:xfrm>
        </p:spPr>
        <p:txBody>
          <a:bodyPr/>
          <a:lstStyle/>
          <a:p>
            <a:r>
              <a:rPr lang="ru-RU"/>
              <a:t>Прямое                      Переносное</a:t>
            </a: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539750" y="2636838"/>
            <a:ext cx="324008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>
                <a:solidFill>
                  <a:srgbClr val="FF0000"/>
                </a:solidFill>
                <a:latin typeface="Arial" charset="0"/>
              </a:rPr>
              <a:t>Тихий голос</a:t>
            </a:r>
          </a:p>
          <a:p>
            <a:pPr>
              <a:spcBef>
                <a:spcPct val="50000"/>
              </a:spcBef>
            </a:pPr>
            <a:r>
              <a:rPr lang="ru-RU" sz="2400" b="1" i="1">
                <a:solidFill>
                  <a:srgbClr val="FF0000"/>
                </a:solidFill>
                <a:latin typeface="Arial" charset="0"/>
              </a:rPr>
              <a:t>Светлый пудель</a:t>
            </a:r>
          </a:p>
          <a:p>
            <a:pPr>
              <a:spcBef>
                <a:spcPct val="50000"/>
              </a:spcBef>
            </a:pPr>
            <a:r>
              <a:rPr lang="ru-RU" sz="2400" b="1" i="1">
                <a:solidFill>
                  <a:srgbClr val="FF0000"/>
                </a:solidFill>
                <a:latin typeface="Arial" charset="0"/>
              </a:rPr>
              <a:t>Золотое кольцо</a:t>
            </a: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5076825" y="2492375"/>
            <a:ext cx="345598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>
                <a:solidFill>
                  <a:schemeClr val="accent2"/>
                </a:solidFill>
                <a:latin typeface="Arial" charset="0"/>
              </a:rPr>
              <a:t>Тихая жизнь</a:t>
            </a:r>
          </a:p>
          <a:p>
            <a:pPr>
              <a:spcBef>
                <a:spcPct val="50000"/>
              </a:spcBef>
            </a:pPr>
            <a:r>
              <a:rPr lang="ru-RU" sz="2400" b="1" i="1">
                <a:solidFill>
                  <a:schemeClr val="accent2"/>
                </a:solidFill>
                <a:latin typeface="Arial" charset="0"/>
              </a:rPr>
              <a:t>Светлые мысли</a:t>
            </a:r>
          </a:p>
          <a:p>
            <a:pPr>
              <a:spcBef>
                <a:spcPct val="50000"/>
              </a:spcBef>
            </a:pPr>
            <a:r>
              <a:rPr lang="ru-RU" sz="2400" b="1" i="1">
                <a:solidFill>
                  <a:schemeClr val="accent2"/>
                </a:solidFill>
                <a:latin typeface="Arial" charset="0"/>
              </a:rPr>
              <a:t>Золотой работник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latin typeface="Arial" charset="0"/>
              </a:rPr>
              <a:t> Сочинение- миниатюра</a:t>
            </a:r>
          </a:p>
        </p:txBody>
      </p:sp>
      <p:sp>
        <p:nvSpPr>
          <p:cNvPr id="15364" name="WordArt 4"/>
          <p:cNvSpPr>
            <a:spLocks noChangeArrowheads="1" noChangeShapeType="1" noTextEdit="1"/>
          </p:cNvSpPr>
          <p:nvPr/>
        </p:nvSpPr>
        <p:spPr bwMode="auto">
          <a:xfrm>
            <a:off x="611188" y="1125538"/>
            <a:ext cx="7848600" cy="2735262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</a:bodyPr>
          <a:lstStyle/>
          <a:p>
            <a:pPr algn="ctr"/>
            <a:r>
              <a:rPr lang="ru-RU" sz="4000" b="1" kern="1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/>
                <a:cs typeface="Arial"/>
              </a:rPr>
              <a:t>Пришла волшебница - зима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1187450" y="4005263"/>
            <a:ext cx="6408738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i="1">
                <a:latin typeface="Arial" charset="0"/>
              </a:rPr>
              <a:t>Распахнул двери декабрь, пошёл снег, укутаны деревья, сковал реку, разукрасил окна, радость детей, зимние забавы.</a:t>
            </a:r>
          </a:p>
        </p:txBody>
      </p:sp>
      <p:sp>
        <p:nvSpPr>
          <p:cNvPr id="15366" name="Rectangle 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50825" y="6381750"/>
            <a:ext cx="360363" cy="2873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323850" y="6381750"/>
            <a:ext cx="215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latin typeface="Arial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/>
              <a:t>Домашнее задание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 rot="10800000" flipV="1">
            <a:off x="-1588" y="2205038"/>
            <a:ext cx="9147176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i="1">
                <a:latin typeface="Arial" charset="0"/>
              </a:rPr>
              <a:t>                             </a:t>
            </a:r>
            <a:r>
              <a:rPr lang="ru-RU" sz="2400" b="1" i="1">
                <a:latin typeface="Arial" charset="0"/>
              </a:rPr>
              <a:t>Упражнение №342</a:t>
            </a:r>
            <a:r>
              <a:rPr lang="ru-RU" sz="2400" i="1">
                <a:latin typeface="Arial" charset="0"/>
              </a:rPr>
              <a:t> </a:t>
            </a:r>
          </a:p>
          <a:p>
            <a:r>
              <a:rPr lang="ru-RU" sz="2400" i="1">
                <a:latin typeface="Arial" charset="0"/>
              </a:rPr>
              <a:t>            ( подготовиться к письму под диктовку</a:t>
            </a:r>
            <a:r>
              <a:rPr lang="ru-RU">
                <a:latin typeface="Arial" charset="0"/>
              </a:rPr>
              <a:t> 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1476375" y="1341438"/>
            <a:ext cx="66960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latin typeface="Arial" charset="0"/>
              </a:rPr>
              <a:t>                       </a:t>
            </a:r>
          </a:p>
        </p:txBody>
      </p:sp>
      <p:sp>
        <p:nvSpPr>
          <p:cNvPr id="36869" name="WordArt 5"/>
          <p:cNvSpPr>
            <a:spLocks noChangeArrowheads="1" noChangeShapeType="1" noTextEdit="1"/>
          </p:cNvSpPr>
          <p:nvPr/>
        </p:nvSpPr>
        <p:spPr bwMode="auto">
          <a:xfrm>
            <a:off x="500034" y="500041"/>
            <a:ext cx="6357982" cy="4000529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82422"/>
              </a:avLst>
            </a:prstTxWarp>
          </a:bodyPr>
          <a:lstStyle/>
          <a:p>
            <a:pPr algn="ctr"/>
            <a:r>
              <a:rPr lang="ru-RU" sz="4400" b="1" kern="10" normalizeH="1" dirty="0">
                <a:ln w="12700">
                  <a:solidFill>
                    <a:srgbClr val="FF00FF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Impact"/>
              </a:rPr>
              <a:t>ХОЧУ     </a:t>
            </a:r>
          </a:p>
          <a:p>
            <a:pPr algn="ctr"/>
            <a:r>
              <a:rPr lang="ru-RU" sz="4400" b="1" kern="10" normalizeH="1" dirty="0">
                <a:ln w="12700">
                  <a:solidFill>
                    <a:srgbClr val="FF00FF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Impact"/>
              </a:rPr>
              <a:t>               ВСЁ </a:t>
            </a:r>
          </a:p>
          <a:p>
            <a:pPr algn="ctr"/>
            <a:r>
              <a:rPr lang="ru-RU" sz="4400" b="1" kern="10" normalizeH="1" dirty="0">
                <a:ln w="12700">
                  <a:solidFill>
                    <a:srgbClr val="FF00FF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Impact"/>
              </a:rPr>
              <a:t>                           ЗНАТЬ!</a:t>
            </a:r>
          </a:p>
        </p:txBody>
      </p:sp>
      <p:pic>
        <p:nvPicPr>
          <p:cNvPr id="36870" name="Picture 6" descr="homework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7900" y="3789363"/>
            <a:ext cx="3671888" cy="280828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260350"/>
            <a:ext cx="8061325" cy="6192838"/>
          </a:xfrm>
        </p:spPr>
        <p:txBody>
          <a:bodyPr/>
          <a:lstStyle/>
          <a:p>
            <a:r>
              <a:rPr lang="ru-RU" sz="6000" b="1"/>
              <a:t>Изучайте значения слов – и вы избавите свет от половины его заблуждений.</a:t>
            </a:r>
            <a:br>
              <a:rPr lang="ru-RU" sz="6000" b="1"/>
            </a:br>
            <a:r>
              <a:rPr lang="ru-RU" sz="6000" b="1"/>
              <a:t/>
            </a:r>
            <a:br>
              <a:rPr lang="ru-RU" sz="6000" b="1"/>
            </a:br>
            <a:r>
              <a:rPr lang="ru-RU" sz="6000" b="1"/>
              <a:t>		А. С. Пушкин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WordArt 7"/>
          <p:cNvSpPr>
            <a:spLocks noChangeArrowheads="1" noChangeShapeType="1" noTextEdit="1"/>
          </p:cNvSpPr>
          <p:nvPr/>
        </p:nvSpPr>
        <p:spPr bwMode="auto">
          <a:xfrm>
            <a:off x="1835150" y="260350"/>
            <a:ext cx="4810125" cy="2849563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932992"/>
              </a:avLst>
            </a:prstTxWarp>
          </a:bodyPr>
          <a:lstStyle/>
          <a:p>
            <a:pPr algn="ctr"/>
            <a:r>
              <a:rPr lang="ru-RU" sz="4000" b="1" kern="10" spc="80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Толковый словарь</a:t>
            </a:r>
          </a:p>
        </p:txBody>
      </p:sp>
      <p:cxnSp>
        <p:nvCxnSpPr>
          <p:cNvPr id="4104" name="AutoShape 8"/>
          <p:cNvCxnSpPr>
            <a:cxnSpLocks noChangeShapeType="1"/>
            <a:stCxn id="4103" idx="0"/>
            <a:endCxn id="4103" idx="0"/>
          </p:cNvCxnSpPr>
          <p:nvPr/>
        </p:nvCxnSpPr>
        <p:spPr bwMode="auto">
          <a:xfrm>
            <a:off x="4240213" y="260350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106" name="AutoShape 10"/>
          <p:cNvCxnSpPr>
            <a:cxnSpLocks noChangeShapeType="1"/>
            <a:stCxn id="4103" idx="0"/>
            <a:endCxn id="4103" idx="0"/>
          </p:cNvCxnSpPr>
          <p:nvPr/>
        </p:nvCxnSpPr>
        <p:spPr bwMode="auto">
          <a:xfrm>
            <a:off x="4240213" y="260350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4107" name="AutoShape 11"/>
          <p:cNvCxnSpPr>
            <a:cxnSpLocks noChangeShapeType="1"/>
            <a:stCxn id="4103" idx="0"/>
            <a:endCxn id="4103" idx="0"/>
          </p:cNvCxnSpPr>
          <p:nvPr/>
        </p:nvCxnSpPr>
        <p:spPr bwMode="auto">
          <a:xfrm>
            <a:off x="4240213" y="260350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684213" y="2060575"/>
            <a:ext cx="2736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latin typeface="Bodoni MT" pitchFamily="18" charset="0"/>
              </a:rPr>
              <a:t>       </a:t>
            </a:r>
            <a:endParaRPr lang="ru-RU" sz="3200" i="1">
              <a:solidFill>
                <a:srgbClr val="FF0066"/>
              </a:solidFill>
              <a:latin typeface="Bodoni MT" pitchFamily="18" charset="0"/>
            </a:endParaRPr>
          </a:p>
        </p:txBody>
      </p:sp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6084888" y="3141663"/>
            <a:ext cx="2590800" cy="57943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latin typeface="Bodoni MT" pitchFamily="18" charset="0"/>
              </a:rPr>
              <a:t>переносное</a:t>
            </a:r>
          </a:p>
        </p:txBody>
      </p: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3214678" y="4797425"/>
            <a:ext cx="3157547" cy="5794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 dirty="0">
                <a:latin typeface="Bodoni MT" pitchFamily="18" charset="0"/>
              </a:rPr>
              <a:t>метафора</a:t>
            </a:r>
          </a:p>
        </p:txBody>
      </p:sp>
      <p:sp>
        <p:nvSpPr>
          <p:cNvPr id="4121" name="Text Box 25"/>
          <p:cNvSpPr txBox="1">
            <a:spLocks noChangeArrowheads="1"/>
          </p:cNvSpPr>
          <p:nvPr/>
        </p:nvSpPr>
        <p:spPr bwMode="auto">
          <a:xfrm>
            <a:off x="6357951" y="5157788"/>
            <a:ext cx="2786050" cy="5794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200" b="1" i="1" dirty="0">
                <a:latin typeface="Bodoni MT" pitchFamily="18" charset="0"/>
              </a:rPr>
              <a:t>метонимия</a:t>
            </a:r>
          </a:p>
        </p:txBody>
      </p:sp>
      <p:pic>
        <p:nvPicPr>
          <p:cNvPr id="4145" name="Picture 4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57713" y="3414713"/>
            <a:ext cx="28575" cy="28575"/>
          </a:xfrm>
          <a:prstGeom prst="rect">
            <a:avLst/>
          </a:prstGeom>
          <a:noFill/>
        </p:spPr>
      </p:pic>
      <p:pic>
        <p:nvPicPr>
          <p:cNvPr id="4146" name="Picture 5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57713" y="3414713"/>
            <a:ext cx="28575" cy="28575"/>
          </a:xfrm>
          <a:prstGeom prst="rect">
            <a:avLst/>
          </a:prstGeom>
          <a:noFill/>
        </p:spPr>
      </p:pic>
      <p:sp>
        <p:nvSpPr>
          <p:cNvPr id="4150" name="Text Box 54"/>
          <p:cNvSpPr txBox="1">
            <a:spLocks noChangeArrowheads="1"/>
          </p:cNvSpPr>
          <p:nvPr/>
        </p:nvSpPr>
        <p:spPr bwMode="auto">
          <a:xfrm>
            <a:off x="3203575" y="908050"/>
            <a:ext cx="2016125" cy="5794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latin typeface="Bodoni MT" pitchFamily="18" charset="0"/>
              </a:rPr>
              <a:t>      </a:t>
            </a:r>
            <a:r>
              <a:rPr lang="ru-RU" sz="3200" b="1">
                <a:latin typeface="Bodoni MT" pitchFamily="18" charset="0"/>
              </a:rPr>
              <a:t>слова</a:t>
            </a:r>
          </a:p>
        </p:txBody>
      </p:sp>
      <p:sp>
        <p:nvSpPr>
          <p:cNvPr id="4151" name="WordArt 55"/>
          <p:cNvSpPr>
            <a:spLocks noChangeArrowheads="1" noChangeShapeType="1" noTextEdit="1"/>
          </p:cNvSpPr>
          <p:nvPr/>
        </p:nvSpPr>
        <p:spPr bwMode="auto">
          <a:xfrm>
            <a:off x="1258888" y="2492375"/>
            <a:ext cx="256857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kern="1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Impact"/>
              </a:rPr>
              <a:t>однозначные</a:t>
            </a:r>
          </a:p>
        </p:txBody>
      </p:sp>
      <p:sp>
        <p:nvSpPr>
          <p:cNvPr id="4154" name="WordArt 58"/>
          <p:cNvSpPr>
            <a:spLocks noChangeArrowheads="1" noChangeShapeType="1" noTextEdit="1"/>
          </p:cNvSpPr>
          <p:nvPr/>
        </p:nvSpPr>
        <p:spPr bwMode="auto">
          <a:xfrm>
            <a:off x="4643438" y="2492375"/>
            <a:ext cx="2565400" cy="4429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400" b="1" kern="1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Impact"/>
              </a:rPr>
              <a:t>многозначные</a:t>
            </a:r>
          </a:p>
        </p:txBody>
      </p:sp>
      <p:sp>
        <p:nvSpPr>
          <p:cNvPr id="4162" name="Text Box 66"/>
          <p:cNvSpPr txBox="1">
            <a:spLocks noChangeArrowheads="1"/>
          </p:cNvSpPr>
          <p:nvPr/>
        </p:nvSpPr>
        <p:spPr bwMode="auto">
          <a:xfrm>
            <a:off x="3500430" y="3141663"/>
            <a:ext cx="2224095" cy="57943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dirty="0">
                <a:latin typeface="Bodoni MT" pitchFamily="18" charset="0"/>
              </a:rPr>
              <a:t>прямое</a:t>
            </a:r>
          </a:p>
        </p:txBody>
      </p:sp>
      <p:sp>
        <p:nvSpPr>
          <p:cNvPr id="4164" name="Text Box 68"/>
          <p:cNvSpPr txBox="1">
            <a:spLocks noChangeArrowheads="1"/>
          </p:cNvSpPr>
          <p:nvPr/>
        </p:nvSpPr>
        <p:spPr bwMode="auto">
          <a:xfrm>
            <a:off x="4286248" y="4076700"/>
            <a:ext cx="2446340" cy="457200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i="1" dirty="0">
                <a:solidFill>
                  <a:srgbClr val="FF0000"/>
                </a:solidFill>
                <a:latin typeface="Bodoni MT" pitchFamily="18" charset="0"/>
              </a:rPr>
              <a:t>По </a:t>
            </a:r>
            <a:r>
              <a:rPr lang="ru-RU" sz="2000" i="1" dirty="0">
                <a:solidFill>
                  <a:srgbClr val="FF0000"/>
                </a:solidFill>
                <a:latin typeface="Bodoni MT" pitchFamily="18" charset="0"/>
              </a:rPr>
              <a:t>сходству</a:t>
            </a:r>
          </a:p>
        </p:txBody>
      </p:sp>
      <p:sp>
        <p:nvSpPr>
          <p:cNvPr id="4165" name="Text Box 69"/>
          <p:cNvSpPr txBox="1">
            <a:spLocks noChangeArrowheads="1"/>
          </p:cNvSpPr>
          <p:nvPr/>
        </p:nvSpPr>
        <p:spPr bwMode="auto">
          <a:xfrm>
            <a:off x="6804025" y="4149725"/>
            <a:ext cx="2339975" cy="396875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i="1">
                <a:latin typeface="Bodoni MT" pitchFamily="18" charset="0"/>
              </a:rPr>
              <a:t>   </a:t>
            </a:r>
            <a:r>
              <a:rPr lang="ru-RU" sz="2000" i="1">
                <a:solidFill>
                  <a:srgbClr val="FF0000"/>
                </a:solidFill>
                <a:latin typeface="Bodoni MT" pitchFamily="18" charset="0"/>
              </a:rPr>
              <a:t>По  смежности   </a:t>
            </a:r>
          </a:p>
        </p:txBody>
      </p:sp>
      <p:sp>
        <p:nvSpPr>
          <p:cNvPr id="4166" name="Line 70"/>
          <p:cNvSpPr>
            <a:spLocks noChangeShapeType="1"/>
          </p:cNvSpPr>
          <p:nvPr/>
        </p:nvSpPr>
        <p:spPr bwMode="auto">
          <a:xfrm flipH="1">
            <a:off x="5940425" y="3716338"/>
            <a:ext cx="576263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67" name="Line 71"/>
          <p:cNvSpPr>
            <a:spLocks noChangeShapeType="1"/>
          </p:cNvSpPr>
          <p:nvPr/>
        </p:nvSpPr>
        <p:spPr bwMode="auto">
          <a:xfrm>
            <a:off x="7667625" y="3716338"/>
            <a:ext cx="576263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69" name="Line 73"/>
          <p:cNvSpPr>
            <a:spLocks noChangeShapeType="1"/>
          </p:cNvSpPr>
          <p:nvPr/>
        </p:nvSpPr>
        <p:spPr bwMode="auto">
          <a:xfrm>
            <a:off x="7956550" y="4581525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70" name="Line 74"/>
          <p:cNvSpPr>
            <a:spLocks noChangeShapeType="1"/>
          </p:cNvSpPr>
          <p:nvPr/>
        </p:nvSpPr>
        <p:spPr bwMode="auto">
          <a:xfrm>
            <a:off x="5435600" y="450850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71" name="Line 75"/>
          <p:cNvSpPr>
            <a:spLocks noChangeShapeType="1"/>
          </p:cNvSpPr>
          <p:nvPr/>
        </p:nvSpPr>
        <p:spPr bwMode="auto">
          <a:xfrm>
            <a:off x="5148263" y="2997200"/>
            <a:ext cx="0" cy="217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72" name="Line 76"/>
          <p:cNvSpPr>
            <a:spLocks noChangeShapeType="1"/>
          </p:cNvSpPr>
          <p:nvPr/>
        </p:nvSpPr>
        <p:spPr bwMode="auto">
          <a:xfrm>
            <a:off x="6732588" y="2924175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73" name="Line 77"/>
          <p:cNvSpPr>
            <a:spLocks noChangeShapeType="1"/>
          </p:cNvSpPr>
          <p:nvPr/>
        </p:nvSpPr>
        <p:spPr bwMode="auto">
          <a:xfrm>
            <a:off x="5148263" y="2997200"/>
            <a:ext cx="0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75" name="Text Box 79"/>
          <p:cNvSpPr txBox="1">
            <a:spLocks noChangeArrowheads="1"/>
          </p:cNvSpPr>
          <p:nvPr/>
        </p:nvSpPr>
        <p:spPr bwMode="auto">
          <a:xfrm>
            <a:off x="2051050" y="6381750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latin typeface="Arial" charset="0"/>
              </a:rPr>
              <a:t>3</a:t>
            </a:r>
          </a:p>
        </p:txBody>
      </p:sp>
      <p:sp>
        <p:nvSpPr>
          <p:cNvPr id="4176" name="Rectangle 80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979613" y="6308725"/>
            <a:ext cx="360362" cy="5492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78" name="Rectangle 82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2555875" y="6308725"/>
            <a:ext cx="360363" cy="5492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79" name="Text Box 83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2627313" y="6308725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latin typeface="Arial" charset="0"/>
              </a:rPr>
              <a:t>4</a:t>
            </a:r>
          </a:p>
        </p:txBody>
      </p:sp>
      <p:sp>
        <p:nvSpPr>
          <p:cNvPr id="4185" name="Rectangle 89"/>
          <p:cNvSpPr>
            <a:spLocks noChangeArrowheads="1"/>
          </p:cNvSpPr>
          <p:nvPr/>
        </p:nvSpPr>
        <p:spPr bwMode="auto">
          <a:xfrm>
            <a:off x="3132138" y="6308725"/>
            <a:ext cx="360362" cy="5492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86" name="Text Box 90">
            <a:hlinkClick r:id="rId7" action="ppaction://hlinksldjump"/>
          </p:cNvPr>
          <p:cNvSpPr txBox="1">
            <a:spLocks noChangeArrowheads="1"/>
          </p:cNvSpPr>
          <p:nvPr/>
        </p:nvSpPr>
        <p:spPr bwMode="auto">
          <a:xfrm>
            <a:off x="3132138" y="6308725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latin typeface="Arial" charset="0"/>
              </a:rPr>
              <a:t>9</a:t>
            </a:r>
          </a:p>
        </p:txBody>
      </p:sp>
      <p:sp>
        <p:nvSpPr>
          <p:cNvPr id="4187" name="Rectangle 91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3708400" y="6308725"/>
            <a:ext cx="358775" cy="5492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89" name="Text Box 93"/>
          <p:cNvSpPr txBox="1">
            <a:spLocks noChangeArrowheads="1"/>
          </p:cNvSpPr>
          <p:nvPr/>
        </p:nvSpPr>
        <p:spPr bwMode="auto">
          <a:xfrm>
            <a:off x="3635375" y="6308725"/>
            <a:ext cx="7921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latin typeface="Arial" charset="0"/>
              </a:rPr>
              <a:t>13</a:t>
            </a:r>
          </a:p>
        </p:txBody>
      </p:sp>
      <p:sp>
        <p:nvSpPr>
          <p:cNvPr id="4190" name="Rectangle 94"/>
          <p:cNvSpPr>
            <a:spLocks noChangeArrowheads="1"/>
          </p:cNvSpPr>
          <p:nvPr/>
        </p:nvSpPr>
        <p:spPr bwMode="auto">
          <a:xfrm>
            <a:off x="1979613" y="63087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>
                <a:latin typeface="Arial" charset="0"/>
              </a:rPr>
              <a:t>3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7" grpId="0" animBg="1"/>
      <p:bldP spid="4120" grpId="0" animBg="1"/>
      <p:bldP spid="4121" grpId="0" animBg="1"/>
      <p:bldP spid="4150" grpId="0" animBg="1"/>
      <p:bldP spid="4151" grpId="0" animBg="1"/>
      <p:bldP spid="4154" grpId="0" animBg="1"/>
      <p:bldP spid="4162" grpId="0" animBg="1"/>
      <p:bldP spid="4164" grpId="0" animBg="1"/>
      <p:bldP spid="416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AutoShape 3">
            <a:hlinkClick r:id="rId2" action="ppaction://hlinksldjump"/>
          </p:cNvPr>
          <p:cNvSpPr>
            <a:spLocks noChangeArrowheads="1"/>
          </p:cNvSpPr>
          <p:nvPr/>
        </p:nvSpPr>
        <p:spPr bwMode="auto">
          <a:xfrm rot="10800000">
            <a:off x="0" y="260350"/>
            <a:ext cx="9144000" cy="6357938"/>
          </a:xfrm>
          <a:prstGeom prst="verticalScroll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10800000" wrap="none" anchor="ctr"/>
          <a:lstStyle/>
          <a:p>
            <a:pPr algn="ctr"/>
            <a:endParaRPr lang="ru-RU">
              <a:latin typeface="Bodoni MT" pitchFamily="18" charset="0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116013" y="620713"/>
            <a:ext cx="6696075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4000" i="1">
                <a:latin typeface="Bodoni MT" pitchFamily="18" charset="0"/>
              </a:rPr>
              <a:t>Там за речкой</a:t>
            </a:r>
          </a:p>
          <a:p>
            <a:r>
              <a:rPr lang="ru-RU" sz="4000" i="1">
                <a:latin typeface="Bodoni MT" pitchFamily="18" charset="0"/>
              </a:rPr>
              <a:t>тихоструйной</a:t>
            </a:r>
          </a:p>
          <a:p>
            <a:r>
              <a:rPr lang="ru-RU" sz="4000" i="1">
                <a:latin typeface="Bodoni MT" pitchFamily="18" charset="0"/>
              </a:rPr>
              <a:t>Есть высокая гора</a:t>
            </a:r>
          </a:p>
          <a:p>
            <a:r>
              <a:rPr lang="ru-RU" sz="4000" i="1">
                <a:latin typeface="Bodoni MT" pitchFamily="18" charset="0"/>
              </a:rPr>
              <a:t>В ней глубокая нора:</a:t>
            </a:r>
          </a:p>
          <a:p>
            <a:r>
              <a:rPr lang="ru-RU" sz="4000" i="1">
                <a:latin typeface="Bodoni MT" pitchFamily="18" charset="0"/>
              </a:rPr>
              <a:t>В той норе, во тьме печальной</a:t>
            </a:r>
          </a:p>
          <a:p>
            <a:r>
              <a:rPr lang="ru-RU" sz="4000" i="1">
                <a:latin typeface="Bodoni MT" pitchFamily="18" charset="0"/>
              </a:rPr>
              <a:t>Гроб качается </a:t>
            </a:r>
            <a:r>
              <a:rPr lang="ru-RU" sz="4000" i="1" u="sng">
                <a:latin typeface="Bodoni MT" pitchFamily="18" charset="0"/>
              </a:rPr>
              <a:t>………?…………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0" y="333375"/>
            <a:ext cx="9467850" cy="616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latin typeface="Bodoni MT" pitchFamily="18" charset="0"/>
              </a:rPr>
              <a:t>  </a:t>
            </a:r>
          </a:p>
          <a:p>
            <a:pPr>
              <a:spcBef>
                <a:spcPct val="50000"/>
              </a:spcBef>
            </a:pPr>
            <a:r>
              <a:rPr lang="ru-RU" sz="2400">
                <a:latin typeface="Bodoni MT" pitchFamily="18" charset="0"/>
              </a:rPr>
              <a:t> </a:t>
            </a:r>
            <a:r>
              <a:rPr lang="ru-RU" sz="2400">
                <a:solidFill>
                  <a:srgbClr val="FF0066"/>
                </a:solidFill>
                <a:latin typeface="Bodoni MT" pitchFamily="18" charset="0"/>
              </a:rPr>
              <a:t>Прямое     прямо,</a:t>
            </a:r>
            <a:r>
              <a:rPr lang="ru-RU" sz="2400">
                <a:latin typeface="Bodoni MT" pitchFamily="18" charset="0"/>
              </a:rPr>
              <a:t> т. е. правильно, </a:t>
            </a:r>
          </a:p>
          <a:p>
            <a:pPr>
              <a:spcBef>
                <a:spcPct val="50000"/>
              </a:spcBef>
            </a:pPr>
            <a:r>
              <a:rPr lang="ru-RU" sz="2400">
                <a:latin typeface="Bodoni MT" pitchFamily="18" charset="0"/>
              </a:rPr>
              <a:t>			 не изменяя положения.</a:t>
            </a:r>
          </a:p>
          <a:p>
            <a:pPr>
              <a:spcBef>
                <a:spcPct val="50000"/>
              </a:spcBef>
            </a:pPr>
            <a:r>
              <a:rPr lang="ru-RU" sz="2400">
                <a:latin typeface="Bodoni MT" pitchFamily="18" charset="0"/>
              </a:rPr>
              <a:t>   Например: стоять прямо</a:t>
            </a:r>
          </a:p>
          <a:p>
            <a:pPr>
              <a:spcBef>
                <a:spcPct val="50000"/>
              </a:spcBef>
            </a:pPr>
            <a:endParaRPr lang="ru-RU" sz="2400">
              <a:latin typeface="Bodoni MT" pitchFamily="18" charset="0"/>
            </a:endParaRPr>
          </a:p>
          <a:p>
            <a:pPr>
              <a:spcBef>
                <a:spcPct val="50000"/>
              </a:spcBef>
            </a:pPr>
            <a:endParaRPr lang="ru-RU" sz="2400">
              <a:latin typeface="Bodoni MT" pitchFamily="18" charset="0"/>
            </a:endParaRPr>
          </a:p>
          <a:p>
            <a:pPr>
              <a:spcBef>
                <a:spcPct val="50000"/>
              </a:spcBef>
            </a:pPr>
            <a:r>
              <a:rPr lang="ru-RU" sz="2400">
                <a:latin typeface="Bodoni MT" pitchFamily="18" charset="0"/>
              </a:rPr>
              <a:t>   </a:t>
            </a:r>
            <a:r>
              <a:rPr lang="ru-RU" sz="2400">
                <a:solidFill>
                  <a:srgbClr val="FF0066"/>
                </a:solidFill>
                <a:latin typeface="Bodoni MT" pitchFamily="18" charset="0"/>
              </a:rPr>
              <a:t>Переносное      перенос      носить</a:t>
            </a:r>
          </a:p>
          <a:p>
            <a:pPr>
              <a:spcBef>
                <a:spcPct val="50000"/>
              </a:spcBef>
            </a:pPr>
            <a:r>
              <a:rPr lang="ru-RU" sz="2400">
                <a:latin typeface="Bodoni MT" pitchFamily="18" charset="0"/>
              </a:rPr>
              <a:t>   </a:t>
            </a:r>
            <a:r>
              <a:rPr lang="ru-RU" sz="2400">
                <a:solidFill>
                  <a:srgbClr val="FF0066"/>
                </a:solidFill>
                <a:latin typeface="Bodoni MT" pitchFamily="18" charset="0"/>
              </a:rPr>
              <a:t>Пере</a:t>
            </a:r>
            <a:r>
              <a:rPr lang="ru-RU" sz="2400">
                <a:latin typeface="Bodoni MT" pitchFamily="18" charset="0"/>
              </a:rPr>
              <a:t>  -  означает движение с одного места на другое</a:t>
            </a:r>
          </a:p>
          <a:p>
            <a:pPr>
              <a:spcBef>
                <a:spcPct val="50000"/>
              </a:spcBef>
            </a:pPr>
            <a:r>
              <a:rPr lang="ru-RU" sz="2400">
                <a:latin typeface="Bodoni MT" pitchFamily="18" charset="0"/>
              </a:rPr>
              <a:t>  </a:t>
            </a:r>
            <a:r>
              <a:rPr lang="ru-RU" sz="2400">
                <a:solidFill>
                  <a:srgbClr val="FF0066"/>
                </a:solidFill>
                <a:latin typeface="Bodoni MT" pitchFamily="18" charset="0"/>
              </a:rPr>
              <a:t> Носить</a:t>
            </a:r>
            <a:r>
              <a:rPr lang="ru-RU" sz="2400">
                <a:latin typeface="Bodoni MT" pitchFamily="18" charset="0"/>
              </a:rPr>
              <a:t> -    передвижение с предметом</a:t>
            </a:r>
          </a:p>
          <a:p>
            <a:pPr>
              <a:spcBef>
                <a:spcPct val="50000"/>
              </a:spcBef>
            </a:pPr>
            <a:r>
              <a:rPr lang="ru-RU" sz="2400">
                <a:latin typeface="Bodoni MT" pitchFamily="18" charset="0"/>
              </a:rPr>
              <a:t>  </a:t>
            </a:r>
            <a:r>
              <a:rPr lang="ru-RU" sz="2400">
                <a:solidFill>
                  <a:srgbClr val="FF0066"/>
                </a:solidFill>
                <a:latin typeface="Bodoni MT" pitchFamily="18" charset="0"/>
              </a:rPr>
              <a:t> </a:t>
            </a:r>
            <a:r>
              <a:rPr lang="ru-RU" sz="2400" u="sng">
                <a:solidFill>
                  <a:srgbClr val="FF0066"/>
                </a:solidFill>
                <a:latin typeface="Bodoni MT" pitchFamily="18" charset="0"/>
              </a:rPr>
              <a:t>Переносное</a:t>
            </a:r>
            <a:r>
              <a:rPr lang="ru-RU" sz="2400">
                <a:solidFill>
                  <a:srgbClr val="FF0066"/>
                </a:solidFill>
                <a:latin typeface="Bodoni MT" pitchFamily="18" charset="0"/>
              </a:rPr>
              <a:t> </a:t>
            </a:r>
            <a:r>
              <a:rPr lang="ru-RU" sz="2400">
                <a:latin typeface="Bodoni MT" pitchFamily="18" charset="0"/>
              </a:rPr>
              <a:t>- значение  переносится с одного предмета  на                                                       другой по сходству.</a:t>
            </a:r>
          </a:p>
          <a:p>
            <a:pPr>
              <a:spcBef>
                <a:spcPct val="50000"/>
              </a:spcBef>
            </a:pPr>
            <a:r>
              <a:rPr lang="ru-RU">
                <a:latin typeface="Bodoni MT" pitchFamily="18" charset="0"/>
              </a:rPr>
              <a:t>    </a:t>
            </a:r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2627313" y="27082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93" name="Line 25"/>
          <p:cNvSpPr>
            <a:spLocks noChangeShapeType="1"/>
          </p:cNvSpPr>
          <p:nvPr/>
        </p:nvSpPr>
        <p:spPr bwMode="auto">
          <a:xfrm>
            <a:off x="1187450" y="1125538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95" name="Line 27"/>
          <p:cNvSpPr>
            <a:spLocks noChangeShapeType="1"/>
          </p:cNvSpPr>
          <p:nvPr/>
        </p:nvSpPr>
        <p:spPr bwMode="auto">
          <a:xfrm>
            <a:off x="1908175" y="3860800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96" name="Line 28"/>
          <p:cNvSpPr>
            <a:spLocks noChangeShapeType="1"/>
          </p:cNvSpPr>
          <p:nvPr/>
        </p:nvSpPr>
        <p:spPr bwMode="auto">
          <a:xfrm>
            <a:off x="3419475" y="3860800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99" name="Line 31"/>
          <p:cNvSpPr>
            <a:spLocks noChangeShapeType="1"/>
          </p:cNvSpPr>
          <p:nvPr/>
        </p:nvSpPr>
        <p:spPr bwMode="auto">
          <a:xfrm>
            <a:off x="250825" y="3644900"/>
            <a:ext cx="649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00" name="Line 32"/>
          <p:cNvSpPr>
            <a:spLocks noChangeShapeType="1"/>
          </p:cNvSpPr>
          <p:nvPr/>
        </p:nvSpPr>
        <p:spPr bwMode="auto">
          <a:xfrm>
            <a:off x="971550" y="4221163"/>
            <a:ext cx="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01" name="Line 33"/>
          <p:cNvSpPr>
            <a:spLocks noChangeShapeType="1"/>
          </p:cNvSpPr>
          <p:nvPr/>
        </p:nvSpPr>
        <p:spPr bwMode="auto">
          <a:xfrm>
            <a:off x="2268538" y="3716338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05" name="Line 37"/>
          <p:cNvSpPr>
            <a:spLocks noChangeShapeType="1"/>
          </p:cNvSpPr>
          <p:nvPr/>
        </p:nvSpPr>
        <p:spPr bwMode="auto">
          <a:xfrm>
            <a:off x="323850" y="4221163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06" name="Line 38"/>
          <p:cNvSpPr>
            <a:spLocks noChangeShapeType="1"/>
          </p:cNvSpPr>
          <p:nvPr/>
        </p:nvSpPr>
        <p:spPr bwMode="auto">
          <a:xfrm>
            <a:off x="900113" y="3644900"/>
            <a:ext cx="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7210" name="Picture 4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92150"/>
            <a:ext cx="1042988" cy="201613"/>
          </a:xfrm>
          <a:prstGeom prst="rect">
            <a:avLst/>
          </a:prstGeom>
          <a:noFill/>
        </p:spPr>
      </p:pic>
      <p:pic>
        <p:nvPicPr>
          <p:cNvPr id="7211" name="Picture 4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6375" y="836613"/>
            <a:ext cx="792163" cy="152400"/>
          </a:xfrm>
          <a:prstGeom prst="rect">
            <a:avLst/>
          </a:prstGeom>
          <a:noFill/>
        </p:spPr>
      </p:pic>
      <p:pic>
        <p:nvPicPr>
          <p:cNvPr id="7212" name="Picture 4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3500438"/>
            <a:ext cx="576263" cy="261937"/>
          </a:xfrm>
          <a:prstGeom prst="rect">
            <a:avLst/>
          </a:prstGeom>
          <a:noFill/>
        </p:spPr>
      </p:pic>
      <p:sp>
        <p:nvSpPr>
          <p:cNvPr id="7213" name="Line 45"/>
          <p:cNvSpPr>
            <a:spLocks noChangeShapeType="1"/>
          </p:cNvSpPr>
          <p:nvPr/>
        </p:nvSpPr>
        <p:spPr bwMode="auto">
          <a:xfrm>
            <a:off x="2916238" y="3716338"/>
            <a:ext cx="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7214" name="Picture 4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16238" y="3500438"/>
            <a:ext cx="647700" cy="242887"/>
          </a:xfrm>
          <a:prstGeom prst="rect">
            <a:avLst/>
          </a:prstGeom>
          <a:noFill/>
        </p:spPr>
      </p:pic>
      <p:pic>
        <p:nvPicPr>
          <p:cNvPr id="7215" name="Picture 4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79838" y="3500438"/>
            <a:ext cx="576262" cy="2619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AutoShap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8481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odoni MT" pitchFamily="18" charset="0"/>
            </a:endParaRPr>
          </a:p>
        </p:txBody>
      </p:sp>
      <p:sp>
        <p:nvSpPr>
          <p:cNvPr id="13320" name="WordArt 8"/>
          <p:cNvSpPr>
            <a:spLocks noChangeArrowheads="1" noChangeShapeType="1" noTextEdit="1"/>
          </p:cNvSpPr>
          <p:nvPr/>
        </p:nvSpPr>
        <p:spPr bwMode="auto">
          <a:xfrm>
            <a:off x="827088" y="2349500"/>
            <a:ext cx="8269287" cy="1943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400" b="1" kern="1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/>
                <a:cs typeface="Times New Roman"/>
              </a:rPr>
              <a:t>Прямое  и переносное  значение 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1547813" y="1268413"/>
            <a:ext cx="7200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Bodoni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WordArt 5"/>
          <p:cNvSpPr>
            <a:spLocks noChangeArrowheads="1" noChangeShapeType="1" noTextEdit="1"/>
          </p:cNvSpPr>
          <p:nvPr/>
        </p:nvSpPr>
        <p:spPr bwMode="auto">
          <a:xfrm>
            <a:off x="1331913" y="620713"/>
            <a:ext cx="6335712" cy="12954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-560"/>
              </a:avLst>
            </a:prstTxWarp>
          </a:bodyPr>
          <a:lstStyle/>
          <a:p>
            <a:pPr algn="ctr"/>
            <a:r>
              <a:rPr lang="ru-RU" sz="3600" b="1" kern="1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Impact"/>
              </a:rPr>
              <a:t>Физкультминутка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331913" y="2636838"/>
            <a:ext cx="5472112" cy="277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latin typeface="Arial" charset="0"/>
              </a:rPr>
              <a:t>Полз состав. Он устал –</a:t>
            </a:r>
          </a:p>
          <a:p>
            <a:pPr>
              <a:spcBef>
                <a:spcPct val="50000"/>
              </a:spcBef>
            </a:pPr>
            <a:r>
              <a:rPr lang="ru-RU" sz="3200" b="1">
                <a:latin typeface="Arial" charset="0"/>
              </a:rPr>
              <a:t>От гудка до хвоста.</a:t>
            </a:r>
          </a:p>
          <a:p>
            <a:pPr>
              <a:spcBef>
                <a:spcPct val="50000"/>
              </a:spcBef>
            </a:pPr>
            <a:r>
              <a:rPr lang="ru-RU" sz="3200" b="1">
                <a:latin typeface="Arial" charset="0"/>
              </a:rPr>
              <a:t>Полз состав, полз, и стал, </a:t>
            </a:r>
          </a:p>
          <a:p>
            <a:pPr>
              <a:spcBef>
                <a:spcPct val="50000"/>
              </a:spcBef>
            </a:pPr>
            <a:r>
              <a:rPr lang="ru-RU" sz="3200" b="1">
                <a:latin typeface="Arial" charset="0"/>
              </a:rPr>
              <a:t>И уснул у моста.</a:t>
            </a:r>
          </a:p>
        </p:txBody>
      </p:sp>
      <p:pic>
        <p:nvPicPr>
          <p:cNvPr id="16394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32475" y="4581525"/>
            <a:ext cx="3311525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6453187"/>
          </a:xfrm>
        </p:spPr>
        <p:txBody>
          <a:bodyPr/>
          <a:lstStyle/>
          <a:p>
            <a:pPr algn="l"/>
            <a:r>
              <a:rPr lang="ru-RU" sz="4000">
                <a:solidFill>
                  <a:srgbClr val="FF0000"/>
                </a:solidFill>
              </a:rPr>
              <a:t>Метафора </a:t>
            </a:r>
            <a:r>
              <a:rPr lang="ru-RU" sz="4000"/>
              <a:t>- от греч. «мета»-пере и «фора»-несу, переносное значение, основанное на сходстве.</a:t>
            </a:r>
            <a:br>
              <a:rPr lang="ru-RU" sz="4000"/>
            </a:br>
            <a:r>
              <a:rPr lang="ru-RU" sz="4000">
                <a:solidFill>
                  <a:srgbClr val="FF0000"/>
                </a:solidFill>
              </a:rPr>
              <a:t>Метонимия</a:t>
            </a:r>
            <a:r>
              <a:rPr lang="ru-RU" sz="4000"/>
              <a:t> – от греч.</a:t>
            </a:r>
            <a:br>
              <a:rPr lang="ru-RU" sz="4000"/>
            </a:br>
            <a:r>
              <a:rPr lang="ru-RU" sz="4000"/>
              <a:t>переименовывать, переносное значение, основанное на смежности, т. е. предмет или явление обозначается с помощью других слов и понятий .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50825" y="6308725"/>
            <a:ext cx="433388" cy="5492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485" name="Text Box 5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250825" y="6381750"/>
            <a:ext cx="433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latin typeface="Arial" charset="0"/>
              </a:rPr>
              <a:t>2</a:t>
            </a:r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 flipH="1">
            <a:off x="1547813" y="981075"/>
            <a:ext cx="73025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>
            <a:off x="1042988" y="1412875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>
            <a:off x="1979613" y="1412875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 flipH="1">
            <a:off x="2124075" y="2781300"/>
            <a:ext cx="71438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>
            <a:off x="1042988" y="3213100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>
            <a:off x="1476375" y="3213100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Bodoni MT"/>
        <a:ea typeface=""/>
        <a:cs typeface=""/>
      </a:majorFont>
      <a:minorFont>
        <a:latin typeface="Bodoni MT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1318</TotalTime>
  <Words>204</Words>
  <Application>Microsoft Office PowerPoint</Application>
  <PresentationFormat>Экран (4:3)</PresentationFormat>
  <Paragraphs>74</Paragraphs>
  <Slides>15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Оформление по умолчанию</vt:lpstr>
      <vt:lpstr>Пастель</vt:lpstr>
      <vt:lpstr>Слайд 1</vt:lpstr>
      <vt:lpstr>Изучайте значения слов – и вы избавите свет от половины его заблуждений.    А. С. Пушкин</vt:lpstr>
      <vt:lpstr>Слайд 3</vt:lpstr>
      <vt:lpstr>Слайд 4</vt:lpstr>
      <vt:lpstr>Слайд 5</vt:lpstr>
      <vt:lpstr>Слайд 6</vt:lpstr>
      <vt:lpstr>Слайд 7</vt:lpstr>
      <vt:lpstr>Слайд 8</vt:lpstr>
      <vt:lpstr>Метафора - от греч. «мета»-пере и «фора»-несу, переносное значение, основанное на сходстве. Метонимия – от греч. переименовывать, переносное значение, основанное на смежности, т. е. предмет или явление обозначается с помощью других слов и понятий .</vt:lpstr>
      <vt:lpstr>Слайд 10</vt:lpstr>
      <vt:lpstr>Слайд 11</vt:lpstr>
      <vt:lpstr>Прямое                      Переносное</vt:lpstr>
      <vt:lpstr> Сочинение- миниатюра</vt:lpstr>
      <vt:lpstr>Домашнее задание</vt:lpstr>
      <vt:lpstr>Слайд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Язык- учитель, слово –урок.</dc:title>
  <dc:creator>User</dc:creator>
  <cp:lastModifiedBy>я</cp:lastModifiedBy>
  <cp:revision>17</cp:revision>
  <dcterms:created xsi:type="dcterms:W3CDTF">2007-01-18T16:06:38Z</dcterms:created>
  <dcterms:modified xsi:type="dcterms:W3CDTF">2013-03-25T15:37:12Z</dcterms:modified>
</cp:coreProperties>
</file>