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8"/>
  </p:notes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2388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81E14-9723-4268-BC72-F1DA3022A29B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F078B-07E4-4B14-8657-E2337CCB1A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>
              <a:solidFill>
                <a:schemeClr val="bg1"/>
              </a:solidFill>
              <a:ea typeface="MS Gothic" pitchFamily="49" charset="-128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lIns="0" tIns="0" rIns="0" bIns="0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71513" y="1906588"/>
            <a:ext cx="7789862" cy="4506912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29DE3BF-2216-45A7-BEDA-0F96C71F2A11}" type="datetimeFigureOut">
              <a:rPr lang="ru-RU" smtClean="0"/>
              <a:pPr/>
              <a:t>30.08.2015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8A6C878-2B13-4A79-A8FD-4619FBE0C0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260648"/>
            <a:ext cx="8286750" cy="2997200"/>
          </a:xfrm>
          <a:solidFill>
            <a:schemeClr val="accent6">
              <a:lumMod val="20000"/>
              <a:lumOff val="80000"/>
            </a:schemeClr>
          </a:solidFill>
        </p:spPr>
        <p:txBody>
          <a:bodyPr lIns="90000" tIns="46800" rIns="90000" bIns="46800"/>
          <a:lstStyle/>
          <a:p>
            <a:pPr algn="l"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          ПОРТФОЛИО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</a:rPr>
              <a:t>Дворецкой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Елизаветы Яковлевны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учитель математики  </a:t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МОУ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</a:rPr>
              <a:t>Мордовскопошатская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СОШ </a:t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имени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</a:rPr>
              <a:t>В.В.Кирдяшкина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</a:rPr>
              <a:t>Ельниковского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муниципального района</a:t>
            </a:r>
            <a:r>
              <a:rPr lang="ru-RU" sz="2400" i="1" dirty="0" smtClean="0">
                <a:solidFill>
                  <a:srgbClr val="000099"/>
                </a:solidFill>
              </a:rPr>
              <a:t/>
            </a:r>
            <a:br>
              <a:rPr lang="ru-RU" sz="2400" i="1" dirty="0" smtClean="0">
                <a:solidFill>
                  <a:srgbClr val="000099"/>
                </a:solidFill>
              </a:rPr>
            </a:br>
            <a:endParaRPr lang="ru-RU" sz="2400" i="1" dirty="0" smtClean="0">
              <a:solidFill>
                <a:srgbClr val="000099"/>
              </a:solidFill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51520" y="3356992"/>
            <a:ext cx="8143875" cy="3214688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lIns="90000" tIns="46800" rIns="90000" bIns="46800"/>
          <a:lstStyle/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Дата рождения: 13.03.1955</a:t>
            </a:r>
          </a:p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Профессиональное образование: учитель математики, МГПИ им.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Е.М.Евсевьева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, дата выдачи  2.06,1976г. </a:t>
            </a:r>
          </a:p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Стаж педагогической работы (по специальности): 39 лет</a:t>
            </a:r>
          </a:p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Общий трудовой стаж: 39 лет</a:t>
            </a:r>
          </a:p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Наличие квалификационной категории: первая</a:t>
            </a:r>
          </a:p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Дата последней аттестации: 2010 год</a:t>
            </a:r>
          </a:p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Звание: «Почетный работник общего образования Российской Федерации»</a:t>
            </a:r>
          </a:p>
          <a:p>
            <a:pPr marL="0" indent="0" defTabSz="449263" eaLnBrk="1" hangingPunct="1">
              <a:lnSpc>
                <a:spcPct val="80000"/>
              </a:lnSpc>
              <a:buFont typeface="Arial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b="1" dirty="0" smtClean="0">
              <a:solidFill>
                <a:srgbClr val="B80047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7216" y="2734637"/>
            <a:ext cx="7056784" cy="4123363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07704" y="404664"/>
            <a:ext cx="6912768" cy="1656184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en-US" sz="20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Профессии прекрасней нет на свете -</a:t>
            </a:r>
            <a:b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Источник знаний Вы несете детям.</a:t>
            </a:r>
            <a:b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И наш учитель - наш кумир,</a:t>
            </a:r>
            <a:b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  <a:t>С которым познаем мы мир!</a:t>
            </a:r>
            <a:br>
              <a:rPr lang="ru-RU" sz="20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908720"/>
            <a:ext cx="63367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4000" b="1" i="1" dirty="0" smtClean="0">
                <a:solidFill>
                  <a:srgbClr val="000099"/>
                </a:solidFill>
                <a:latin typeface="Times New Roman" pitchFamily="18" charset="0"/>
              </a:rPr>
              <a:t>«Учительство – это искусство, труд не менее творческий, чем труд писателя или композитора, но более тяжёлый и ответственный.»</a:t>
            </a:r>
          </a:p>
          <a:p>
            <a:pPr>
              <a:lnSpc>
                <a:spcPct val="90000"/>
              </a:lnSpc>
            </a:pPr>
            <a:r>
              <a:rPr lang="ru-RU" sz="4000" b="1" i="1" dirty="0" smtClean="0">
                <a:solidFill>
                  <a:srgbClr val="000099"/>
                </a:solidFill>
                <a:latin typeface="Times New Roman" pitchFamily="18" charset="0"/>
              </a:rPr>
              <a:t>                        Дмитрий Лихачёв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0"/>
            <a:ext cx="7789862" cy="913036"/>
          </a:xfrm>
        </p:spPr>
        <p:txBody>
          <a:bodyPr/>
          <a:lstStyle/>
          <a:p>
            <a:r>
              <a:rPr lang="ru-RU" sz="2400" i="1" dirty="0" smtClean="0">
                <a:solidFill>
                  <a:srgbClr val="A50021"/>
                </a:solidFill>
              </a:rPr>
              <a:t>1. Представление собственного инновационного педагогического опыта</a:t>
            </a:r>
          </a:p>
        </p:txBody>
      </p:sp>
      <p:graphicFrame>
        <p:nvGraphicFramePr>
          <p:cNvPr id="46240" name="Group 160"/>
          <p:cNvGraphicFramePr>
            <a:graphicFrameLocks noGrp="1"/>
          </p:cNvGraphicFramePr>
          <p:nvPr>
            <p:ph type="tbl" idx="1"/>
          </p:nvPr>
        </p:nvGraphicFramePr>
        <p:xfrm>
          <a:off x="395536" y="1102020"/>
          <a:ext cx="8497640" cy="5755980"/>
        </p:xfrm>
        <a:graphic>
          <a:graphicData uri="http://schemas.openxmlformats.org/drawingml/2006/table">
            <a:tbl>
              <a:tblPr/>
              <a:tblGrid>
                <a:gridCol w="2125169"/>
                <a:gridCol w="2125168"/>
                <a:gridCol w="2122135"/>
                <a:gridCol w="2125168"/>
              </a:tblGrid>
              <a:tr h="343860">
                <a:tc grid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ИНФОРМАЦИОННАЯ КАРТА ИННОВАЦИОННОГО ОПЫТА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3860">
                <a:tc grid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I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. Общие сведения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46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Ф.И.О. автора опыта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Учреждение, в котором работает автор опыта, адрес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Должность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Стаж работы в должности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774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Дворецкая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Елизавета Яковлевна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МОУ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Мордовскопошатская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СОШ им.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В.В.Кирдяшкина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Ельниковского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района РМ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Учитель математики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39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3860">
                <a:tc gridSpan="4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II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. Сущностные характеристики опыта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8209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Тема инновационного опыта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элементов компьютерной технологии в процессе преподавания математики как средство развития познавательной активности учащихся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01343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1. Актуальность и перспективность опыта (степень соответствия современным тенденциям развития образования, его практическая значимость)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Использование нетрадиционных методов и форм организации обучения существенно повышает уровень познавательной  активности обучающихся, способствует расширению кругозора учащихся, развитию творческой личности.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Актуальность моего педагогического опыта заключается в следующем: не выходя за пределы школы, учащийся имеет возможность развивать свои математические способности, получать дополнительные знания, повышать качество знаний по предмету, готовиться к сдаче ЕГЭ. </a:t>
                      </a:r>
                    </a:p>
                    <a:p>
                      <a:pPr algn="jus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Если ученик сможет самостоятельно добывать знания на каждом уроке, а потом применять их на последующих уроках и в реальной жизни, то таким образом это поможет развить ключевые компетентности  через широкое применение на уроках математики современных образовательных технологий.</a:t>
                      </a:r>
                    </a:p>
                    <a:p>
                      <a:pPr algn="just"/>
                      <a:endParaRPr lang="ru-RU" sz="1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89" name="Group 61"/>
          <p:cNvGraphicFramePr>
            <a:graphicFrameLocks noGrp="1"/>
          </p:cNvGraphicFramePr>
          <p:nvPr/>
        </p:nvGraphicFramePr>
        <p:xfrm>
          <a:off x="251520" y="0"/>
          <a:ext cx="8424863" cy="6553264"/>
        </p:xfrm>
        <a:graphic>
          <a:graphicData uri="http://schemas.openxmlformats.org/drawingml/2006/table">
            <a:tbl>
              <a:tblPr/>
              <a:tblGrid>
                <a:gridCol w="2171700"/>
                <a:gridCol w="6253163"/>
              </a:tblGrid>
              <a:tr h="1030288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2. Концептуальность (своеобразие и новизна опыта, обоснование выдвигаемых принципов и приемов)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latin typeface="Times New Roman"/>
                          <a:ea typeface="Times New Roman"/>
                        </a:rPr>
                        <a:t>Информационные технологии  создают благоприятные условия для повышения уровня мотивации познавательной деятельности учащихся,  делают урок для ребенка комфортным местом общественной жизни, а учебную деятельность — средством реализации и развития личностных особенностей от уровня образовательного стандарта до творческого.</a:t>
                      </a:r>
                      <a:endParaRPr lang="ru-RU" sz="1000" kern="15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latin typeface="Times New Roman"/>
                          <a:ea typeface="Times New Roman"/>
                        </a:rPr>
                        <a:t>Новизна опыта проявляется в создании условий для активной познавательной деятельности обучающихся, через применения современных образовательных технологий на уроках математики.</a:t>
                      </a:r>
                      <a:r>
                        <a:rPr lang="ru-RU" sz="1400" kern="15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   </a:t>
                      </a:r>
                      <a:endParaRPr lang="ru-RU" sz="1000" kern="15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0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3. Наличие теоретической базы опыта </a:t>
                      </a: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algn="just"/>
                      <a:r>
                        <a:rPr lang="ru-RU" sz="14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Владение учителем знаниями и навыками в области  информационно-коммуникационных технологий. </a:t>
                      </a:r>
                    </a:p>
                    <a:p>
                      <a:pPr algn="just"/>
                      <a:r>
                        <a:rPr lang="ru-RU" sz="14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Огромный набор методической литературы, копилка методических урочных и внеурочных разработок, набор обучающих и развивающих программ на дисках.</a:t>
                      </a:r>
                    </a:p>
                    <a:p>
                      <a:pPr marL="0" marR="0" lvl="0" indent="0" algn="just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Gothic" charset="-128"/>
                        </a:rPr>
                        <a:t>    Было пройдено обучение  по курсу «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Gothic" charset="-128"/>
                        </a:rPr>
                        <a:t>Интернет-технологии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MS Gothic" charset="-128"/>
                        </a:rPr>
                        <a:t>» - в МРИО; Осуществлялся анализ многочисленных готовых методических материалов и создание собственных, адаптированных под действующие УМК. </a:t>
                      </a:r>
                    </a:p>
                    <a:p>
                      <a:pPr marL="0" marR="0" lvl="0" indent="0" algn="just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  <a:defRPr/>
                      </a:pPr>
                      <a:r>
                        <a:rPr kumimoji="0" lang="ru-RU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Ресурсы сети Интернет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я использую как для поиска дополнительного материала к урокам и презентациям, так и для самообразования и повышения своей квалификации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Gothic" charset="-128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MS Gothic" charset="-128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0538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4. Ведущая педагогическая идея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  Ведущая педагогическая идея применения метода ИКТ на уроках: помочь ученикам освоить такие приёмы, которые позволят расширять полученные знания самостоятельно, т. е. научить оперативно осуществлять поиск информации, производить её структурирование, находить оптимальный алгоритм обработки. Формирование активной личности, способной к самоопределению и самореализации в современных условиях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96" name="Group 44"/>
          <p:cNvGraphicFramePr>
            <a:graphicFrameLocks noGrp="1"/>
          </p:cNvGraphicFramePr>
          <p:nvPr/>
        </p:nvGraphicFramePr>
        <p:xfrm>
          <a:off x="251520" y="188640"/>
          <a:ext cx="8389937" cy="5272089"/>
        </p:xfrm>
        <a:graphic>
          <a:graphicData uri="http://schemas.openxmlformats.org/drawingml/2006/table">
            <a:tbl>
              <a:tblPr/>
              <a:tblGrid>
                <a:gridCol w="2151062"/>
                <a:gridCol w="6238875"/>
              </a:tblGrid>
              <a:tr h="1757363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5. Оптимальность и эффективность средств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   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Применение ИКТ позволяет: повысить мотивацию учащихся;  вовлечь учащихся в самостоятельный процесс обучения, что особенно важно для развития обще учебных навыков; способствовать развитию творческого потенциала учащихся;  создать условия для формирования у учащихся адекватной самооценки,  коммуникабельности, умения работать в команде;  изменить подходы к организации учебного процесса.    Личное удовлетворение учителя, повышение педагогического мастерства в области применения инновационных технологий и программ.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7363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6. Результативность опыта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  </a:t>
                      </a:r>
                    </a:p>
                    <a:p>
                      <a:pPr marL="0" marR="0" lvl="0" indent="0" algn="just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Каждому ученику предоставлены возможности проявить творчески свою индивидуальность, добиваться качественных результатов. Наблюдения показали, что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в целом ИКТ является эффективной инновационной технологией, которая значительно повышает уровень компьютерной грамотности, внутреннюю мотивацию учащихся, уровень самостоятельности школьников, их толерантность, а также общее интеллектуальное развитие.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Мои ученики участвуют в  олимпиадах и в  конкурсах районного, республиканского, всероссийского уровней, и занимают призовые места.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Gothic" charset="-128"/>
                        </a:rPr>
                        <a:t>  </a:t>
                      </a:r>
                    </a:p>
                    <a:p>
                      <a:pPr marL="0" marR="0" lvl="0" indent="0" algn="just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7363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ctr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7. Возможность тиражирования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Gothic" charset="-128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   Материалы из опыта работы опубликованы на школьном сайте: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http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://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nsportal.ru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S Gothic" charset="-128"/>
                        </a:rPr>
                        <a:t>.Данный опыт предъявлен коллегам районного методического объединения учителей математики, и на педагогическом совете.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178</TotalTime>
  <Words>564</Words>
  <Application>Microsoft Office PowerPoint</Application>
  <PresentationFormat>Экран (4:3)</PresentationFormat>
  <Paragraphs>58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          ПОРТФОЛИО Дворецкой Елизаветы Яковлевны  учитель математики   МОУ Мордовскопошатская СОШ  имени В.В.Кирдяшкина Ельниковского муниципального района </vt:lpstr>
      <vt:lpstr> Профессии прекрасней нет на свете - Источник знаний Вы несете детям. И наш учитель - наш кумир, С которым познаем мы мир!  </vt:lpstr>
      <vt:lpstr>Слайд 3</vt:lpstr>
      <vt:lpstr>1. Представление собственного инновационного педагогического опыта</vt:lpstr>
      <vt:lpstr>Слайд 5</vt:lpstr>
      <vt:lpstr>Слайд 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2015-07-12T18:50:42Z</dcterms:created>
  <dcterms:modified xsi:type="dcterms:W3CDTF">2015-08-30T18:20:06Z</dcterms:modified>
</cp:coreProperties>
</file>