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70" r:id="rId6"/>
    <p:sldId id="271" r:id="rId7"/>
    <p:sldId id="272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381" y="0"/>
            <a:ext cx="917320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704" y="1400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Санкт-Петербургское государственное автономное образовательное учреждение средняя общеобразовательная школа №577 с углублённым изучением английского языка Красногвардейского района Санкт-Петербурга.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4941168"/>
            <a:ext cx="41216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Презентация проекта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«Белая  берёза»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9" y="6072206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b="1" dirty="0">
                <a:solidFill>
                  <a:schemeClr val="bg1"/>
                </a:solidFill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</a:rPr>
              <a:t>Разработали и провели воспитатели </a:t>
            </a:r>
            <a:r>
              <a:rPr lang="ru-RU" altLang="ru-RU" b="1" dirty="0">
                <a:solidFill>
                  <a:schemeClr val="bg1"/>
                </a:solidFill>
              </a:rPr>
              <a:t>средней группы </a:t>
            </a: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ru-RU" altLang="ru-RU" b="1" dirty="0" smtClean="0">
                <a:solidFill>
                  <a:schemeClr val="bg1"/>
                </a:solidFill>
              </a:rPr>
              <a:t>Романова Валентина  Ивановна, Аришина </a:t>
            </a:r>
            <a:r>
              <a:rPr lang="ru-RU" altLang="ru-RU" b="1" dirty="0">
                <a:solidFill>
                  <a:schemeClr val="bg1"/>
                </a:solidFill>
              </a:rPr>
              <a:t>Анна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6176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562" y="0"/>
            <a:ext cx="9152562" cy="6884075"/>
          </a:xfrm>
        </p:spPr>
      </p:pic>
      <p:sp>
        <p:nvSpPr>
          <p:cNvPr id="5" name="TextBox 4"/>
          <p:cNvSpPr txBox="1"/>
          <p:nvPr/>
        </p:nvSpPr>
        <p:spPr>
          <a:xfrm>
            <a:off x="2267744" y="1052527"/>
            <a:ext cx="482453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Берёзка русская моя</a:t>
            </a:r>
            <a:r>
              <a:rPr lang="ru-RU" sz="1400" dirty="0"/>
              <a:t>.</a:t>
            </a:r>
          </a:p>
          <a:p>
            <a:r>
              <a:rPr lang="ru-RU" sz="1400" b="1" dirty="0"/>
              <a:t>Цель:</a:t>
            </a:r>
            <a:r>
              <a:rPr lang="ru-RU" sz="1400" dirty="0"/>
              <a:t> способствовать развитию духовности детей  через приобщение  к русской народной культуре и  представление детям символа славянской культуры – белой </a:t>
            </a:r>
            <a:r>
              <a:rPr lang="ru-RU" sz="1400" dirty="0" smtClean="0"/>
              <a:t>берёзы.</a:t>
            </a:r>
            <a:endParaRPr lang="ru-RU" sz="1400" dirty="0"/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Задачи: </a:t>
            </a:r>
            <a:endParaRPr lang="ru-R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развивать познавательную активность детей в процессе изучения б</a:t>
            </a:r>
            <a:r>
              <a:rPr lang="ru-RU" sz="1400" dirty="0" smtClean="0"/>
              <a:t>ерёзы</a:t>
            </a:r>
            <a:r>
              <a:rPr lang="ru-RU" sz="1400" dirty="0"/>
              <a:t>: о своеобразии внешнего строения и жизненных функций (питание, дыхание, рост, размножение); о приспособлении растения к сезонным изменениям;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дать детям обобщённое представление о берёзе, как дереве «четырёх угодий»: о пользе берёзы для быта и здоровья людей, жизни животных;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познакомить детей с произведениями народного фольклора, поэзии, живописи, легендах и мифах о берёзе, с обычаями и обрядами, связанными с берёзой;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дать детям знания о том, что Берёза – это олицетворение Родины, весны, дерево душевного добра;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продолжать воспитывать бережное, не потребительское, а  заботливое отношение к деревьям.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34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23728" y="980728"/>
            <a:ext cx="51845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Актуальность проекта.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Известно из древних летописей, что во времена, когда славяне верили в лесных, водяных и небесных духов, была у них главная богиня по имени </a:t>
            </a:r>
            <a:r>
              <a:rPr lang="ru-RU" dirty="0" err="1"/>
              <a:t>Берегиня</a:t>
            </a:r>
            <a:r>
              <a:rPr lang="ru-RU" dirty="0"/>
              <a:t>, мать всех духов и всех богатств на земле. А поклонялись ей в образе священного белого дерева - березы. В древнем своде верований, обычаев, заговорных слов береза занимает особое место. В старину у славян год начинался не зимой, а весной, поэтому его встречали не елью, а березой. Березу называли "дерево четырех дел": "Первое дело - мир освещать, второе дело - крик утишать, третье дело - больных исцелять, четвертое дело - чистоту соблюдать". Ознакомление детей с традициями русского народа и их сохранение - дело величайшей </a:t>
            </a:r>
            <a:r>
              <a:rPr lang="ru-RU" dirty="0" smtClean="0"/>
              <a:t>важности.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911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6852"/>
          </a:xfrm>
        </p:spPr>
      </p:pic>
      <p:sp>
        <p:nvSpPr>
          <p:cNvPr id="7" name="TextBox 6"/>
          <p:cNvSpPr txBox="1"/>
          <p:nvPr/>
        </p:nvSpPr>
        <p:spPr>
          <a:xfrm>
            <a:off x="1187624" y="1028334"/>
            <a:ext cx="1917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Паспорт проекта.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511359"/>
              </p:ext>
            </p:extLst>
          </p:nvPr>
        </p:nvGraphicFramePr>
        <p:xfrm>
          <a:off x="1979712" y="1654564"/>
          <a:ext cx="5760640" cy="39390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160240"/>
                <a:gridCol w="3600400"/>
              </a:tblGrid>
              <a:tr h="259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Вид проекта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комплексный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0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Тип проекта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Смешанный (творческий + исследовательский)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0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Длительность проекта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Майская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неделя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Сложность проекта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</a:t>
                      </a:r>
                      <a:r>
                        <a:rPr lang="ru-RU" sz="1400" dirty="0" smtClean="0">
                          <a:effectLst/>
                        </a:rPr>
                        <a:t>огодные </a:t>
                      </a:r>
                      <a:r>
                        <a:rPr lang="ru-RU" sz="1400" dirty="0">
                          <a:effectLst/>
                        </a:rPr>
                        <a:t>условия </a:t>
                      </a:r>
                      <a:r>
                        <a:rPr lang="ru-RU" sz="1400" dirty="0" smtClean="0">
                          <a:effectLst/>
                        </a:rPr>
                        <a:t>,</a:t>
                      </a:r>
                      <a:r>
                        <a:rPr lang="ru-RU" sz="1400" baseline="0" dirty="0" smtClean="0">
                          <a:effectLst/>
                        </a:rPr>
                        <a:t> проведение музыкального досуга на улице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525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Темообразующие факторы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проекта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Исследовательская</a:t>
                      </a:r>
                      <a:r>
                        <a:rPr lang="ru-RU" sz="1400" baseline="0" dirty="0" smtClean="0">
                          <a:effectLst/>
                        </a:rPr>
                        <a:t> деятельность 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 прогулке, </a:t>
                      </a:r>
                      <a:r>
                        <a:rPr lang="ru-RU" sz="1400" dirty="0" smtClean="0">
                          <a:effectLst/>
                        </a:rPr>
                        <a:t>бережное</a:t>
                      </a:r>
                      <a:r>
                        <a:rPr lang="ru-RU" sz="1400" baseline="0" dirty="0" smtClean="0">
                          <a:effectLst/>
                        </a:rPr>
                        <a:t> отношение к объектам живой природы на участке 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60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Участники проекта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Дети средней группы и их родители,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Воспитатели, </a:t>
                      </a:r>
                      <a:r>
                        <a:rPr lang="ru-RU" sz="1400" baseline="0" dirty="0" smtClean="0">
                          <a:effectLst/>
                        </a:rPr>
                        <a:t> музыкальный руководитель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55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Итоговое мероприятие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Музыкальный досуг на прогулке 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 </a:t>
                      </a:r>
                      <a:r>
                        <a:rPr lang="ru-RU" sz="1400" dirty="0">
                          <a:effectLst/>
                        </a:rPr>
                        <a:t>участием родителей </a:t>
                      </a:r>
                      <a:r>
                        <a:rPr lang="ru-RU" sz="1400" dirty="0" smtClean="0">
                          <a:effectLst/>
                        </a:rPr>
                        <a:t>«Во поле берёзка стояла»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207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Продукт проектной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деятельности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*Лепка</a:t>
                      </a:r>
                      <a:r>
                        <a:rPr lang="ru-RU" sz="1400" baseline="0" dirty="0" smtClean="0">
                          <a:effectLst/>
                        </a:rPr>
                        <a:t> «Во поле берёзка стояла»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*Аппликация вместе с мамой </a:t>
                      </a:r>
                      <a:r>
                        <a:rPr lang="ru-RU" sz="1400" dirty="0" smtClean="0">
                          <a:effectLst/>
                        </a:rPr>
                        <a:t>«Берёзка</a:t>
                      </a:r>
                      <a:r>
                        <a:rPr lang="ru-RU" sz="1400" baseline="0" dirty="0" smtClean="0">
                          <a:effectLst/>
                        </a:rPr>
                        <a:t> - Весёлка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*Выставка рисунков </a:t>
                      </a:r>
                      <a:r>
                        <a:rPr lang="ru-RU" sz="1400" dirty="0" smtClean="0">
                          <a:effectLst/>
                        </a:rPr>
                        <a:t>«Берёзовая</a:t>
                      </a:r>
                      <a:r>
                        <a:rPr lang="ru-RU" sz="1400" baseline="0" dirty="0" smtClean="0">
                          <a:effectLst/>
                        </a:rPr>
                        <a:t> роща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803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5089" y="0"/>
            <a:ext cx="9209089" cy="6946851"/>
          </a:xfrm>
        </p:spPr>
      </p:pic>
      <p:sp>
        <p:nvSpPr>
          <p:cNvPr id="7" name="TextBox 6"/>
          <p:cNvSpPr txBox="1"/>
          <p:nvPr/>
        </p:nvSpPr>
        <p:spPr>
          <a:xfrm>
            <a:off x="1979712" y="980728"/>
            <a:ext cx="4608512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трех вопросов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105273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1493168"/>
            <a:ext cx="7056784" cy="337599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знаю?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дерево.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береза.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 белое, с чёрными черточками, пятнышками, с чёрными крапинками.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пили березовый сок.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дерево толстое и большое, а бывает тоненькое.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Береза молодая, когда только посадили.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 зеленые, гладкие, блестят.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Листочки круглые, остренькие.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хочу знать?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её вылечить?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Чёрные пятнышки это болезнь.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 не холодно?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на нашей березе веточки вниз упали, а не тянуться к солнышку как у других берез.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могу узнать?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Спрошу у бабушки.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Покажу березу Маме.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все знает.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Расскажут воспитатели.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посмотреть в компьютере.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посмотрит в планшете.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Позовем садовника.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Спросим у врача.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6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6" y="0"/>
            <a:ext cx="9209089" cy="6946851"/>
          </a:xfrm>
        </p:spPr>
      </p:pic>
      <p:sp>
        <p:nvSpPr>
          <p:cNvPr id="7" name="TextBox 6"/>
          <p:cNvSpPr txBox="1"/>
          <p:nvPr/>
        </p:nvSpPr>
        <p:spPr>
          <a:xfrm>
            <a:off x="1907704" y="980728"/>
            <a:ext cx="653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Паутинка по образовательным областям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472514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9834211"/>
              </p:ext>
            </p:extLst>
          </p:nvPr>
        </p:nvGraphicFramePr>
        <p:xfrm>
          <a:off x="827584" y="1275080"/>
          <a:ext cx="7488832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223578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</a:p>
                    <a:p>
                      <a:r>
                        <a:rPr lang="ru-RU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формировать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детей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 представления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малой Родине и Отечестве, социокультурных ценностях нашего народа.</a:t>
                      </a:r>
                    </a:p>
                    <a:p>
                      <a:r>
                        <a:rPr lang="ru-RU" sz="1200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Развивать у детей интерес к родной стране;                                                         Воспитывать культуру общения со взрослыми и сверстниками, развивать стремление к взаимодействию.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Дать новые представления о березе. Обогащать опыт исследовательских действий. Стимулировать детскую пытливость и любознательность.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</a:p>
                    <a:p>
                      <a:r>
                        <a:rPr lang="ru-RU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Развивать связную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речь детей, обогащать активный словарь.</a:t>
                      </a:r>
                    </a:p>
                    <a:p>
                      <a:r>
                        <a:rPr lang="ru-RU" sz="12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Учить детей составлять описательные рассказы о березе. Развивать диалогическую речь. Учит формировать вопросы, при ответах на вопросы использовать элементы объяснительной речи. Развивать умение выражать эмоциолнально-положительное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отношение с помощью средств речевого этикета. Развивать словарь детей посредством знакомства с новыми свойствами и качествами объектов.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57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Социально-коммуникативное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</a:t>
                      </a:r>
                    </a:p>
                    <a:p>
                      <a:r>
                        <a:rPr lang="ru-RU" sz="12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Формировать уважительное отношение и чувство принадлежности к своей семье, обществу детей и взрослых.</a:t>
                      </a:r>
                    </a:p>
                    <a:p>
                      <a:r>
                        <a:rPr lang="ru-RU" sz="12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Способствовать развитию и обогащению деятельности детей народными играми и фольклором;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Способствовать отражению в играх детей в сюжетах русских народных сказок, песен,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закличек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забав. Способствовать придумыванию детьми реплик необычных игровых персонажей;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Побуждать детей использовать в играх ряжение, маски, музыкальные игрушки (бубен, металлофон, дудки, свистульки)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</a:p>
                    <a:p>
                      <a:r>
                        <a:rPr lang="ru-RU" sz="12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воспитывать эмоционально-эстетические чувства, формировать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умение замечать красоту окружающих объектов природы.</a:t>
                      </a:r>
                    </a:p>
                    <a:p>
                      <a:r>
                        <a:rPr lang="ru-RU" sz="1200" b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Задачи: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Формировать образное представление об объектах природы, развивать умение изображать их в собственной деятельности. Поощрять желание детей в процессе создания образа собственные переживания, впечатления.                                                           </a:t>
                      </a:r>
                      <a:r>
                        <a:rPr lang="ru-RU" sz="1200" b="1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Задачи в области музыкального исполнительства:</a:t>
                      </a:r>
                      <a:r>
                        <a:rPr lang="ru-RU" sz="1200" b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u="non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Способствовать освоению элементов танца и ритмопластики для создания музыкальных двигательных образов в играх и драматизациях; Развивать умение сотрудничать в оркестре.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216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6" y="0"/>
            <a:ext cx="9209089" cy="6946851"/>
          </a:xfrm>
        </p:spPr>
      </p:pic>
      <p:sp>
        <p:nvSpPr>
          <p:cNvPr id="5" name="TextBox 4"/>
          <p:cNvSpPr txBox="1"/>
          <p:nvPr/>
        </p:nvSpPr>
        <p:spPr>
          <a:xfrm>
            <a:off x="954811" y="1574358"/>
            <a:ext cx="32403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Беседа с детьми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«Что мы знаем о берёзе?»                             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интерес детей к белой берёзе по модели трёх вопросов для  постепенного погружения детей  в проект; формировать умение давать полные ответы на вопросы, используя свои наблюдения и знания.                      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 в группе и на участке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                            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сарафанчик с платочками в карманчиках»           Цель: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возможность детям самостоятельно изучить и рассмотреть кору берёзы, учить детей самостоятельно ставить поисковую задачу, выдвигать свои предположения.              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берёзка белая?»                                                           Цель: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дать детям знания о том, что белый цвет коры – это бетулин, выяснить вместе с детьми, что береста состоит из нескольких слоёв, а через чечевички поступает  кислород. </a:t>
            </a:r>
            <a:endParaRPr 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Зелёные косы берёзки моей»                                                                  Цель: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 с детьми, с какой стороны листа в растение проникает воздух, вспомнить о потребности растения в воде.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билета по белу свету»                                                       </a:t>
            </a: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познавательный интерес и конкретизировать знания детей о разных способах распространения семян, о взаимодействии растений, животных и неживой природы.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тебе снится, берёзка?                                                      </a:t>
            </a: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представления детей о системе приспособления растения к сезонным изменениям.                                        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выставки изделий из берёсты и лыка «Берёзовая красота» </a:t>
            </a: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детям удивительные по разнообразию и назначению предметы из бересты.                            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с детьми иллюстраций о природе нашей страны «Люблю берёзку русскую»                                        </a:t>
            </a:r>
            <a:endParaRPr lang="ru-RU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внимание детей на то, что в русских лесах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2847" y="1412776"/>
            <a:ext cx="37675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берёзка встречается очень часто.                                               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развитие понимания смысловой стороны слова «Берёзовая семья» Цель: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подбирать и объяснять подходящие слова: 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подберёзовик, березняк, берёста, берёзовый…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Лепка из пластилина «Во поле берёзка стояла»</a:t>
            </a:r>
            <a:r>
              <a:rPr lang="ru-RU" sz="1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с детьми пейзажей русских художников: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Саврасова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Куинджи, Левитана, Шишкина, Грабаря,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Юона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Цель: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эстетическое восприятие произведений изобразительного искусства, учить замечать особенности изображения берёз в разных картинах, формировать умение видеть красоту живой природы. 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музыкальных произведений: «Во поле берёзка стояла», «Ай да берёзка», «Песня о Родине»  с последующим исполнением.              Беседа с детьми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«Русская душа берёзы»                                Цель: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детям о том, что Берёза – это олицетворение России, весны, дерево душевного добра.                      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Рисование красками «Берёзовая роща»                                Цель: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передавать в рисунке выразительный образ русской красавицы, воспитывать эстетическое отношение к объектам живой природы.                                                                        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 отрывков из рассказов: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Б.Александров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«Берёза – символ России», И.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Балбышев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«Берёзовая роща», К Паустовский «Подарок».                                                         Беседа с детьми «Берёза – символ России»                              Цель: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представления детей о символах России, прививать чувство любви к русской берёзе как к символу нашей Родины, чувство сопричастности к своей стране, семье.                                      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Чтение стихотворений с последующим обсуждением: А Прокофьев «Люблю берёзку русскую», Вс. Рождественский «Берёзка», П. Воронько «Берёза».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5816" y="104344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 проекта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6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09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875896"/>
            <a:ext cx="4032448" cy="27916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9146" y="3068960"/>
            <a:ext cx="4188068" cy="2922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1484784"/>
            <a:ext cx="2327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Как хорошо </a:t>
            </a:r>
          </a:p>
          <a:p>
            <a:r>
              <a:rPr lang="ru-RU" dirty="0" smtClean="0"/>
              <a:t>под березонькой </a:t>
            </a:r>
          </a:p>
          <a:p>
            <a:r>
              <a:rPr lang="ru-RU" dirty="0" smtClean="0"/>
              <a:t>нам хороводы водить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79629" y="3883759"/>
            <a:ext cx="2439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 когда мамы танцуют,</a:t>
            </a:r>
          </a:p>
          <a:p>
            <a:r>
              <a:rPr lang="ru-RU" dirty="0"/>
              <a:t>н</a:t>
            </a:r>
            <a:r>
              <a:rPr lang="ru-RU" dirty="0" smtClean="0"/>
              <a:t>а металлофонах </a:t>
            </a:r>
          </a:p>
          <a:p>
            <a:r>
              <a:rPr lang="ru-RU" dirty="0"/>
              <a:t>и</a:t>
            </a:r>
            <a:r>
              <a:rPr lang="ru-RU" dirty="0" smtClean="0"/>
              <a:t>грать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31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6" y="0"/>
            <a:ext cx="9209089" cy="69468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64923"/>
            <a:ext cx="3600400" cy="2468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1302" y="2852936"/>
            <a:ext cx="4855912" cy="3073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340768"/>
            <a:ext cx="293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 березку много</a:t>
            </a:r>
          </a:p>
          <a:p>
            <a:r>
              <a:rPr lang="ru-RU" dirty="0"/>
              <a:t>з</a:t>
            </a:r>
            <a:r>
              <a:rPr lang="ru-RU" dirty="0" smtClean="0"/>
              <a:t>наем и стихи даже читаем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1893" y="3604374"/>
            <a:ext cx="2609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Льется песня на полянке</a:t>
            </a:r>
          </a:p>
          <a:p>
            <a:r>
              <a:rPr lang="ru-RU" dirty="0"/>
              <a:t>п</a:t>
            </a:r>
            <a:r>
              <a:rPr lang="ru-RU" dirty="0" smtClean="0"/>
              <a:t>ро березку русскую,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красавицу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зеленую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216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1119</Words>
  <Application>Microsoft Office PowerPoint</Application>
  <PresentationFormat>Экран (4:3)</PresentationFormat>
  <Paragraphs>109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IRONMANN (AKA SHAMAN)</cp:lastModifiedBy>
  <cp:revision>37</cp:revision>
  <dcterms:created xsi:type="dcterms:W3CDTF">2013-11-03T19:22:48Z</dcterms:created>
  <dcterms:modified xsi:type="dcterms:W3CDTF">2015-08-25T19:51:55Z</dcterms:modified>
</cp:coreProperties>
</file>