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7" r:id="rId3"/>
    <p:sldId id="264" r:id="rId4"/>
    <p:sldId id="261" r:id="rId5"/>
    <p:sldId id="262" r:id="rId6"/>
    <p:sldId id="263" r:id="rId7"/>
    <p:sldId id="268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D92E0-65E9-453D-BF0A-E5021F99C418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28744-BADE-420B-8D93-C41057D42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D92E0-65E9-453D-BF0A-E5021F99C418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28744-BADE-420B-8D93-C41057D42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D92E0-65E9-453D-BF0A-E5021F99C418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28744-BADE-420B-8D93-C41057D42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D92E0-65E9-453D-BF0A-E5021F99C418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28744-BADE-420B-8D93-C41057D42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D92E0-65E9-453D-BF0A-E5021F99C418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28744-BADE-420B-8D93-C41057D42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D92E0-65E9-453D-BF0A-E5021F99C418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28744-BADE-420B-8D93-C41057D42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D92E0-65E9-453D-BF0A-E5021F99C418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28744-BADE-420B-8D93-C41057D42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D92E0-65E9-453D-BF0A-E5021F99C418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28744-BADE-420B-8D93-C41057D42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D92E0-65E9-453D-BF0A-E5021F99C418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28744-BADE-420B-8D93-C41057D42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D92E0-65E9-453D-BF0A-E5021F99C418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28744-BADE-420B-8D93-C41057D42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D92E0-65E9-453D-BF0A-E5021F99C418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28744-BADE-420B-8D93-C41057D42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BBD92E0-65E9-453D-BF0A-E5021F99C418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228744-BADE-420B-8D93-C41057D42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838688" cy="4280496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/>
              <a:t>Температура.</a:t>
            </a:r>
            <a:br>
              <a:rPr lang="ru-RU" sz="9600" b="1" dirty="0" smtClean="0"/>
            </a:br>
            <a:r>
              <a:rPr lang="ru-RU" sz="9600" b="1" dirty="0" smtClean="0"/>
              <a:t>Внутренняя энергия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3998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3999" y="807373"/>
            <a:ext cx="8856000" cy="754053"/>
          </a:xfrm>
          <a:prstGeom prst="rect">
            <a:avLst/>
          </a:prstGeo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Font typeface="StarSymbol"/>
              <a:buNone/>
            </a:pPr>
            <a:r>
              <a:rPr lang="ru-RU" dirty="0" smtClean="0"/>
              <a:t>Теплопередача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800000" y="2048760"/>
            <a:ext cx="2880000" cy="2451240"/>
          </a:xfrm>
          <a:prstGeom prst="rect">
            <a:avLst/>
          </a:prstGeom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1800000" y="4860000"/>
            <a:ext cx="6480000" cy="1620000"/>
          </a:xfrm>
          <a:prstGeom prst="rect">
            <a:avLst/>
          </a:prstGeo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1"/>
              </a:buClr>
              <a:buSzPct val="45000"/>
              <a:buFont typeface="StarSymbol"/>
              <a:buChar char="●"/>
              <a:defRPr kumimoji="0" lang="ru-RU" sz="32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75000"/>
              <a:buFont typeface="StarSymbol"/>
              <a:buChar char="–"/>
              <a:defRPr kumimoji="0" lang="ru-RU" sz="28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ru-RU" sz="24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>
                <a:schemeClr val="accent3"/>
              </a:buClr>
              <a:buSzPct val="75000"/>
              <a:buFont typeface="StarSymbol"/>
              <a:buChar char="–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5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  <a:extLst/>
          </a:lstStyle>
          <a:p>
            <a:pPr>
              <a:buFont typeface="StarSymbol"/>
              <a:buNone/>
            </a:pPr>
            <a:r>
              <a:rPr lang="ru-RU" smtClean="0"/>
              <a:t>способ изменения внутренней энергии тела без совершения механической работы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3160" y="1980000"/>
            <a:ext cx="342684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15616" y="928688"/>
            <a:ext cx="8215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Температура</a:t>
            </a:r>
            <a:r>
              <a:rPr lang="ru-RU" sz="2800" dirty="0">
                <a:solidFill>
                  <a:srgbClr val="FF0000"/>
                </a:solidFill>
              </a:rPr>
              <a:t> характеризует степень </a:t>
            </a:r>
            <a:r>
              <a:rPr lang="ru-RU" sz="2800" b="1" dirty="0" err="1">
                <a:solidFill>
                  <a:srgbClr val="FF0000"/>
                </a:solidFill>
              </a:rPr>
              <a:t>нагретости</a:t>
            </a:r>
            <a:r>
              <a:rPr lang="ru-RU" sz="2800" b="1" dirty="0">
                <a:solidFill>
                  <a:srgbClr val="FF0000"/>
                </a:solidFill>
              </a:rPr>
              <a:t> тела</a:t>
            </a:r>
            <a:r>
              <a:rPr lang="ru-RU" sz="2800" dirty="0">
                <a:solidFill>
                  <a:srgbClr val="FF0000"/>
                </a:solidFill>
              </a:rPr>
              <a:t> (</a:t>
            </a:r>
            <a:r>
              <a:rPr lang="ru-RU" sz="2800" dirty="0">
                <a:solidFill>
                  <a:srgbClr val="00B0F0"/>
                </a:solidFill>
              </a:rPr>
              <a:t>холодное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>
                <a:solidFill>
                  <a:srgbClr val="FFC000"/>
                </a:solidFill>
              </a:rPr>
              <a:t>теплое</a:t>
            </a:r>
            <a:r>
              <a:rPr lang="ru-RU" sz="2800" dirty="0">
                <a:solidFill>
                  <a:srgbClr val="FF0000"/>
                </a:solidFill>
              </a:rPr>
              <a:t>, горячее).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28875"/>
            <a:ext cx="25717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j028894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2357438"/>
            <a:ext cx="2501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48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92100"/>
            <a:ext cx="8229600" cy="1384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Прародитель современных термометров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im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3708400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92080" y="2348880"/>
            <a:ext cx="3347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Галилео Галилей придумал первый прибор для наблюдений за изменением температуры (термоскоп)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587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513138" y="917832"/>
            <a:ext cx="806450" cy="5383213"/>
            <a:chOff x="1292" y="618"/>
            <a:chExt cx="544" cy="3493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292" y="3612"/>
              <a:ext cx="544" cy="49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383" y="618"/>
              <a:ext cx="317" cy="2994"/>
              <a:chOff x="2154" y="618"/>
              <a:chExt cx="317" cy="2994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flipV="1">
                <a:off x="2336" y="618"/>
                <a:ext cx="0" cy="299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2154" y="3294"/>
                <a:ext cx="31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2154" y="981"/>
                <a:ext cx="31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19588" y="4764652"/>
            <a:ext cx="4824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>
                <a:solidFill>
                  <a:srgbClr val="006666"/>
                </a:solidFill>
              </a:rPr>
              <a:t>0 С</a:t>
            </a:r>
            <a:r>
              <a:rPr lang="ru-RU" sz="3200" dirty="0">
                <a:solidFill>
                  <a:srgbClr val="006666"/>
                </a:solidFill>
              </a:rPr>
              <a:t> </a:t>
            </a:r>
            <a:r>
              <a:rPr lang="ru-RU" sz="2800" dirty="0" smtClean="0">
                <a:solidFill>
                  <a:srgbClr val="006666"/>
                </a:solidFill>
              </a:rPr>
              <a:t>плавление льда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62462" y="1000125"/>
            <a:ext cx="468153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>
                <a:solidFill>
                  <a:srgbClr val="006666"/>
                </a:solidFill>
              </a:rPr>
              <a:t>100 </a:t>
            </a:r>
            <a:r>
              <a:rPr lang="ru-RU" sz="4000" b="1" dirty="0" smtClean="0">
                <a:solidFill>
                  <a:srgbClr val="006666"/>
                </a:solidFill>
              </a:rPr>
              <a:t>С</a:t>
            </a:r>
            <a:r>
              <a:rPr lang="en-US" sz="4000" b="1" dirty="0" smtClean="0">
                <a:solidFill>
                  <a:srgbClr val="006666"/>
                </a:solidFill>
              </a:rPr>
              <a:t> </a:t>
            </a:r>
            <a:r>
              <a:rPr lang="ru-RU" sz="2800" dirty="0" smtClean="0">
                <a:solidFill>
                  <a:srgbClr val="006666"/>
                </a:solidFill>
              </a:rPr>
              <a:t>кипение воды</a:t>
            </a:r>
          </a:p>
          <a:p>
            <a:pPr eaLnBrk="1" hangingPunct="1">
              <a:spcBef>
                <a:spcPct val="50000"/>
              </a:spcBef>
            </a:pPr>
            <a:endParaRPr lang="ru-RU" sz="2800" dirty="0">
              <a:solidFill>
                <a:srgbClr val="006666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23850" y="188913"/>
            <a:ext cx="845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/>
              <a:t> </a:t>
            </a:r>
            <a:r>
              <a:rPr lang="ru-RU" sz="3200" b="1">
                <a:solidFill>
                  <a:srgbClr val="FFB115"/>
                </a:solidFill>
              </a:rPr>
              <a:t>ШКАЛА</a:t>
            </a:r>
            <a:r>
              <a:rPr lang="ru-RU" sz="3200">
                <a:solidFill>
                  <a:srgbClr val="FFB115"/>
                </a:solidFill>
              </a:rPr>
              <a:t>  </a:t>
            </a:r>
            <a:r>
              <a:rPr lang="ru-RU" sz="3200" b="1">
                <a:solidFill>
                  <a:srgbClr val="FFB115"/>
                </a:solidFill>
              </a:rPr>
              <a:t>ЦЕЛЬСИЯ</a:t>
            </a:r>
            <a:endParaRPr lang="ru-RU" sz="4000" b="1">
              <a:solidFill>
                <a:srgbClr val="FFB115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4437" y="1844824"/>
            <a:ext cx="1800200" cy="238964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376575" y="4395011"/>
            <a:ext cx="1818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Цельсий Андерс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3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000250" y="1285875"/>
            <a:ext cx="719138" cy="4752975"/>
            <a:chOff x="1429" y="845"/>
            <a:chExt cx="453" cy="2994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655" y="845"/>
              <a:ext cx="1" cy="25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429" y="3385"/>
              <a:ext cx="453" cy="45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519" y="3022"/>
              <a:ext cx="31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519" y="2659"/>
              <a:ext cx="31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519" y="2160"/>
              <a:ext cx="31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519" y="1162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786063" y="4500563"/>
            <a:ext cx="6084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>
                <a:solidFill>
                  <a:srgbClr val="006666"/>
                </a:solidFill>
              </a:rPr>
              <a:t>0 </a:t>
            </a:r>
            <a:r>
              <a:rPr lang="ru-RU" sz="2000">
                <a:solidFill>
                  <a:srgbClr val="006666"/>
                </a:solidFill>
              </a:rPr>
              <a:t>   лёд+вода+нашатырь+поваренная соль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714625" y="3929063"/>
            <a:ext cx="3168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006666"/>
                </a:solidFill>
              </a:rPr>
              <a:t>32</a:t>
            </a:r>
            <a:r>
              <a:rPr lang="ru-RU" sz="2000">
                <a:solidFill>
                  <a:srgbClr val="006666"/>
                </a:solidFill>
              </a:rPr>
              <a:t>  вода+лёд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714625" y="3071813"/>
            <a:ext cx="43926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006666"/>
                </a:solidFill>
              </a:rPr>
              <a:t>96</a:t>
            </a:r>
            <a:r>
              <a:rPr lang="ru-RU" sz="2000">
                <a:solidFill>
                  <a:srgbClr val="006666"/>
                </a:solidFill>
              </a:rPr>
              <a:t>  температура человека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714625" y="1428750"/>
            <a:ext cx="2951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>
                <a:solidFill>
                  <a:srgbClr val="006666"/>
                </a:solidFill>
              </a:rPr>
              <a:t>212</a:t>
            </a:r>
            <a:r>
              <a:rPr lang="ru-RU" sz="2000">
                <a:solidFill>
                  <a:srgbClr val="006666"/>
                </a:solidFill>
              </a:rPr>
              <a:t>  Кипение воды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28625" y="214313"/>
            <a:ext cx="7643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FFB115"/>
                </a:solidFill>
              </a:rPr>
              <a:t>ШКАЛА </a:t>
            </a:r>
            <a:r>
              <a:rPr lang="ru-RU" sz="3200" b="1" dirty="0" smtClean="0">
                <a:solidFill>
                  <a:srgbClr val="FFB115"/>
                </a:solidFill>
              </a:rPr>
              <a:t>ФАРЕНГЕЙТА</a:t>
            </a:r>
            <a:endParaRPr lang="ru-RU" sz="3200" b="1" dirty="0">
              <a:solidFill>
                <a:srgbClr val="FFB1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24413" y="1224070"/>
            <a:ext cx="719137" cy="4752975"/>
            <a:chOff x="1429" y="845"/>
            <a:chExt cx="453" cy="2994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>
              <a:off x="1655" y="845"/>
              <a:ext cx="0" cy="25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429" y="3385"/>
              <a:ext cx="453" cy="45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519" y="3022"/>
              <a:ext cx="31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519" y="1162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543550" y="4357688"/>
            <a:ext cx="360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>
                <a:solidFill>
                  <a:srgbClr val="006666"/>
                </a:solidFill>
              </a:rPr>
              <a:t>0 </a:t>
            </a:r>
            <a:r>
              <a:rPr lang="ru-RU" sz="2000" dirty="0">
                <a:solidFill>
                  <a:srgbClr val="006666"/>
                </a:solidFill>
              </a:rPr>
              <a:t>   Таяние льда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652120" y="1369091"/>
            <a:ext cx="2951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>
                <a:solidFill>
                  <a:srgbClr val="006666"/>
                </a:solidFill>
              </a:rPr>
              <a:t>80</a:t>
            </a:r>
            <a:r>
              <a:rPr lang="ru-RU" sz="2000" dirty="0">
                <a:solidFill>
                  <a:srgbClr val="006666"/>
                </a:solidFill>
              </a:rPr>
              <a:t> Кипение воды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067175" y="188913"/>
            <a:ext cx="543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/>
              <a:t>. 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286000" y="285750"/>
            <a:ext cx="4006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B115"/>
                </a:solidFill>
              </a:rPr>
              <a:t>ШКАЛА</a:t>
            </a:r>
            <a:r>
              <a:rPr lang="ru-RU" sz="3200">
                <a:solidFill>
                  <a:srgbClr val="FFB115"/>
                </a:solidFill>
              </a:rPr>
              <a:t> </a:t>
            </a:r>
            <a:r>
              <a:rPr lang="ru-RU" sz="3200" b="1">
                <a:solidFill>
                  <a:srgbClr val="FFB115"/>
                </a:solidFill>
              </a:rPr>
              <a:t>РЕОМЮРА</a:t>
            </a:r>
          </a:p>
        </p:txBody>
      </p:sp>
      <p:pic>
        <p:nvPicPr>
          <p:cNvPr id="15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001" y="1727308"/>
            <a:ext cx="1659343" cy="2104501"/>
          </a:xfrm>
          <a:prstGeom prst="flowChartAlternateProcess">
            <a:avLst/>
          </a:prstGeom>
          <a:noFill/>
          <a:ln w="28575">
            <a:solidFill>
              <a:srgbClr val="006666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191067" y="4015243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/>
              <a:t>Рене Антуан Реомюр</a:t>
            </a:r>
            <a:r>
              <a:rPr lang="vi-VN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40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283805"/>
            <a:ext cx="6913265" cy="5619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4800" dirty="0" smtClean="0">
                <a:solidFill>
                  <a:srgbClr val="990099"/>
                </a:solidFill>
              </a:rPr>
              <a:t>Температурные шкалы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10263"/>
              </p:ext>
            </p:extLst>
          </p:nvPr>
        </p:nvGraphicFramePr>
        <p:xfrm>
          <a:off x="1224111" y="1268760"/>
          <a:ext cx="7272337" cy="511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Фотография Photo Editor" r:id="rId3" imgW="7342857" imgH="3666667" progId="">
                  <p:embed/>
                </p:oleObj>
              </mc:Choice>
              <mc:Fallback>
                <p:oleObj name="Фотография Photo Editor" r:id="rId3" imgW="7342857" imgH="366666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111" y="1268760"/>
                        <a:ext cx="7272337" cy="5113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7092950" y="3284538"/>
            <a:ext cx="1223963" cy="0"/>
          </a:xfrm>
          <a:prstGeom prst="line">
            <a:avLst/>
          </a:prstGeom>
          <a:noFill/>
          <a:ln w="9525">
            <a:solidFill>
              <a:srgbClr val="6699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092950" y="2565400"/>
            <a:ext cx="1223963" cy="0"/>
          </a:xfrm>
          <a:prstGeom prst="line">
            <a:avLst/>
          </a:prstGeom>
          <a:noFill/>
          <a:ln w="9525">
            <a:solidFill>
              <a:srgbClr val="6699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332656"/>
            <a:ext cx="8190932" cy="169277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>
              <a:buFont typeface="StarSymbol"/>
              <a:buNone/>
            </a:pPr>
            <a:r>
              <a:rPr lang="ru-RU" sz="4000" i="1" dirty="0" smtClean="0">
                <a:ln w="0">
                  <a:solidFill>
                    <a:srgbClr val="000080"/>
                  </a:solidFill>
                  <a:prstDash val="solid"/>
                </a:ln>
                <a:noFill/>
              </a:rPr>
              <a:t> </a:t>
            </a:r>
            <a:r>
              <a:rPr lang="ru-RU" sz="4000" i="1" dirty="0" smtClean="0">
                <a:solidFill>
                  <a:srgbClr val="000080"/>
                </a:solidFill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  <a:hlinkClick r:id="" action="ppaction://noaction"/>
              </a:rPr>
              <a:t>Внутренняя энергия тела</a:t>
            </a:r>
            <a:r>
              <a:rPr lang="ru-RU" sz="3200" dirty="0" smtClean="0">
                <a:ln w="0">
                  <a:solidFill>
                    <a:srgbClr val="000080"/>
                  </a:solidFill>
                  <a:prstDash val="solid"/>
                </a:ln>
                <a:solidFill>
                  <a:schemeClr val="tx1"/>
                </a:solidFill>
              </a:rPr>
              <a:t>- </a:t>
            </a:r>
            <a:r>
              <a:rPr lang="ru-RU" sz="3200" dirty="0" smtClean="0">
                <a:solidFill>
                  <a:srgbClr val="000080"/>
                </a:solidFill>
              </a:rPr>
              <a:t>это </a:t>
            </a:r>
            <a:r>
              <a:rPr lang="ru-RU" sz="3200" dirty="0">
                <a:solidFill>
                  <a:srgbClr val="000080"/>
                </a:solidFill>
              </a:rPr>
              <a:t>э</a:t>
            </a:r>
            <a:r>
              <a:rPr lang="ru-RU" sz="3200" dirty="0" smtClean="0">
                <a:solidFill>
                  <a:srgbClr val="000080"/>
                </a:solidFill>
              </a:rPr>
              <a:t>нергия движения и взаимодействия частиц, из которых состоят тела</a:t>
            </a:r>
            <a:endParaRPr lang="ru-RU" sz="3200" dirty="0">
              <a:solidFill>
                <a:srgbClr val="000080"/>
              </a:solidFill>
            </a:endParaRPr>
          </a:p>
        </p:txBody>
      </p:sp>
      <p:pic>
        <p:nvPicPr>
          <p:cNvPr id="2050" name="Picture 2" descr="Самодельные фонтаны фото - Все делаем сам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3154072" cy="420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ит пускает не фонтанчик, а струю углекислого газа. . Он так выдыхает. . Остальное - брызг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52" y="2899354"/>
            <a:ext cx="4777261" cy="358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встралиец прокатился на ките, как на доске для серфинг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48426"/>
            <a:ext cx="4478481" cy="335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3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3999" y="553320"/>
            <a:ext cx="8856000" cy="126216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Font typeface="StarSymbol"/>
              <a:buNone/>
            </a:pPr>
            <a:r>
              <a:rPr lang="ru-RU" dirty="0" smtClean="0">
                <a:solidFill>
                  <a:schemeClr val="tx1"/>
                </a:solidFill>
              </a:rPr>
              <a:t>Способы изменения внутренней энергии тела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720000" y="2880000"/>
            <a:ext cx="3600000" cy="13676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1"/>
              </a:buClr>
              <a:buSzPct val="45000"/>
              <a:buFont typeface="StarSymbol"/>
              <a:buChar char="●"/>
              <a:defRPr kumimoji="0" lang="ru-RU" sz="32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75000"/>
              <a:buFont typeface="StarSymbol"/>
              <a:buChar char="–"/>
              <a:defRPr kumimoji="0" lang="ru-RU" sz="28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ru-RU" sz="24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>
                <a:schemeClr val="accent3"/>
              </a:buClr>
              <a:buSzPct val="75000"/>
              <a:buFont typeface="StarSymbol"/>
              <a:buChar char="–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5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  <a:extLst/>
          </a:lstStyle>
          <a:p>
            <a:pPr algn="ctr">
              <a:buFont typeface="StarSymbol"/>
              <a:buNone/>
            </a:pPr>
            <a:r>
              <a:rPr lang="ru-RU" dirty="0" smtClean="0">
                <a:solidFill>
                  <a:schemeClr val="tx1"/>
                </a:solidFill>
              </a:rPr>
              <a:t>Совершение механической  работы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720000" y="4843795"/>
            <a:ext cx="2160000" cy="456119"/>
          </a:xfrm>
          <a:prstGeom prst="rect">
            <a:avLst/>
          </a:prstGeom>
        </p:spPr>
        <p:txBody>
          <a:bodyPr>
            <a:no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1"/>
              </a:buClr>
              <a:buSzPct val="45000"/>
              <a:buFont typeface="StarSymbol"/>
              <a:buChar char="●"/>
              <a:defRPr kumimoji="0" lang="ru-RU" sz="32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75000"/>
              <a:buFont typeface="StarSymbol"/>
              <a:buChar char="–"/>
              <a:defRPr kumimoji="0" lang="ru-RU" sz="28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ru-RU" sz="24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>
                <a:schemeClr val="accent3"/>
              </a:buClr>
              <a:buSzPct val="75000"/>
              <a:buFont typeface="StarSymbol"/>
              <a:buChar char="–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5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  <a:extLst/>
          </a:lstStyle>
          <a:p>
            <a:pPr>
              <a:buFont typeface="StarSymbol"/>
              <a:buNone/>
            </a:pPr>
            <a:r>
              <a:rPr lang="ru-RU" dirty="0" smtClean="0">
                <a:solidFill>
                  <a:schemeClr val="tx1"/>
                </a:solidFill>
                <a:hlinkClick r:id="" action="ppaction://noaction"/>
              </a:rPr>
              <a:t>над телом</a:t>
            </a:r>
            <a:endParaRPr lang="ru-RU" dirty="0">
              <a:solidFill>
                <a:schemeClr val="tx1"/>
              </a:solidFill>
              <a:hlinkClick r:id="" action="ppaction://noaction"/>
            </a:endParaRPr>
          </a:p>
        </p:txBody>
      </p:sp>
      <p:sp>
        <p:nvSpPr>
          <p:cNvPr id="7" name="Текст 4">
            <a:hlinkClick r:id="rId2" action="ppaction://hlinksldjump"/>
          </p:cNvPr>
          <p:cNvSpPr txBox="1">
            <a:spLocks/>
          </p:cNvSpPr>
          <p:nvPr/>
        </p:nvSpPr>
        <p:spPr>
          <a:xfrm>
            <a:off x="6037590" y="2159640"/>
            <a:ext cx="3780000" cy="54000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1"/>
              </a:buClr>
              <a:buSzPct val="45000"/>
              <a:buFont typeface="StarSymbol"/>
              <a:buChar char="●"/>
              <a:defRPr kumimoji="0" lang="ru-RU" sz="32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75000"/>
              <a:buFont typeface="StarSymbol"/>
              <a:buChar char="–"/>
              <a:defRPr kumimoji="0" lang="ru-RU" sz="28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ru-RU" sz="24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>
                <a:schemeClr val="accent3"/>
              </a:buClr>
              <a:buSzPct val="75000"/>
              <a:buFont typeface="StarSymbol"/>
              <a:buChar char="–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5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  <a:extLst/>
          </a:lstStyle>
          <a:p>
            <a:pPr>
              <a:buFont typeface="StarSymbol"/>
              <a:buNone/>
            </a:pPr>
            <a:r>
              <a:rPr lang="ru-RU" dirty="0" smtClean="0">
                <a:solidFill>
                  <a:schemeClr val="tx1"/>
                </a:solidFill>
                <a:hlinkClick r:id="" action="ppaction://noaction"/>
              </a:rPr>
              <a:t>Теплопередача</a:t>
            </a:r>
            <a:endParaRPr lang="ru-RU" dirty="0">
              <a:solidFill>
                <a:schemeClr val="tx1"/>
              </a:solidFill>
              <a:hlinkClick r:id="" action="ppaction://noaction"/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7361370" y="4499640"/>
            <a:ext cx="1782630" cy="44424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1"/>
              </a:buClr>
              <a:buSzPct val="45000"/>
              <a:buFont typeface="StarSymbol"/>
              <a:buChar char="●"/>
              <a:defRPr kumimoji="0" lang="ru-RU" sz="32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75000"/>
              <a:buFont typeface="StarSymbol"/>
              <a:buChar char="–"/>
              <a:defRPr kumimoji="0" lang="ru-RU" sz="28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ru-RU" sz="24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>
                <a:schemeClr val="accent3"/>
              </a:buClr>
              <a:buSzPct val="75000"/>
              <a:buFont typeface="StarSymbol"/>
              <a:buChar char="–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5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  <a:extLst/>
          </a:lstStyle>
          <a:p>
            <a:pPr>
              <a:buFont typeface="StarSymbol"/>
              <a:buNone/>
            </a:pPr>
            <a:r>
              <a:rPr lang="ru-RU" dirty="0" smtClean="0">
                <a:solidFill>
                  <a:schemeClr val="tx1"/>
                </a:solidFill>
                <a:hlinkClick r:id="" action="ppaction://noaction"/>
              </a:rPr>
              <a:t>излучение</a:t>
            </a:r>
            <a:endParaRPr lang="ru-RU" dirty="0">
              <a:solidFill>
                <a:schemeClr val="tx1"/>
              </a:solidFill>
              <a:hlinkClick r:id="" action="ppaction://noaction"/>
            </a:endParaRPr>
          </a:p>
        </p:txBody>
      </p:sp>
      <p:sp>
        <p:nvSpPr>
          <p:cNvPr id="9" name="Текст 6">
            <a:hlinkClick r:id="rId3" action="ppaction://hlinksldjump"/>
          </p:cNvPr>
          <p:cNvSpPr txBox="1">
            <a:spLocks/>
          </p:cNvSpPr>
          <p:nvPr/>
        </p:nvSpPr>
        <p:spPr>
          <a:xfrm>
            <a:off x="6472568" y="3959640"/>
            <a:ext cx="1946152" cy="45648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1"/>
              </a:buClr>
              <a:buSzPct val="45000"/>
              <a:buFont typeface="StarSymbol"/>
              <a:buChar char="●"/>
              <a:defRPr kumimoji="0" lang="ru-RU" sz="32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75000"/>
              <a:buFont typeface="StarSymbol"/>
              <a:buChar char="–"/>
              <a:defRPr kumimoji="0" lang="ru-RU" sz="28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ru-RU" sz="24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>
                <a:schemeClr val="accent3"/>
              </a:buClr>
              <a:buSzPct val="75000"/>
              <a:buFont typeface="StarSymbol"/>
              <a:buChar char="–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5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  <a:extLst/>
          </a:lstStyle>
          <a:p>
            <a:pPr>
              <a:buFont typeface="StarSymbol"/>
              <a:buNone/>
            </a:pPr>
            <a:r>
              <a:rPr lang="ru-RU" dirty="0" smtClean="0">
                <a:solidFill>
                  <a:schemeClr val="tx1"/>
                </a:solidFill>
                <a:hlinkClick r:id="" action="ppaction://noaction"/>
              </a:rPr>
              <a:t>конвекция</a:t>
            </a:r>
            <a:endParaRPr lang="ru-RU" dirty="0">
              <a:solidFill>
                <a:schemeClr val="tx1"/>
              </a:solidFill>
              <a:hlinkClick r:id="" action="ppaction://noaction"/>
            </a:endParaRPr>
          </a:p>
        </p:txBody>
      </p:sp>
      <p:sp>
        <p:nvSpPr>
          <p:cNvPr id="10" name="Текст 7">
            <a:hlinkClick r:id="rId4" action="ppaction://hlinksldjump"/>
          </p:cNvPr>
          <p:cNvSpPr txBox="1">
            <a:spLocks/>
          </p:cNvSpPr>
          <p:nvPr/>
        </p:nvSpPr>
        <p:spPr>
          <a:xfrm>
            <a:off x="3494071" y="4838641"/>
            <a:ext cx="2518288" cy="52307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1"/>
              </a:buClr>
              <a:buSzPct val="45000"/>
              <a:buFont typeface="StarSymbol"/>
              <a:buChar char="●"/>
              <a:defRPr kumimoji="0" lang="ru-RU" sz="32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75000"/>
              <a:buFont typeface="StarSymbol"/>
              <a:buChar char="–"/>
              <a:defRPr kumimoji="0" lang="ru-RU" sz="28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ru-RU" sz="24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>
                <a:schemeClr val="accent3"/>
              </a:buClr>
              <a:buSzPct val="75000"/>
              <a:buFont typeface="StarSymbol"/>
              <a:buChar char="–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5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  <a:extLst/>
          </a:lstStyle>
          <a:p>
            <a:pPr>
              <a:buFont typeface="StarSymbol"/>
              <a:buNone/>
            </a:pPr>
            <a:r>
              <a:rPr lang="ru-RU" dirty="0" smtClean="0">
                <a:solidFill>
                  <a:schemeClr val="tx1"/>
                </a:solidFill>
                <a:hlinkClick r:id="" action="ppaction://noaction"/>
              </a:rPr>
              <a:t>самим телом</a:t>
            </a:r>
            <a:endParaRPr lang="ru-RU" dirty="0">
              <a:solidFill>
                <a:schemeClr val="tx1"/>
              </a:solidFill>
              <a:hlinkClick r:id="" action="ppaction://noaction"/>
            </a:endParaRPr>
          </a:p>
        </p:txBody>
      </p:sp>
      <p:sp>
        <p:nvSpPr>
          <p:cNvPr id="11" name="Текст 8">
            <a:hlinkClick r:id="rId5" action="ppaction://hlinksldjump"/>
          </p:cNvPr>
          <p:cNvSpPr txBox="1">
            <a:spLocks/>
          </p:cNvSpPr>
          <p:nvPr/>
        </p:nvSpPr>
        <p:spPr>
          <a:xfrm>
            <a:off x="4032359" y="3216239"/>
            <a:ext cx="3960000" cy="57492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1"/>
              </a:buClr>
              <a:buSzPct val="45000"/>
              <a:buFont typeface="StarSymbol"/>
              <a:buChar char="●"/>
              <a:defRPr kumimoji="0" lang="ru-RU" sz="32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75000"/>
              <a:buFont typeface="StarSymbol"/>
              <a:buChar char="–"/>
              <a:defRPr kumimoji="0" lang="ru-RU" sz="28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ru-RU" sz="24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>
                <a:schemeClr val="accent3"/>
              </a:buClr>
              <a:buSzPct val="75000"/>
              <a:buFont typeface="StarSymbol"/>
              <a:buChar char="–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5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ru-RU" sz="2000" b="0" i="0" u="none" strike="noStrike" kern="1200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  <a:extLst/>
          </a:lstStyle>
          <a:p>
            <a:pPr>
              <a:buFont typeface="StarSymbol"/>
              <a:buNone/>
            </a:pPr>
            <a:r>
              <a:rPr lang="ru-RU" dirty="0" smtClean="0">
                <a:solidFill>
                  <a:schemeClr val="tx1"/>
                </a:solidFill>
                <a:hlinkClick r:id="" action="ppaction://noaction"/>
              </a:rPr>
              <a:t>теплопроводность</a:t>
            </a:r>
            <a:endParaRPr lang="ru-RU" dirty="0">
              <a:solidFill>
                <a:schemeClr val="tx1"/>
              </a:solidFill>
              <a:hlinkClick r:id="" action="ppaction://noaction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340000" y="1980000"/>
            <a:ext cx="539640" cy="71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00" h="2000" fill="none">
                <a:moveTo>
                  <a:pt x="1500" y="0"/>
                </a:moveTo>
                <a:lnTo>
                  <a:pt x="0" y="2000"/>
                </a:lnTo>
              </a:path>
            </a:pathLst>
          </a:custGeom>
          <a:noFill/>
          <a:ln w="0">
            <a:solidFill>
              <a:srgbClr val="00008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6480000" y="1800000"/>
            <a:ext cx="719640" cy="35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0" h="1000" fill="none">
                <a:moveTo>
                  <a:pt x="0" y="0"/>
                </a:moveTo>
                <a:lnTo>
                  <a:pt x="2000" y="1000"/>
                </a:lnTo>
              </a:path>
            </a:pathLst>
          </a:custGeom>
          <a:noFill/>
          <a:ln w="0">
            <a:solidFill>
              <a:srgbClr val="00008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114200" y="4320000"/>
            <a:ext cx="899639" cy="53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00" h="1500" fill="none">
                <a:moveTo>
                  <a:pt x="2500" y="0"/>
                </a:moveTo>
                <a:lnTo>
                  <a:pt x="0" y="1500"/>
                </a:lnTo>
              </a:path>
            </a:pathLst>
          </a:custGeom>
          <a:noFill/>
          <a:ln w="0">
            <a:solidFill>
              <a:srgbClr val="00008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3420000" y="4320000"/>
            <a:ext cx="1079639" cy="53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00" h="1500" fill="none">
                <a:moveTo>
                  <a:pt x="0" y="0"/>
                </a:moveTo>
                <a:lnTo>
                  <a:pt x="3000" y="1500"/>
                </a:lnTo>
              </a:path>
            </a:pathLst>
          </a:custGeom>
          <a:noFill/>
          <a:ln w="0">
            <a:solidFill>
              <a:srgbClr val="00008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6660000" y="2700000"/>
            <a:ext cx="1259639" cy="53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00" h="1500" fill="none">
                <a:moveTo>
                  <a:pt x="3500" y="0"/>
                </a:moveTo>
                <a:lnTo>
                  <a:pt x="0" y="1500"/>
                </a:lnTo>
              </a:path>
            </a:pathLst>
          </a:custGeom>
          <a:noFill/>
          <a:ln w="0">
            <a:solidFill>
              <a:srgbClr val="00008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8100000" y="2700000"/>
            <a:ext cx="179640" cy="125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" h="3500" fill="none">
                <a:moveTo>
                  <a:pt x="500" y="0"/>
                </a:moveTo>
                <a:lnTo>
                  <a:pt x="0" y="3500"/>
                </a:lnTo>
              </a:path>
            </a:pathLst>
          </a:custGeom>
          <a:noFill/>
          <a:ln w="0">
            <a:solidFill>
              <a:srgbClr val="00008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8640000" y="2700000"/>
            <a:ext cx="179640" cy="179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" h="5000" fill="none">
                <a:moveTo>
                  <a:pt x="0" y="0"/>
                </a:moveTo>
                <a:lnTo>
                  <a:pt x="500" y="5000"/>
                </a:lnTo>
              </a:path>
            </a:pathLst>
          </a:custGeom>
          <a:noFill/>
          <a:ln w="0">
            <a:solidFill>
              <a:srgbClr val="00008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44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165</TotalTime>
  <Words>111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Солнцестояние</vt:lpstr>
      <vt:lpstr>Фотография Photo Editor</vt:lpstr>
      <vt:lpstr>Температура. Внутренняя энергия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Температура</dc:title>
  <dc:creator>Кристина</dc:creator>
  <cp:lastModifiedBy>Крестик</cp:lastModifiedBy>
  <cp:revision>15</cp:revision>
  <dcterms:created xsi:type="dcterms:W3CDTF">2015-04-17T16:44:50Z</dcterms:created>
  <dcterms:modified xsi:type="dcterms:W3CDTF">2015-08-25T18:41:47Z</dcterms:modified>
</cp:coreProperties>
</file>