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8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20A0A"/>
    <a:srgbClr val="B733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AA0C2-FDA7-45E2-A8B4-FF4DA26C64A1}" type="datetimeFigureOut">
              <a:rPr lang="ru-RU" smtClean="0"/>
              <a:t>24.08.2015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16C31-18CB-4DA5-9EBF-7FD7F65257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AA0C2-FDA7-45E2-A8B4-FF4DA26C64A1}" type="datetimeFigureOut">
              <a:rPr lang="ru-RU" smtClean="0"/>
              <a:t>24.08.2015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16C31-18CB-4DA5-9EBF-7FD7F65257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AA0C2-FDA7-45E2-A8B4-FF4DA26C64A1}" type="datetimeFigureOut">
              <a:rPr lang="ru-RU" smtClean="0"/>
              <a:t>24.08.2015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16C31-18CB-4DA5-9EBF-7FD7F65257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AA0C2-FDA7-45E2-A8B4-FF4DA26C64A1}" type="datetimeFigureOut">
              <a:rPr lang="ru-RU" smtClean="0"/>
              <a:t>24.08.2015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16C31-18CB-4DA5-9EBF-7FD7F65257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AA0C2-FDA7-45E2-A8B4-FF4DA26C64A1}" type="datetimeFigureOut">
              <a:rPr lang="ru-RU" smtClean="0"/>
              <a:t>24.08.2015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16C31-18CB-4DA5-9EBF-7FD7F65257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AA0C2-FDA7-45E2-A8B4-FF4DA26C64A1}" type="datetimeFigureOut">
              <a:rPr lang="ru-RU" smtClean="0"/>
              <a:t>24.08.2015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16C31-18CB-4DA5-9EBF-7FD7F65257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AA0C2-FDA7-45E2-A8B4-FF4DA26C64A1}" type="datetimeFigureOut">
              <a:rPr lang="ru-RU" smtClean="0"/>
              <a:t>24.08.2015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16C31-18CB-4DA5-9EBF-7FD7F65257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AA0C2-FDA7-45E2-A8B4-FF4DA26C64A1}" type="datetimeFigureOut">
              <a:rPr lang="ru-RU" smtClean="0"/>
              <a:t>24.08.2015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16C31-18CB-4DA5-9EBF-7FD7F65257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AA0C2-FDA7-45E2-A8B4-FF4DA26C64A1}" type="datetimeFigureOut">
              <a:rPr lang="ru-RU" smtClean="0"/>
              <a:t>24.08.2015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16C31-18CB-4DA5-9EBF-7FD7F65257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AA0C2-FDA7-45E2-A8B4-FF4DA26C64A1}" type="datetimeFigureOut">
              <a:rPr lang="ru-RU" smtClean="0"/>
              <a:t>24.08.2015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16C31-18CB-4DA5-9EBF-7FD7F65257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AA0C2-FDA7-45E2-A8B4-FF4DA26C64A1}" type="datetimeFigureOut">
              <a:rPr lang="ru-RU" smtClean="0"/>
              <a:t>24.08.2015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16C31-18CB-4DA5-9EBF-7FD7F65257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80000"/>
                <a:satMod val="300000"/>
              </a:schemeClr>
            </a:gs>
            <a:gs pos="100000">
              <a:srgbClr val="B733DB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3AA0C2-FDA7-45E2-A8B4-FF4DA26C64A1}" type="datetimeFigureOut">
              <a:rPr lang="ru-RU" smtClean="0"/>
              <a:t>24.08.2015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716C31-18CB-4DA5-9EBF-7FD7F65257A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2564904"/>
            <a:ext cx="8602420" cy="430887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5400" b="1" dirty="0">
                <a:solidFill>
                  <a:srgbClr val="002060"/>
                </a:solidFill>
                <a:latin typeface="Monotype Corsiva" pitchFamily="66" charset="0"/>
              </a:rPr>
              <a:t>Гармонии</a:t>
            </a:r>
            <a:r>
              <a:rPr lang="ru-RU" sz="5400" b="1" i="1" dirty="0">
                <a:solidFill>
                  <a:srgbClr val="002060"/>
                </a:solidFill>
                <a:latin typeface="Monotype Corsiva" pitchFamily="66" charset="0"/>
              </a:rPr>
              <a:t> задумчивый </a:t>
            </a:r>
            <a:r>
              <a:rPr lang="ru-RU" sz="5400" b="1" i="1" dirty="0" smtClean="0">
                <a:solidFill>
                  <a:srgbClr val="002060"/>
                </a:solidFill>
                <a:latin typeface="Monotype Corsiva" pitchFamily="66" charset="0"/>
              </a:rPr>
              <a:t>поэт</a:t>
            </a:r>
          </a:p>
          <a:p>
            <a:pPr algn="r"/>
            <a:endParaRPr lang="ru-RU" sz="2000" b="1" i="1" dirty="0">
              <a:solidFill>
                <a:srgbClr val="002060"/>
              </a:solidFill>
              <a:latin typeface="Monotype Corsiva" pitchFamily="66" charset="0"/>
            </a:endParaRPr>
          </a:p>
          <a:p>
            <a:pPr algn="r"/>
            <a:endParaRPr lang="ru-RU" sz="2000" b="1" i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algn="r"/>
            <a:endParaRPr lang="ru-RU" sz="2000" b="1" i="1" dirty="0">
              <a:solidFill>
                <a:srgbClr val="002060"/>
              </a:solidFill>
              <a:latin typeface="Monotype Corsiva" pitchFamily="66" charset="0"/>
            </a:endParaRPr>
          </a:p>
          <a:p>
            <a:pPr algn="r"/>
            <a:r>
              <a:rPr lang="ru-RU" sz="2000" dirty="0" smtClean="0">
                <a:solidFill>
                  <a:srgbClr val="002060"/>
                </a:solidFill>
              </a:rPr>
              <a:t>Урок музыки в 5 классе</a:t>
            </a:r>
          </a:p>
          <a:p>
            <a:pPr algn="r"/>
            <a:r>
              <a:rPr lang="ru-RU" sz="2000" dirty="0" smtClean="0">
                <a:solidFill>
                  <a:srgbClr val="002060"/>
                </a:solidFill>
              </a:rPr>
              <a:t>Подготовила: учитель музыки МКОУСОШ № 1</a:t>
            </a:r>
          </a:p>
          <a:p>
            <a:pPr algn="r"/>
            <a:r>
              <a:rPr lang="ru-RU" sz="2000" dirty="0" smtClean="0">
                <a:solidFill>
                  <a:srgbClr val="002060"/>
                </a:solidFill>
              </a:rPr>
              <a:t>Фарафонова О.С.</a:t>
            </a:r>
          </a:p>
          <a:p>
            <a:pPr algn="r"/>
            <a:endParaRPr lang="ru-RU" sz="2000" dirty="0">
              <a:solidFill>
                <a:srgbClr val="002060"/>
              </a:solidFill>
            </a:endParaRPr>
          </a:p>
          <a:p>
            <a:pPr algn="r"/>
            <a:endParaRPr lang="ru-RU" sz="2000" dirty="0" smtClean="0">
              <a:solidFill>
                <a:srgbClr val="002060"/>
              </a:solidFill>
            </a:endParaRPr>
          </a:p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Г. Михайловка</a:t>
            </a:r>
            <a:endParaRPr lang="ru-RU" sz="2000" dirty="0" smtClean="0">
              <a:solidFill>
                <a:srgbClr val="002060"/>
              </a:solidFill>
            </a:endParaRPr>
          </a:p>
          <a:p>
            <a:pPr algn="r"/>
            <a:endParaRPr lang="ru-RU" sz="2000" dirty="0">
              <a:solidFill>
                <a:srgbClr val="002060"/>
              </a:solidFill>
            </a:endParaRPr>
          </a:p>
          <a:p>
            <a:pPr algn="r"/>
            <a:endParaRPr lang="ru-R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994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шопен"/>
          <p:cNvPicPr>
            <a:picLocks noChangeAspect="1" noChangeArrowheads="1"/>
          </p:cNvPicPr>
          <p:nvPr/>
        </p:nvPicPr>
        <p:blipFill>
          <a:blip r:embed="rId2" cstate="print"/>
          <a:srcRect t="-421" r="200"/>
          <a:stretch>
            <a:fillRect/>
          </a:stretch>
        </p:blipFill>
        <p:spPr bwMode="auto">
          <a:xfrm>
            <a:off x="395536" y="332656"/>
            <a:ext cx="4391025" cy="5905500"/>
          </a:xfrm>
          <a:prstGeom prst="rect">
            <a:avLst/>
          </a:prstGeom>
          <a:noFill/>
          <a:effectLst/>
        </p:spPr>
      </p:pic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4932040" y="2636912"/>
            <a:ext cx="392392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4E0000"/>
                </a:solidFill>
                <a:latin typeface="Monotype Corsiva" pitchFamily="66" charset="0"/>
              </a:rPr>
              <a:t>Ф. Шопен .  Этюд № 12 («Революционный»)</a:t>
            </a:r>
            <a:endParaRPr lang="ru-RU" sz="2000" b="1" dirty="0">
              <a:solidFill>
                <a:srgbClr val="4E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n-ph.ru/books/images/05_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332656"/>
            <a:ext cx="4124325" cy="6248400"/>
          </a:xfrm>
          <a:prstGeom prst="rect">
            <a:avLst/>
          </a:prstGeom>
          <a:noFill/>
        </p:spPr>
      </p:pic>
      <p:sp>
        <p:nvSpPr>
          <p:cNvPr id="3" name="Text Box 11"/>
          <p:cNvSpPr txBox="1">
            <a:spLocks noChangeArrowheads="1"/>
          </p:cNvSpPr>
          <p:nvPr/>
        </p:nvSpPr>
        <p:spPr bwMode="auto">
          <a:xfrm>
            <a:off x="323528" y="2780928"/>
            <a:ext cx="392392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4E0000"/>
                </a:solidFill>
                <a:latin typeface="Monotype Corsiva" pitchFamily="66" charset="0"/>
              </a:rPr>
              <a:t>Ф. Шопен .  Вальс № 7</a:t>
            </a:r>
            <a:endParaRPr lang="ru-RU" sz="2000" b="1" dirty="0">
              <a:solidFill>
                <a:srgbClr val="4E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323528" y="476672"/>
            <a:ext cx="8424936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620A0A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Вселенная Шопена – водоём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620A0A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620A0A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Божественного чистого сознанья.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620A0A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620A0A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Он – только человек! Откуда в нём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620A0A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620A0A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Живёт нечеловеческое знанье?..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620A0A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620A0A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Д. Бочаров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620A0A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3555" name="Picture 3" descr="http://s60.radikal.ru/i169/1008/d8/d006ed7d237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492896"/>
            <a:ext cx="6096000" cy="4067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3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1"/>
          <p:cNvSpPr txBox="1">
            <a:spLocks noChangeArrowheads="1"/>
          </p:cNvSpPr>
          <p:nvPr/>
        </p:nvSpPr>
        <p:spPr bwMode="auto">
          <a:xfrm>
            <a:off x="323528" y="2780928"/>
            <a:ext cx="842493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4E0000"/>
                </a:solidFill>
                <a:latin typeface="Monotype Corsiva" pitchFamily="66" charset="0"/>
              </a:rPr>
              <a:t>Спасибо за внимание!</a:t>
            </a:r>
            <a:endParaRPr lang="ru-RU" sz="4800" b="1" dirty="0">
              <a:solidFill>
                <a:srgbClr val="4E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static.medportal.ru/pic/news/2011/01/25/chopin/pic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2852936"/>
            <a:ext cx="4320480" cy="324036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827584" y="260648"/>
            <a:ext cx="7585731" cy="92333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5400" b="1" dirty="0">
                <a:solidFill>
                  <a:srgbClr val="002060"/>
                </a:solidFill>
                <a:latin typeface="Monotype Corsiva" pitchFamily="66" charset="0"/>
              </a:rPr>
              <a:t>Гармонии</a:t>
            </a:r>
            <a:r>
              <a:rPr lang="ru-RU" sz="5400" b="1" i="1" dirty="0">
                <a:solidFill>
                  <a:srgbClr val="002060"/>
                </a:solidFill>
                <a:latin typeface="Monotype Corsiva" pitchFamily="66" charset="0"/>
              </a:rPr>
              <a:t> задумчивый поэт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1520" y="1844824"/>
            <a:ext cx="5256584" cy="2925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ru-RU" sz="24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Мечтатель пылкий, благородный,</a:t>
            </a:r>
          </a:p>
          <a:p>
            <a:pPr>
              <a:lnSpc>
                <a:spcPct val="200000"/>
              </a:lnSpc>
            </a:pPr>
            <a:r>
              <a:rPr lang="ru-RU" sz="24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Властитель фортепьянных сцен,</a:t>
            </a:r>
          </a:p>
          <a:p>
            <a:pPr>
              <a:lnSpc>
                <a:spcPct val="200000"/>
              </a:lnSpc>
            </a:pPr>
            <a:r>
              <a:rPr lang="ru-RU" sz="24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Поэт мелодии народной –</a:t>
            </a:r>
          </a:p>
          <a:p>
            <a:pPr>
              <a:lnSpc>
                <a:spcPct val="200000"/>
              </a:lnSpc>
            </a:pPr>
            <a:r>
              <a:rPr lang="ru-RU" sz="24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Все это …</a:t>
            </a:r>
            <a:r>
              <a:rPr lang="ru-RU" sz="24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Фридерик</a:t>
            </a:r>
            <a:r>
              <a:rPr lang="ru-RU" sz="24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Шопен</a:t>
            </a:r>
            <a:r>
              <a:rPr lang="ru-RU" sz="2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ru-RU" sz="24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980728"/>
            <a:ext cx="6553200" cy="5543550"/>
          </a:xfrm>
          <a:prstGeom prst="rect">
            <a:avLst/>
          </a:prstGeom>
          <a:noFill/>
          <a:ln w="38100" cmpd="dbl">
            <a:solidFill>
              <a:srgbClr val="3E0000"/>
            </a:solidFill>
            <a:miter lim="800000"/>
            <a:headEnd/>
            <a:tailEnd/>
          </a:ln>
          <a:effectLst>
            <a:outerShdw dist="35921" dir="2700000" algn="ctr" rotWithShape="0">
              <a:srgbClr val="3E0000"/>
            </a:outerShdw>
          </a:effectLst>
        </p:spPr>
      </p:pic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0" y="7938"/>
            <a:ext cx="9144000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3200" b="1" dirty="0" err="1">
                <a:solidFill>
                  <a:srgbClr val="4E0000"/>
                </a:solidFill>
                <a:latin typeface="Monotype Corsiva" pitchFamily="66" charset="0"/>
              </a:rPr>
              <a:t>Желязова</a:t>
            </a:r>
            <a:r>
              <a:rPr lang="ru-RU" sz="3200" b="1" dirty="0">
                <a:solidFill>
                  <a:srgbClr val="4E0000"/>
                </a:solidFill>
                <a:latin typeface="Monotype Corsiva" pitchFamily="66" charset="0"/>
              </a:rPr>
              <a:t> Воля</a:t>
            </a:r>
            <a:br>
              <a:rPr lang="ru-RU" sz="3200" b="1" dirty="0">
                <a:solidFill>
                  <a:srgbClr val="4E0000"/>
                </a:solidFill>
                <a:latin typeface="Monotype Corsiva" pitchFamily="66" charset="0"/>
              </a:rPr>
            </a:br>
            <a:r>
              <a:rPr lang="ru-RU" sz="2000" b="1" dirty="0">
                <a:solidFill>
                  <a:srgbClr val="4E0000"/>
                </a:solidFill>
                <a:latin typeface="Times New Roman" pitchFamily="18" charset="0"/>
              </a:rPr>
              <a:t>Дом Фредерика Шопена</a:t>
            </a:r>
          </a:p>
          <a:p>
            <a:pPr algn="ctr"/>
            <a:endParaRPr lang="ru-RU" dirty="0">
              <a:solidFill>
                <a:srgbClr val="4E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548680"/>
            <a:ext cx="3505200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3500000" algn="ctr" rotWithShape="0">
              <a:srgbClr val="3E0000">
                <a:alpha val="50000"/>
              </a:srgbClr>
            </a:outerShdw>
          </a:effec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864395"/>
            <a:ext cx="3457575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3E0000">
                <a:alpha val="50000"/>
              </a:srgbClr>
            </a:outerShdw>
          </a:effectLst>
        </p:spPr>
      </p:pic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5148064" y="5373216"/>
            <a:ext cx="3600450" cy="88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3200" b="1" dirty="0">
                <a:solidFill>
                  <a:srgbClr val="4E0000"/>
                </a:solidFill>
                <a:latin typeface="Monotype Corsiva" pitchFamily="66" charset="0"/>
              </a:rPr>
              <a:t>Николай Шопен</a:t>
            </a:r>
            <a:br>
              <a:rPr lang="ru-RU" sz="3200" b="1" dirty="0">
                <a:solidFill>
                  <a:srgbClr val="4E0000"/>
                </a:solidFill>
                <a:latin typeface="Monotype Corsiva" pitchFamily="66" charset="0"/>
              </a:rPr>
            </a:br>
            <a:r>
              <a:rPr lang="ru-RU" sz="2000" b="1" dirty="0">
                <a:solidFill>
                  <a:srgbClr val="4E0000"/>
                </a:solidFill>
                <a:latin typeface="Times New Roman" pitchFamily="18" charset="0"/>
              </a:rPr>
              <a:t>отец композитора</a:t>
            </a:r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539552" y="908720"/>
            <a:ext cx="3529013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3200" b="1" dirty="0" err="1">
                <a:solidFill>
                  <a:srgbClr val="4E0000"/>
                </a:solidFill>
                <a:latin typeface="Monotype Corsiva" pitchFamily="66" charset="0"/>
              </a:rPr>
              <a:t>Юстина</a:t>
            </a:r>
            <a:r>
              <a:rPr lang="ru-RU" sz="3200" b="1" dirty="0">
                <a:solidFill>
                  <a:srgbClr val="4E0000"/>
                </a:solidFill>
                <a:latin typeface="Monotype Corsiva" pitchFamily="66" charset="0"/>
              </a:rPr>
              <a:t> Шопен</a:t>
            </a:r>
            <a:br>
              <a:rPr lang="ru-RU" sz="3200" b="1" dirty="0">
                <a:solidFill>
                  <a:srgbClr val="4E0000"/>
                </a:solidFill>
                <a:latin typeface="Monotype Corsiva" pitchFamily="66" charset="0"/>
              </a:rPr>
            </a:br>
            <a:r>
              <a:rPr lang="ru-RU" sz="2000" b="1" dirty="0">
                <a:solidFill>
                  <a:srgbClr val="4E0000"/>
                </a:solidFill>
                <a:latin typeface="Times New Roman" pitchFamily="18" charset="0"/>
              </a:rPr>
              <a:t>мать композитора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i070.radikal.ru/1111/5e/2f845420f8e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2305"/>
            <a:ext cx="5664303" cy="6785695"/>
          </a:xfrm>
          <a:prstGeom prst="rect">
            <a:avLst/>
          </a:prstGeom>
          <a:noFill/>
        </p:spPr>
      </p:pic>
      <p:pic>
        <p:nvPicPr>
          <p:cNvPr id="14342" name="Picture 6" descr="http://muzprosvetitel.ru/rebeno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1268760"/>
            <a:ext cx="6705600" cy="44386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892675" y="800100"/>
            <a:ext cx="4071938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20000"/>
              </a:spcBef>
              <a:buFont typeface="Arial" charset="0"/>
              <a:buNone/>
            </a:pPr>
            <a:r>
              <a:rPr lang="ru-RU" sz="2400" b="1" i="1" dirty="0">
                <a:solidFill>
                  <a:srgbClr val="4E0000"/>
                </a:solidFill>
                <a:latin typeface="Times New Roman" pitchFamily="18" charset="0"/>
              </a:rPr>
              <a:t>«… нет у меня сил назначить день отъезда; мне представляется, что я уезжаю, чтобы умереть, - а как должно быть, горько умирать на чужбине, не там, где жил».</a:t>
            </a:r>
          </a:p>
          <a:p>
            <a:pPr algn="just">
              <a:spcBef>
                <a:spcPct val="20000"/>
              </a:spcBef>
              <a:buFont typeface="Arial" charset="0"/>
              <a:buNone/>
            </a:pPr>
            <a:endParaRPr lang="ru-RU" sz="2400" b="1" i="1" dirty="0">
              <a:solidFill>
                <a:srgbClr val="4E0000"/>
              </a:solidFill>
              <a:latin typeface="Times New Roman" pitchFamily="18" charset="0"/>
            </a:endParaRPr>
          </a:p>
          <a:p>
            <a:pPr algn="just">
              <a:spcBef>
                <a:spcPct val="20000"/>
              </a:spcBef>
              <a:buFont typeface="Arial" charset="0"/>
              <a:buNone/>
            </a:pPr>
            <a:endParaRPr lang="ru-RU" sz="2400" b="1" i="1" dirty="0">
              <a:solidFill>
                <a:srgbClr val="4E0000"/>
              </a:solidFill>
              <a:latin typeface="Times New Roman" pitchFamily="18" charset="0"/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ru-RU" sz="2400" b="1" i="1" dirty="0">
              <a:solidFill>
                <a:srgbClr val="4E0000"/>
              </a:solidFill>
              <a:latin typeface="Times New Roman" pitchFamily="18" charset="0"/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 l="4836" t="3085" r="4816" b="3738"/>
          <a:stretch>
            <a:fillRect/>
          </a:stretch>
        </p:blipFill>
        <p:spPr bwMode="auto">
          <a:xfrm>
            <a:off x="611188" y="765175"/>
            <a:ext cx="4265612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rgbClr val="3E0000">
                <a:alpha val="50000"/>
              </a:srgbClr>
            </a:prst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>
            <a:spLocks noChangeArrowheads="1"/>
          </p:cNvSpPr>
          <p:nvPr/>
        </p:nvSpPr>
        <p:spPr bwMode="auto">
          <a:xfrm>
            <a:off x="2051050" y="404813"/>
            <a:ext cx="5113338" cy="720725"/>
          </a:xfrm>
          <a:prstGeom prst="horizontalScroll">
            <a:avLst>
              <a:gd name="adj" fmla="val 12500"/>
            </a:avLst>
          </a:prstGeom>
          <a:solidFill>
            <a:srgbClr val="4E0000"/>
          </a:solidFill>
          <a:ln w="25400" algn="ctr">
            <a:solidFill>
              <a:srgbClr val="3E0000"/>
            </a:solidFill>
            <a:round/>
            <a:headEnd/>
            <a:tailEnd/>
          </a:ln>
          <a:effectLst>
            <a:outerShdw dist="107763" dir="13500000" algn="ctr" rotWithShape="0">
              <a:srgbClr val="4E0000">
                <a:alpha val="50000"/>
              </a:srgbClr>
            </a:outerShdw>
          </a:effectLst>
        </p:spPr>
        <p:txBody>
          <a:bodyPr anchor="ctr"/>
          <a:lstStyle/>
          <a:p>
            <a:pPr algn="ctr"/>
            <a:r>
              <a:rPr lang="en-US" sz="4000" b="1">
                <a:solidFill>
                  <a:srgbClr val="FFFFCC"/>
                </a:solidFill>
                <a:latin typeface="Times New Roman" pitchFamily="18" charset="0"/>
              </a:rPr>
              <a:t>5 </a:t>
            </a:r>
            <a:r>
              <a:rPr lang="ru-RU" sz="4000" b="1">
                <a:solidFill>
                  <a:srgbClr val="FFFFCC"/>
                </a:solidFill>
                <a:latin typeface="Times New Roman" pitchFamily="18" charset="0"/>
              </a:rPr>
              <a:t>ноября 1830 года</a:t>
            </a:r>
          </a:p>
        </p:txBody>
      </p: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898525" y="1409700"/>
            <a:ext cx="77057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rgbClr val="663300"/>
                </a:solidFill>
                <a:latin typeface="Times New Roman" pitchFamily="18" charset="0"/>
              </a:rPr>
              <a:t>      </a:t>
            </a:r>
            <a:r>
              <a:rPr lang="ru-RU" sz="2000" b="1" dirty="0">
                <a:solidFill>
                  <a:srgbClr val="4E0000"/>
                </a:solidFill>
                <a:latin typeface="Times New Roman" pitchFamily="18" charset="0"/>
              </a:rPr>
              <a:t>Состоялся прощальный вечер с друзьями. Товарищи дарят </a:t>
            </a:r>
            <a:r>
              <a:rPr lang="ru-RU" sz="2000" b="1" dirty="0" err="1">
                <a:solidFill>
                  <a:srgbClr val="4E0000"/>
                </a:solidFill>
                <a:latin typeface="Times New Roman" pitchFamily="18" charset="0"/>
              </a:rPr>
              <a:t>Фридерику</a:t>
            </a:r>
            <a:r>
              <a:rPr lang="ru-RU" sz="2000" b="1" dirty="0">
                <a:solidFill>
                  <a:srgbClr val="4E0000"/>
                </a:solidFill>
                <a:latin typeface="Times New Roman" pitchFamily="18" charset="0"/>
              </a:rPr>
              <a:t> серебряный кубок, наполненный польской землей.</a:t>
            </a:r>
            <a:br>
              <a:rPr lang="ru-RU" sz="2000" b="1" dirty="0">
                <a:solidFill>
                  <a:srgbClr val="4E0000"/>
                </a:solidFill>
                <a:latin typeface="Times New Roman" pitchFamily="18" charset="0"/>
              </a:rPr>
            </a:br>
            <a:endParaRPr lang="ru-RU" sz="2000" b="1" dirty="0">
              <a:solidFill>
                <a:srgbClr val="4E0000"/>
              </a:solidFill>
              <a:latin typeface="Times New Roman" pitchFamily="18" charset="0"/>
            </a:endParaRPr>
          </a:p>
        </p:txBody>
      </p:sp>
      <p:pic>
        <p:nvPicPr>
          <p:cNvPr id="17410" name="Picture 2" descr="http://www.musictalent.ru/images/image/statij/shopen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439774"/>
            <a:ext cx="8181752" cy="44182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telegrafua.com/photos/bank_4086_816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548680"/>
            <a:ext cx="3571875" cy="4762500"/>
          </a:xfrm>
          <a:prstGeom prst="rect">
            <a:avLst/>
          </a:prstGeom>
          <a:noFill/>
        </p:spPr>
      </p:pic>
      <p:sp>
        <p:nvSpPr>
          <p:cNvPr id="3" name="Text Box 11"/>
          <p:cNvSpPr txBox="1">
            <a:spLocks noChangeArrowheads="1"/>
          </p:cNvSpPr>
          <p:nvPr/>
        </p:nvSpPr>
        <p:spPr bwMode="auto">
          <a:xfrm>
            <a:off x="251520" y="5589240"/>
            <a:ext cx="3529013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3200" b="1" dirty="0" smtClean="0">
                <a:solidFill>
                  <a:srgbClr val="4E0000"/>
                </a:solidFill>
                <a:latin typeface="Monotype Corsiva" pitchFamily="66" charset="0"/>
              </a:rPr>
              <a:t>Костел Святого Креста в Варшаве</a:t>
            </a:r>
            <a:endParaRPr lang="ru-RU" sz="2000" b="1" dirty="0">
              <a:solidFill>
                <a:srgbClr val="4E0000"/>
              </a:solidFill>
              <a:latin typeface="Times New Roman" pitchFamily="18" charset="0"/>
            </a:endParaRPr>
          </a:p>
        </p:txBody>
      </p:sp>
      <p:pic>
        <p:nvPicPr>
          <p:cNvPr id="19460" name="Picture 4" descr="https://img-fotki.yandex.ru/get/0/29174000.1d/0_8267d_4bc71c66_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772816"/>
            <a:ext cx="3571875" cy="4762500"/>
          </a:xfrm>
          <a:prstGeom prst="rect">
            <a:avLst/>
          </a:prstGeom>
          <a:noFill/>
        </p:spPr>
      </p:pic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5148064" y="404664"/>
            <a:ext cx="3529013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3200" b="1" dirty="0" smtClean="0">
                <a:solidFill>
                  <a:srgbClr val="4E0000"/>
                </a:solidFill>
                <a:latin typeface="Monotype Corsiva" pitchFamily="66" charset="0"/>
              </a:rPr>
              <a:t>Здесь захоронено сердце Ф. Шопена</a:t>
            </a:r>
            <a:endParaRPr lang="ru-RU" sz="2000" b="1" dirty="0">
              <a:solidFill>
                <a:srgbClr val="4E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img0.liveinternet.ru/images/attach/c/2/73/220/73220890_40351533_shop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620688"/>
            <a:ext cx="6657975" cy="4219575"/>
          </a:xfrm>
          <a:prstGeom prst="rect">
            <a:avLst/>
          </a:prstGeom>
          <a:noFill/>
        </p:spPr>
      </p:pic>
      <p:sp>
        <p:nvSpPr>
          <p:cNvPr id="3" name="Text Box 11"/>
          <p:cNvSpPr txBox="1">
            <a:spLocks noChangeArrowheads="1"/>
          </p:cNvSpPr>
          <p:nvPr/>
        </p:nvSpPr>
        <p:spPr bwMode="auto">
          <a:xfrm>
            <a:off x="1619672" y="0"/>
            <a:ext cx="597666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4E0000"/>
                </a:solidFill>
                <a:latin typeface="Monotype Corsiva" pitchFamily="66" charset="0"/>
              </a:rPr>
              <a:t>Ф. Шопен . Прелюдия № 7</a:t>
            </a:r>
            <a:endParaRPr lang="ru-RU" sz="2000" b="1" dirty="0">
              <a:solidFill>
                <a:srgbClr val="4E0000"/>
              </a:solidFill>
              <a:latin typeface="Times New Roman" pitchFamily="18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0" y="5085184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20000"/>
              </a:spcBef>
            </a:pP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Прелюдия – от латинского  </a:t>
            </a:r>
            <a:r>
              <a:rPr lang="ru-RU" sz="2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praeludere</a:t>
            </a: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 буквально  </a:t>
            </a:r>
            <a:r>
              <a:rPr lang="en-US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-</a:t>
            </a: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вступление - Инструментальная  </a:t>
            </a: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пьеса  свободной формы. Выполняла роль вступительного музыкального  материала,  в основном к фуге.</a:t>
            </a:r>
            <a:r>
              <a:rPr lang="en-US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Жанр</a:t>
            </a:r>
            <a:r>
              <a:rPr lang="en-US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самостоятельной</a:t>
            </a:r>
            <a:r>
              <a:rPr lang="en-US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пьесы, нередко концертного стиля, приобрела в XIX веке.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музык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музыка</Template>
  <TotalTime>165</TotalTime>
  <Words>211</Words>
  <Application>Microsoft Office PowerPoint</Application>
  <PresentationFormat>Экран (4:3)</PresentationFormat>
  <Paragraphs>35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музыка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admin</cp:lastModifiedBy>
  <cp:revision>18</cp:revision>
  <dcterms:created xsi:type="dcterms:W3CDTF">2014-11-17T11:44:32Z</dcterms:created>
  <dcterms:modified xsi:type="dcterms:W3CDTF">2015-08-24T12:33:27Z</dcterms:modified>
</cp:coreProperties>
</file>