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6" r:id="rId6"/>
    <p:sldId id="268" r:id="rId7"/>
    <p:sldId id="272" r:id="rId8"/>
    <p:sldId id="273" r:id="rId9"/>
    <p:sldId id="274" r:id="rId10"/>
    <p:sldId id="275" r:id="rId11"/>
    <p:sldId id="276" r:id="rId12"/>
    <p:sldId id="262" r:id="rId13"/>
    <p:sldId id="269" r:id="rId14"/>
    <p:sldId id="259" r:id="rId15"/>
    <p:sldId id="270" r:id="rId16"/>
    <p:sldId id="263" r:id="rId17"/>
    <p:sldId id="267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2D952-161E-4597-A1B8-630279C834F3}" type="datetimeFigureOut">
              <a:rPr lang="ru-RU" smtClean="0"/>
              <a:pPr/>
              <a:t>21.07.2015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13EB-3A89-4972-A26F-20FB2B9C1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2D952-161E-4597-A1B8-630279C834F3}" type="datetimeFigureOut">
              <a:rPr lang="ru-RU" smtClean="0"/>
              <a:pPr/>
              <a:t>21.07.2015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13EB-3A89-4972-A26F-20FB2B9C1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2D952-161E-4597-A1B8-630279C834F3}" type="datetimeFigureOut">
              <a:rPr lang="ru-RU" smtClean="0"/>
              <a:pPr/>
              <a:t>21.07.2015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13EB-3A89-4972-A26F-20FB2B9C1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2D952-161E-4597-A1B8-630279C834F3}" type="datetimeFigureOut">
              <a:rPr lang="ru-RU" smtClean="0"/>
              <a:pPr/>
              <a:t>21.07.2015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13EB-3A89-4972-A26F-20FB2B9C1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2D952-161E-4597-A1B8-630279C834F3}" type="datetimeFigureOut">
              <a:rPr lang="ru-RU" smtClean="0"/>
              <a:pPr/>
              <a:t>21.07.2015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13EB-3A89-4972-A26F-20FB2B9C1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2D952-161E-4597-A1B8-630279C834F3}" type="datetimeFigureOut">
              <a:rPr lang="ru-RU" smtClean="0"/>
              <a:pPr/>
              <a:t>21.07.2015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13EB-3A89-4972-A26F-20FB2B9C1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2D952-161E-4597-A1B8-630279C834F3}" type="datetimeFigureOut">
              <a:rPr lang="ru-RU" smtClean="0"/>
              <a:pPr/>
              <a:t>21.07.2015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13EB-3A89-4972-A26F-20FB2B9C1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2D952-161E-4597-A1B8-630279C834F3}" type="datetimeFigureOut">
              <a:rPr lang="ru-RU" smtClean="0"/>
              <a:pPr/>
              <a:t>21.07.2015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13EB-3A89-4972-A26F-20FB2B9C1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2D952-161E-4597-A1B8-630279C834F3}" type="datetimeFigureOut">
              <a:rPr lang="ru-RU" smtClean="0"/>
              <a:pPr/>
              <a:t>21.07.2015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13EB-3A89-4972-A26F-20FB2B9C1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2D952-161E-4597-A1B8-630279C834F3}" type="datetimeFigureOut">
              <a:rPr lang="ru-RU" smtClean="0"/>
              <a:pPr/>
              <a:t>21.07.2015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13EB-3A89-4972-A26F-20FB2B9C1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2D952-161E-4597-A1B8-630279C834F3}" type="datetimeFigureOut">
              <a:rPr lang="ru-RU" smtClean="0"/>
              <a:pPr/>
              <a:t>21.07.2015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13EB-3A89-4972-A26F-20FB2B9C1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2D952-161E-4597-A1B8-630279C834F3}" type="datetimeFigureOut">
              <a:rPr lang="ru-RU" smtClean="0"/>
              <a:pPr/>
              <a:t>21.07.2015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713EB-3A89-4972-A26F-20FB2B9C1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gallery.birdsmoscow.net.ru/albums/userpics/10001/thumb_207_Parkhaev-2.jpg" TargetMode="External"/><Relationship Id="rId7" Type="http://schemas.openxmlformats.org/officeDocument/2006/relationships/hyperlink" Target="http://www.drugmetal.ru/uploads/images/d/c/6/4/1006/db9851a2bb.jpg" TargetMode="External"/><Relationship Id="rId2" Type="http://schemas.openxmlformats.org/officeDocument/2006/relationships/hyperlink" Target="http://lib.podelise.ru/tw_files2/urls_22/1/d-748/748_html_1f656e3f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b2.podelise.ru/tw_files2/urls_959/11/d-10271/img4.jpg" TargetMode="External"/><Relationship Id="rId5" Type="http://schemas.openxmlformats.org/officeDocument/2006/relationships/hyperlink" Target="http://motoextrime.ru/wp-content/uploads/2012/12/wpid-x_c285894d-237x300.jpg" TargetMode="External"/><Relationship Id="rId4" Type="http://schemas.openxmlformats.org/officeDocument/2006/relationships/hyperlink" Target="http://kak.znate.ru/pars_docs/refs/101/100646/100646_html_61a62e5e.png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fictionbook.ru/static/bookimages/10/84/39/10843966.bin.dir/h/i_001.jpg" TargetMode="External"/><Relationship Id="rId3" Type="http://schemas.openxmlformats.org/officeDocument/2006/relationships/hyperlink" Target="http://www.kp.ru/f/12/image/44/78/2707844.jpg" TargetMode="External"/><Relationship Id="rId7" Type="http://schemas.openxmlformats.org/officeDocument/2006/relationships/hyperlink" Target="http://www.play-today.ru/upload/_tmp_images/19836_big_w462_h315_56e0429_4d7ee_53ad680c.jpg" TargetMode="External"/><Relationship Id="rId2" Type="http://schemas.openxmlformats.org/officeDocument/2006/relationships/hyperlink" Target="http://orlandorussians.com/wp-content/uploads/2009/09/bany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aymandirectory.com/images/ads/3318_2013101447.jpg" TargetMode="External"/><Relationship Id="rId5" Type="http://schemas.openxmlformats.org/officeDocument/2006/relationships/hyperlink" Target="http://static4.bigstockphoto.com/thumbs/5/0/5/small2/50514374.jpg" TargetMode="External"/><Relationship Id="rId4" Type="http://schemas.openxmlformats.org/officeDocument/2006/relationships/hyperlink" Target="http://sa.uploads.ru/t/SDatN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cdn.dornob.com/wp-content/uploads/2009/04/bookcase-art-shelf-design1-220x140.jpg" TargetMode="External"/><Relationship Id="rId7" Type="http://schemas.openxmlformats.org/officeDocument/2006/relationships/hyperlink" Target="http://www.liveinternet.ru/users/3185033/post280038850/" TargetMode="External"/><Relationship Id="rId2" Type="http://schemas.openxmlformats.org/officeDocument/2006/relationships/hyperlink" Target="http://a1430.phobos.apple.com/us/r1000/084/Purple/76/49/fb/mzl.uhthkztq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ecti.net/uploads/posts/2010-04/becti_net_r766914d01t210217n70.jpg" TargetMode="External"/><Relationship Id="rId5" Type="http://schemas.openxmlformats.org/officeDocument/2006/relationships/hyperlink" Target="http://content-10.foto.mail.ru/mail/iskra1971/_deti/i-7121.jpg" TargetMode="External"/><Relationship Id="rId4" Type="http://schemas.openxmlformats.org/officeDocument/2006/relationships/hyperlink" Target="http://otvet.imgsmail.ru/download/c8928fad51d29c7b6aa66926db13e2c8_i-3451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11760" y="1484784"/>
            <a:ext cx="48245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Наблюдение </a:t>
            </a:r>
          </a:p>
          <a:p>
            <a:pPr algn="ctr"/>
            <a:r>
              <a:rPr lang="ru-RU" sz="36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над смыслом слов.</a:t>
            </a:r>
          </a:p>
          <a:p>
            <a:pPr algn="ctr"/>
            <a:r>
              <a:rPr lang="ru-RU" sz="36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Упражнение в чтении.</a:t>
            </a:r>
            <a:endParaRPr lang="ru-RU" sz="36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0" y="3645024"/>
            <a:ext cx="4392488" cy="1440160"/>
          </a:xfrm>
        </p:spPr>
        <p:txBody>
          <a:bodyPr>
            <a:noAutofit/>
          </a:bodyPr>
          <a:lstStyle/>
          <a:p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latin typeface="+mn-lt"/>
              </a:rPr>
              <a:t>Зубкова Елена Александровна</a:t>
            </a:r>
            <a:b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latin typeface="+mn-lt"/>
              </a:rPr>
              <a:t> учитель начальных классов</a:t>
            </a:r>
            <a:b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latin typeface="+mn-lt"/>
              </a:rPr>
              <a:t>МАОУ лицей №34 г.Тюмени</a:t>
            </a:r>
            <a:endParaRPr lang="ru-RU" sz="2400" dirty="0">
              <a:ln>
                <a:solidFill>
                  <a:schemeClr val="tx1"/>
                </a:solidFill>
              </a:ln>
              <a:solidFill>
                <a:schemeClr val="tx2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620688"/>
            <a:ext cx="2671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</a:rPr>
              <a:t>Обучение грамоте.</a:t>
            </a:r>
            <a:endParaRPr lang="ru-RU" sz="2400" dirty="0">
              <a:ln>
                <a:solidFill>
                  <a:schemeClr val="tx1"/>
                </a:solidFill>
              </a:ln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У окна Гули – </a:t>
            </a:r>
            <a:r>
              <a:rPr lang="ru-RU" b="1" dirty="0" err="1" smtClean="0"/>
              <a:t>гули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3" name="Рисунок 2" descr="3079216-d015194e56a1f183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87624" y="1401698"/>
            <a:ext cx="2160240" cy="498516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80112" y="3478590"/>
            <a:ext cx="2808312" cy="232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У странника панама стара.</a:t>
            </a:r>
            <a:endParaRPr lang="ru-RU" b="1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403648" y="5013176"/>
            <a:ext cx="5112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4400" b="1" dirty="0" smtClean="0"/>
              <a:t>А Панама – страна.</a:t>
            </a:r>
            <a:endParaRPr lang="ru-RU" sz="4400" b="1" dirty="0"/>
          </a:p>
        </p:txBody>
      </p:sp>
      <p:pic>
        <p:nvPicPr>
          <p:cNvPr id="34825" name="Picture 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5576" y="1268760"/>
            <a:ext cx="2808312" cy="4043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129850" y="1617892"/>
            <a:ext cx="4330582" cy="3251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6264696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55576" y="4509120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Книга упала с полки.</a:t>
            </a: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4653136"/>
            <a:ext cx="576064" cy="864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://a1430.phobos.apple.com/us/r1000/084/Purple/76/49/fb/mzl.uhthkztq.pn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99592" y="1700808"/>
            <a:ext cx="1507524" cy="1507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cdn.dornob.com/wp-content/uploads/2009/04/bookcase-art-shelf-design1-220x140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300192" y="1700808"/>
            <a:ext cx="2092325" cy="1334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Минус 8"/>
          <p:cNvSpPr/>
          <p:nvPr/>
        </p:nvSpPr>
        <p:spPr>
          <a:xfrm>
            <a:off x="2843808" y="3140968"/>
            <a:ext cx="2232248" cy="43204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Фигура, имеющая форму буквы L 9"/>
          <p:cNvSpPr/>
          <p:nvPr/>
        </p:nvSpPr>
        <p:spPr>
          <a:xfrm>
            <a:off x="683568" y="3212976"/>
            <a:ext cx="1872208" cy="216024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4932040" y="3140968"/>
            <a:ext cx="792088" cy="43204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5940152" y="3140968"/>
            <a:ext cx="2304256" cy="43204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 flipH="1" flipV="1">
            <a:off x="8316416" y="3284984"/>
            <a:ext cx="144017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059832" y="2636912"/>
            <a:ext cx="3235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491880" y="2996952"/>
            <a:ext cx="0" cy="57606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211960" y="2996952"/>
            <a:ext cx="0" cy="57606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Диагональная полоса 19"/>
          <p:cNvSpPr/>
          <p:nvPr/>
        </p:nvSpPr>
        <p:spPr>
          <a:xfrm>
            <a:off x="4067944" y="2852936"/>
            <a:ext cx="72008" cy="216024"/>
          </a:xfrm>
          <a:prstGeom prst="diagStrip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Блок-схема: узел 20"/>
          <p:cNvSpPr/>
          <p:nvPr/>
        </p:nvSpPr>
        <p:spPr>
          <a:xfrm>
            <a:off x="3203848" y="3429000"/>
            <a:ext cx="216024" cy="216024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лок-схема: узел 23"/>
          <p:cNvSpPr/>
          <p:nvPr/>
        </p:nvSpPr>
        <p:spPr>
          <a:xfrm>
            <a:off x="3923928" y="3429000"/>
            <a:ext cx="216024" cy="216024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узел 24"/>
          <p:cNvSpPr/>
          <p:nvPr/>
        </p:nvSpPr>
        <p:spPr>
          <a:xfrm>
            <a:off x="4283968" y="3429000"/>
            <a:ext cx="216024" cy="216024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лок-схема: узел 25"/>
          <p:cNvSpPr/>
          <p:nvPr/>
        </p:nvSpPr>
        <p:spPr>
          <a:xfrm>
            <a:off x="4644008" y="3429000"/>
            <a:ext cx="216024" cy="216024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лок-схема: узел 26"/>
          <p:cNvSpPr/>
          <p:nvPr/>
        </p:nvSpPr>
        <p:spPr>
          <a:xfrm>
            <a:off x="3563888" y="3429000"/>
            <a:ext cx="216024" cy="216024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096941" y="260648"/>
            <a:ext cx="680282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Составление предложения</a:t>
            </a:r>
            <a:endParaRPr lang="ru-RU" sz="44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1700808"/>
            <a:ext cx="4186808" cy="214625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Надежда Надеждина</a:t>
            </a:r>
            <a:endParaRPr lang="ru-RU" sz="5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" y="0"/>
            <a:ext cx="43320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6264696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" y="0"/>
            <a:ext cx="5286711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151112" y="4694947"/>
            <a:ext cx="799288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Надежда Надеждина.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Почему её назвали петрушкой.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Елена\Desktop\Лена\школа\для уроков\урок обучения грамоте с. 68 Упражнение в чтении\петрушка.jpe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116632"/>
            <a:ext cx="4149080" cy="3111810"/>
          </a:xfrm>
          <a:prstGeom prst="rect">
            <a:avLst/>
          </a:prstGeom>
          <a:noFill/>
        </p:spPr>
      </p:pic>
      <p:pic>
        <p:nvPicPr>
          <p:cNvPr id="27651" name="Picture 3" descr="C:\Users\Елена\Desktop\Лена\школа\для уроков\урок обучения грамоте с. 68 Упражнение в чтении\Петрушка кукла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81500" y="2095500"/>
            <a:ext cx="476250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2008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Список используемых источников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764704"/>
            <a:ext cx="9036496" cy="5904656"/>
          </a:xfrm>
        </p:spPr>
        <p:txBody>
          <a:bodyPr>
            <a:noAutofit/>
          </a:bodyPr>
          <a:lstStyle/>
          <a:p>
            <a:r>
              <a:rPr lang="ru-RU" sz="2400" dirty="0" smtClean="0"/>
              <a:t>Мальчик с книгой: </a:t>
            </a:r>
            <a:r>
              <a:rPr lang="en-US" sz="2400" u="sng" dirty="0" smtClean="0">
                <a:hlinkClick r:id="rId2"/>
              </a:rPr>
              <a:t>http://lib.podelise.ru/tw_files2/urls_22/1/d-748/748_html_1f656e3f.gif</a:t>
            </a:r>
            <a:endParaRPr lang="ru-RU" sz="2400" u="sng" dirty="0" smtClean="0"/>
          </a:p>
          <a:p>
            <a:r>
              <a:rPr lang="ru-RU" sz="2400" dirty="0" smtClean="0"/>
              <a:t>Птица галка: </a:t>
            </a:r>
            <a:r>
              <a:rPr lang="en-US" sz="2400" dirty="0" smtClean="0">
                <a:hlinkClick r:id="rId3"/>
              </a:rPr>
              <a:t>http://gallery.birdsmoscow.net.ru/albums/userpics/10001/thumb_207_Parkhaev-2.jpg</a:t>
            </a:r>
            <a:endParaRPr lang="ru-RU" sz="2400" dirty="0" smtClean="0"/>
          </a:p>
          <a:p>
            <a:r>
              <a:rPr lang="ru-RU" sz="2400" dirty="0" smtClean="0"/>
              <a:t>Школьница:</a:t>
            </a:r>
            <a:r>
              <a:rPr lang="en-US" sz="2400" dirty="0" smtClean="0">
                <a:hlinkClick r:id="rId4"/>
              </a:rPr>
              <a:t>http://kak.znate.ru/pars_docs/refs/101/100646/100646_html_61a62e5e.png</a:t>
            </a:r>
            <a:endParaRPr lang="ru-RU" sz="2400" dirty="0" smtClean="0"/>
          </a:p>
          <a:p>
            <a:r>
              <a:rPr lang="ru-RU" sz="2400" dirty="0" smtClean="0"/>
              <a:t>Девочка с бантом: </a:t>
            </a:r>
            <a:r>
              <a:rPr lang="en-US" sz="2400" dirty="0" smtClean="0">
                <a:hlinkClick r:id="rId5"/>
              </a:rPr>
              <a:t>http://motoextrime.ru/wp-content/uploads/2012/12/wpid-x_c285894d-237x300.jpg</a:t>
            </a:r>
            <a:endParaRPr lang="ru-RU" sz="2400" dirty="0" smtClean="0"/>
          </a:p>
          <a:p>
            <a:pPr lvl="0"/>
            <a:r>
              <a:rPr lang="ru-RU" sz="2400" dirty="0" smtClean="0"/>
              <a:t>Петрушка: </a:t>
            </a:r>
            <a:r>
              <a:rPr lang="ru-RU" sz="2400" u="sng" dirty="0" smtClean="0">
                <a:hlinkClick r:id="rId6"/>
              </a:rPr>
              <a:t>http://lib2.podelise.ru/tw_files2/urls_959/11/d-10271/img4.jpg</a:t>
            </a:r>
            <a:endParaRPr lang="ru-RU" sz="2400" dirty="0" smtClean="0"/>
          </a:p>
          <a:p>
            <a:pPr lvl="0"/>
            <a:r>
              <a:rPr lang="ru-RU" sz="2400" dirty="0" smtClean="0"/>
              <a:t>Петрушка кукла: </a:t>
            </a:r>
            <a:r>
              <a:rPr lang="ru-RU" sz="2400" u="sng" dirty="0" smtClean="0">
                <a:hlinkClick r:id="rId7"/>
              </a:rPr>
              <a:t>http://www.drugmetal.ru/uploads/images/d/c/6/4/1006/db9851a2bb.jpg</a:t>
            </a:r>
            <a:endParaRPr lang="ru-RU" sz="2400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Список используемых источников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5544616"/>
          </a:xfrm>
        </p:spPr>
        <p:txBody>
          <a:bodyPr>
            <a:normAutofit fontScale="77500" lnSpcReduction="20000"/>
          </a:bodyPr>
          <a:lstStyle/>
          <a:p>
            <a:r>
              <a:rPr lang="ru-RU" sz="3100" dirty="0" smtClean="0"/>
              <a:t>Парилка: </a:t>
            </a:r>
            <a:r>
              <a:rPr lang="en-US" sz="3100" dirty="0" smtClean="0">
                <a:hlinkClick r:id="rId2"/>
              </a:rPr>
              <a:t>http://orlandorussians.com/wp-content/uploads/2009/09/banya.jpg</a:t>
            </a:r>
            <a:endParaRPr lang="ru-RU" sz="3100" dirty="0" smtClean="0"/>
          </a:p>
          <a:p>
            <a:r>
              <a:rPr lang="ru-RU" sz="3100" dirty="0" smtClean="0"/>
              <a:t>Голуби: </a:t>
            </a:r>
            <a:r>
              <a:rPr lang="en-US" sz="3100" dirty="0" smtClean="0">
                <a:hlinkClick r:id="rId3"/>
              </a:rPr>
              <a:t>http://www.kp.ru/f/12/image/44/78/2707844.jpg</a:t>
            </a:r>
            <a:endParaRPr lang="ru-RU" sz="3100" dirty="0" smtClean="0"/>
          </a:p>
          <a:p>
            <a:r>
              <a:rPr lang="ru-RU" sz="3100" dirty="0" smtClean="0"/>
              <a:t>Улитка: </a:t>
            </a:r>
            <a:r>
              <a:rPr lang="en-US" sz="3100" dirty="0" smtClean="0">
                <a:hlinkClick r:id="rId4"/>
              </a:rPr>
              <a:t>http://sa.uploads.ru/t/SDatN.jpg</a:t>
            </a:r>
            <a:endParaRPr lang="ru-RU" sz="3100" dirty="0" smtClean="0"/>
          </a:p>
          <a:p>
            <a:r>
              <a:rPr lang="ru-RU" sz="3100" dirty="0" smtClean="0"/>
              <a:t>Калитка: </a:t>
            </a:r>
            <a:r>
              <a:rPr lang="en-US" sz="3100" dirty="0" smtClean="0">
                <a:hlinkClick r:id="rId5"/>
              </a:rPr>
              <a:t>http://static4.bigstockphoto.com/thumbs/5/0/5/small2/50514374.jpg</a:t>
            </a:r>
            <a:endParaRPr lang="ru-RU" sz="3100" dirty="0" smtClean="0"/>
          </a:p>
          <a:p>
            <a:r>
              <a:rPr lang="ru-RU" sz="3100" dirty="0" smtClean="0"/>
              <a:t>Панама страна:</a:t>
            </a:r>
          </a:p>
          <a:p>
            <a:r>
              <a:rPr lang="ru-RU" sz="3100" u="sng" dirty="0" smtClean="0">
                <a:hlinkClick r:id="rId6"/>
              </a:rPr>
              <a:t>http://caymandirectory.com/images/ads/3318_2013101447.jpg</a:t>
            </a:r>
            <a:endParaRPr lang="ru-RU" sz="3100" u="sng" dirty="0" smtClean="0"/>
          </a:p>
          <a:p>
            <a:r>
              <a:rPr lang="ru-RU" sz="3100" dirty="0" smtClean="0"/>
              <a:t>Панамка: </a:t>
            </a:r>
            <a:r>
              <a:rPr lang="ru-RU" sz="3100" u="sng" dirty="0" smtClean="0">
                <a:hlinkClick r:id="rId7"/>
              </a:rPr>
              <a:t>http://www.play-today.ru/upload/_tmp_images/19836_big_w462_h315_56e0429_4d7ee_53ad680c.jpg</a:t>
            </a:r>
            <a:endParaRPr lang="ru-RU" sz="3100" dirty="0" smtClean="0"/>
          </a:p>
          <a:p>
            <a:r>
              <a:rPr lang="ru-RU" sz="3100" dirty="0" smtClean="0"/>
              <a:t>Портрет Надежды Надеждиной: </a:t>
            </a:r>
            <a:r>
              <a:rPr lang="ru-RU" sz="3100" u="sng" dirty="0" smtClean="0">
                <a:hlinkClick r:id="rId8"/>
              </a:rPr>
              <a:t>http://fictionbook.ru/static/bookimages/10/84/39/10843966.bin.dir/h/i_001.jpg</a:t>
            </a:r>
            <a:endParaRPr lang="ru-RU" sz="31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Список используемых источников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836712"/>
            <a:ext cx="9036496" cy="5661248"/>
          </a:xfrm>
        </p:spPr>
        <p:txBody>
          <a:bodyPr/>
          <a:lstStyle/>
          <a:p>
            <a:r>
              <a:rPr lang="ru-RU" sz="2400" dirty="0" smtClean="0"/>
              <a:t>Книга: </a:t>
            </a:r>
            <a:r>
              <a:rPr lang="ru-RU" sz="2400" dirty="0" smtClean="0">
                <a:hlinkClick r:id="rId2"/>
              </a:rPr>
              <a:t>http://a1430.phobos.apple.com/us/r1000/084/Purple/76/49/fb/mzl.uhthkztq.png</a:t>
            </a:r>
            <a:endParaRPr lang="ru-RU" sz="2400" dirty="0" smtClean="0"/>
          </a:p>
          <a:p>
            <a:r>
              <a:rPr lang="ru-RU" sz="2400" dirty="0" smtClean="0"/>
              <a:t>Книжная полка: </a:t>
            </a:r>
            <a:r>
              <a:rPr lang="ru-RU" sz="2400" u="sng" dirty="0" smtClean="0">
                <a:hlinkClick r:id="rId3"/>
              </a:rPr>
              <a:t>http://cdn.dornob.com/wp-content/uploads/2009/04/bookcase-art-shelf-design1-220x140.jpg</a:t>
            </a:r>
            <a:endParaRPr lang="ru-RU" sz="2400" dirty="0" smtClean="0"/>
          </a:p>
          <a:p>
            <a:r>
              <a:rPr lang="ru-RU" sz="2400" dirty="0" smtClean="0"/>
              <a:t>Пугало: </a:t>
            </a:r>
            <a:r>
              <a:rPr lang="en-US" sz="2400" dirty="0" smtClean="0">
                <a:hlinkClick r:id="rId4"/>
              </a:rPr>
              <a:t>http://otvet.imgsmail.ru/download/c8928fad51d29c7b6aa66926db13e2c8_i-3451.jpg</a:t>
            </a:r>
            <a:endParaRPr lang="ru-RU" sz="2400" dirty="0" smtClean="0"/>
          </a:p>
          <a:p>
            <a:r>
              <a:rPr lang="ru-RU" sz="2400" dirty="0" smtClean="0"/>
              <a:t>Сороки: </a:t>
            </a:r>
            <a:r>
              <a:rPr lang="en-US" sz="2400" dirty="0" smtClean="0">
                <a:hlinkClick r:id="rId5"/>
              </a:rPr>
              <a:t>http://content-10.foto.mail.ru/mail/iskra1971/_deti/i-7121.jpg</a:t>
            </a:r>
            <a:endParaRPr lang="ru-RU" sz="2400" dirty="0" smtClean="0"/>
          </a:p>
          <a:p>
            <a:r>
              <a:rPr lang="ru-RU" sz="2400" dirty="0" smtClean="0"/>
              <a:t>Странник: </a:t>
            </a:r>
            <a:r>
              <a:rPr lang="en-US" sz="2400" dirty="0" smtClean="0">
                <a:hlinkClick r:id="rId6"/>
              </a:rPr>
              <a:t>http://becti.net/uploads/posts/2010-04/becti_net_r766914d01t210217n70.jpg</a:t>
            </a:r>
            <a:endParaRPr lang="ru-RU" sz="2400" dirty="0" smtClean="0"/>
          </a:p>
          <a:p>
            <a:r>
              <a:rPr lang="ru-RU" sz="2400" dirty="0" smtClean="0"/>
              <a:t>Веселый алфавит: </a:t>
            </a:r>
            <a:r>
              <a:rPr lang="en-US" sz="2400" dirty="0" smtClean="0">
                <a:hlinkClick r:id="rId7"/>
              </a:rPr>
              <a:t>http://www.liveinternet.ru/users/3185033/post280038850/</a:t>
            </a:r>
            <a:r>
              <a:rPr lang="ru-RU" sz="24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640960" cy="6264696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1916832"/>
            <a:ext cx="1460693" cy="10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35935" y="260648"/>
            <a:ext cx="47248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Расскажи о буквах</a:t>
            </a:r>
            <a:endParaRPr lang="ru-RU" sz="44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5013176"/>
            <a:ext cx="1236287" cy="126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2996952"/>
            <a:ext cx="1200546" cy="1215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5229200"/>
            <a:ext cx="815354" cy="102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700808"/>
            <a:ext cx="972073" cy="1027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5301208"/>
            <a:ext cx="1320359" cy="1193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5085184"/>
            <a:ext cx="1525997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1916832"/>
            <a:ext cx="1224136" cy="162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3501008"/>
            <a:ext cx="1636055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352" y="3501008"/>
            <a:ext cx="1246891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2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1988840"/>
            <a:ext cx="1306995" cy="135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1988840"/>
            <a:ext cx="1517154" cy="1316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996952"/>
            <a:ext cx="1261124" cy="113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4725144"/>
            <a:ext cx="1008112" cy="1086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2051720" y="980728"/>
            <a:ext cx="17895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согласные</a:t>
            </a:r>
            <a:endParaRPr lang="ru-RU" sz="28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660232" y="1196752"/>
            <a:ext cx="144648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гласные</a:t>
            </a:r>
            <a:endParaRPr lang="ru-RU" sz="28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86093" y="4293096"/>
            <a:ext cx="288944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г</a:t>
            </a:r>
            <a:r>
              <a:rPr lang="ru-RU" sz="28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лухие согласные</a:t>
            </a:r>
            <a:endParaRPr lang="ru-RU" sz="28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9552" y="980728"/>
            <a:ext cx="146386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з</a:t>
            </a:r>
            <a:r>
              <a:rPr lang="ru-RU" sz="28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вонкие</a:t>
            </a:r>
            <a:endParaRPr lang="ru-RU" sz="28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5530626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ала     </a:t>
            </a:r>
            <a:r>
              <a:rPr lang="ru-RU" sz="5400" b="1" dirty="0" err="1" smtClean="0"/>
              <a:t>ола</a:t>
            </a:r>
            <a:r>
              <a:rPr lang="ru-RU" sz="5400" b="1" dirty="0" smtClean="0"/>
              <a:t>     ила     </a:t>
            </a:r>
            <a:r>
              <a:rPr lang="ru-RU" sz="5400" b="1" dirty="0" err="1" smtClean="0"/>
              <a:t>ула</a:t>
            </a:r>
            <a:r>
              <a:rPr lang="ru-RU" sz="5400" b="1" dirty="0" smtClean="0"/>
              <a:t>     али</a:t>
            </a:r>
            <a:br>
              <a:rPr lang="ru-RU" sz="5400" b="1" dirty="0" smtClean="0"/>
            </a:br>
            <a:r>
              <a:rPr lang="ru-RU" sz="5400" b="1" dirty="0" smtClean="0"/>
              <a:t>ало     </a:t>
            </a:r>
            <a:r>
              <a:rPr lang="ru-RU" sz="5400" b="1" dirty="0" err="1" smtClean="0"/>
              <a:t>оло</a:t>
            </a:r>
            <a:r>
              <a:rPr lang="ru-RU" sz="5400" b="1" dirty="0" smtClean="0"/>
              <a:t>     </a:t>
            </a:r>
            <a:r>
              <a:rPr lang="ru-RU" sz="5400" b="1" dirty="0" err="1" smtClean="0"/>
              <a:t>ило</a:t>
            </a:r>
            <a:r>
              <a:rPr lang="ru-RU" sz="5400" b="1" dirty="0" smtClean="0"/>
              <a:t>     </a:t>
            </a:r>
            <a:r>
              <a:rPr lang="ru-RU" sz="5400" b="1" dirty="0" err="1" smtClean="0"/>
              <a:t>уло</a:t>
            </a:r>
            <a:r>
              <a:rPr lang="ru-RU" sz="5400" b="1" dirty="0" smtClean="0"/>
              <a:t>     </a:t>
            </a:r>
            <a:r>
              <a:rPr lang="ru-RU" sz="5400" b="1" dirty="0" err="1" smtClean="0"/>
              <a:t>оли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dirty="0" err="1" smtClean="0"/>
              <a:t>алу</a:t>
            </a:r>
            <a:r>
              <a:rPr lang="ru-RU" sz="5400" b="1" dirty="0" smtClean="0"/>
              <a:t>     </a:t>
            </a:r>
            <a:r>
              <a:rPr lang="ru-RU" sz="5400" b="1" dirty="0" err="1" smtClean="0"/>
              <a:t>олу</a:t>
            </a:r>
            <a:r>
              <a:rPr lang="ru-RU" sz="5400" b="1" dirty="0" smtClean="0"/>
              <a:t>     илу     </a:t>
            </a:r>
            <a:r>
              <a:rPr lang="ru-RU" sz="5400" b="1" dirty="0" err="1" smtClean="0"/>
              <a:t>улу</a:t>
            </a:r>
            <a:r>
              <a:rPr lang="ru-RU" sz="5400" b="1" dirty="0" smtClean="0"/>
              <a:t>      или</a:t>
            </a:r>
            <a:br>
              <a:rPr lang="ru-RU" sz="5400" b="1" dirty="0" smtClean="0"/>
            </a:br>
            <a:r>
              <a:rPr lang="ru-RU" sz="5400" b="1" dirty="0" smtClean="0"/>
              <a:t>алы     </a:t>
            </a:r>
            <a:r>
              <a:rPr lang="ru-RU" sz="5400" b="1" dirty="0" err="1" smtClean="0"/>
              <a:t>олы</a:t>
            </a:r>
            <a:r>
              <a:rPr lang="ru-RU" sz="5400" b="1" dirty="0" smtClean="0"/>
              <a:t>     илы     </a:t>
            </a:r>
            <a:r>
              <a:rPr lang="ru-RU" sz="5400" b="1" dirty="0" err="1" smtClean="0"/>
              <a:t>улы</a:t>
            </a:r>
            <a:r>
              <a:rPr lang="ru-RU" sz="5400" b="1" dirty="0" smtClean="0"/>
              <a:t>   </a:t>
            </a:r>
            <a:r>
              <a:rPr lang="ru-RU" sz="5400" b="1" dirty="0" err="1" smtClean="0"/>
              <a:t>ули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672623" y="260648"/>
            <a:ext cx="36514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Чтение слогов</a:t>
            </a:r>
            <a:endParaRPr lang="ru-RU" sz="44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244408" y="2132856"/>
            <a:ext cx="144016" cy="1440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8244408" y="2996952"/>
            <a:ext cx="144016" cy="1440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8316416" y="3789040"/>
            <a:ext cx="144016" cy="1440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316416" y="4653136"/>
            <a:ext cx="144016" cy="1440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5530626"/>
          </a:xfrm>
        </p:spPr>
        <p:txBody>
          <a:bodyPr>
            <a:normAutofit/>
          </a:bodyPr>
          <a:lstStyle/>
          <a:p>
            <a:r>
              <a:rPr lang="ru-RU" sz="4800" b="1" dirty="0" err="1" smtClean="0"/>
              <a:t>ама</a:t>
            </a:r>
            <a:r>
              <a:rPr lang="ru-RU" sz="4800" b="1" dirty="0" smtClean="0"/>
              <a:t>     </a:t>
            </a:r>
            <a:r>
              <a:rPr lang="ru-RU" sz="4800" b="1" dirty="0" err="1" smtClean="0"/>
              <a:t>ома</a:t>
            </a:r>
            <a:r>
              <a:rPr lang="ru-RU" sz="4800" b="1" dirty="0" smtClean="0"/>
              <a:t>     </a:t>
            </a:r>
            <a:r>
              <a:rPr lang="ru-RU" sz="4800" b="1" dirty="0" err="1" smtClean="0"/>
              <a:t>има</a:t>
            </a:r>
            <a:r>
              <a:rPr lang="ru-RU" sz="4800" b="1" dirty="0" smtClean="0"/>
              <a:t>     ума     </a:t>
            </a:r>
            <a:r>
              <a:rPr lang="ru-RU" sz="4800" b="1" dirty="0" err="1" smtClean="0"/>
              <a:t>ами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err="1" smtClean="0"/>
              <a:t>амо</a:t>
            </a:r>
            <a:r>
              <a:rPr lang="ru-RU" sz="4800" b="1" dirty="0" smtClean="0"/>
              <a:t>     </a:t>
            </a:r>
            <a:r>
              <a:rPr lang="ru-RU" sz="4800" b="1" dirty="0" err="1" smtClean="0"/>
              <a:t>омо</a:t>
            </a:r>
            <a:r>
              <a:rPr lang="ru-RU" sz="4800" b="1" dirty="0" smtClean="0"/>
              <a:t>     </a:t>
            </a:r>
            <a:r>
              <a:rPr lang="ru-RU" sz="4800" b="1" dirty="0" err="1" smtClean="0"/>
              <a:t>имо</a:t>
            </a:r>
            <a:r>
              <a:rPr lang="ru-RU" sz="4800" b="1" dirty="0" smtClean="0"/>
              <a:t>     </a:t>
            </a:r>
            <a:r>
              <a:rPr lang="ru-RU" sz="4800" b="1" dirty="0" err="1" smtClean="0"/>
              <a:t>умо</a:t>
            </a:r>
            <a:r>
              <a:rPr lang="ru-RU" sz="4800" b="1" dirty="0" smtClean="0"/>
              <a:t>     </a:t>
            </a:r>
            <a:r>
              <a:rPr lang="ru-RU" sz="4800" b="1" dirty="0" err="1" smtClean="0"/>
              <a:t>оми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err="1" smtClean="0"/>
              <a:t>аму</a:t>
            </a:r>
            <a:r>
              <a:rPr lang="ru-RU" sz="4800" b="1" dirty="0" smtClean="0"/>
              <a:t>     </a:t>
            </a:r>
            <a:r>
              <a:rPr lang="ru-RU" sz="4800" b="1" dirty="0" err="1" smtClean="0"/>
              <a:t>ому</a:t>
            </a:r>
            <a:r>
              <a:rPr lang="ru-RU" sz="4800" b="1" dirty="0" smtClean="0"/>
              <a:t>     </a:t>
            </a:r>
            <a:r>
              <a:rPr lang="ru-RU" sz="4800" b="1" dirty="0" err="1" smtClean="0"/>
              <a:t>иму</a:t>
            </a:r>
            <a:r>
              <a:rPr lang="ru-RU" sz="4800" b="1" dirty="0" smtClean="0"/>
              <a:t>     уму     ими</a:t>
            </a:r>
            <a:br>
              <a:rPr lang="ru-RU" sz="4800" b="1" dirty="0" smtClean="0"/>
            </a:br>
            <a:r>
              <a:rPr lang="ru-RU" sz="4800" b="1" dirty="0" err="1" smtClean="0"/>
              <a:t>амы</a:t>
            </a:r>
            <a:r>
              <a:rPr lang="ru-RU" sz="4800" b="1" dirty="0" smtClean="0"/>
              <a:t>     </a:t>
            </a:r>
            <a:r>
              <a:rPr lang="ru-RU" sz="4800" b="1" dirty="0" err="1" smtClean="0"/>
              <a:t>омы</a:t>
            </a:r>
            <a:r>
              <a:rPr lang="ru-RU" sz="4800" b="1" dirty="0" smtClean="0"/>
              <a:t>     </a:t>
            </a:r>
            <a:r>
              <a:rPr lang="ru-RU" sz="4800" b="1" dirty="0" err="1" smtClean="0"/>
              <a:t>имы</a:t>
            </a:r>
            <a:r>
              <a:rPr lang="ru-RU" sz="4800" b="1" dirty="0" smtClean="0"/>
              <a:t>     умы    </a:t>
            </a:r>
            <a:r>
              <a:rPr lang="ru-RU" sz="4800" b="1" dirty="0" err="1" smtClean="0"/>
              <a:t>уми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Игра «Слоги рассыпались»</a:t>
            </a:r>
            <a:endParaRPr lang="ru-RU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21508" name="Picture 4" descr="http://i.istockimg.com/file_thumbview_approve/16815289/1/stock-illustration-16815289-gat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012160" y="2564904"/>
            <a:ext cx="2538740" cy="1440160"/>
          </a:xfrm>
          <a:prstGeom prst="rect">
            <a:avLst/>
          </a:prstGeom>
          <a:noFill/>
        </p:spPr>
      </p:pic>
      <p:pic>
        <p:nvPicPr>
          <p:cNvPr id="21510" name="Picture 6" descr="http://sa.uploads.ru/t/SDatN.jpg"/>
          <p:cNvPicPr>
            <a:picLocks noChangeAspect="1" noChangeArrowheads="1"/>
          </p:cNvPicPr>
          <p:nvPr/>
        </p:nvPicPr>
        <p:blipFill>
          <a:blip r:embed="rId3" cstate="screen"/>
          <a:srcRect l="27300"/>
          <a:stretch>
            <a:fillRect/>
          </a:stretch>
        </p:blipFill>
        <p:spPr bwMode="auto">
          <a:xfrm>
            <a:off x="3779912" y="5085184"/>
            <a:ext cx="2492896" cy="1495426"/>
          </a:xfrm>
          <a:prstGeom prst="rect">
            <a:avLst/>
          </a:prstGeom>
          <a:noFill/>
        </p:spPr>
      </p:pic>
      <p:pic>
        <p:nvPicPr>
          <p:cNvPr id="21512" name="Picture 8" descr="http://orlandorussians.com/wp-content/uploads/2009/09/banya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67544" y="2996952"/>
            <a:ext cx="2520280" cy="1890210"/>
          </a:xfrm>
          <a:prstGeom prst="rect">
            <a:avLst/>
          </a:prstGeom>
          <a:noFill/>
        </p:spPr>
      </p:pic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683568" y="1999292"/>
            <a:ext cx="22322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ПАРИЛКА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4067944" y="4293096"/>
            <a:ext cx="19442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УЛИТКА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6156176" y="1556792"/>
            <a:ext cx="24482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КАЛИТКА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Диагональная полоса 9"/>
          <p:cNvSpPr/>
          <p:nvPr/>
        </p:nvSpPr>
        <p:spPr>
          <a:xfrm>
            <a:off x="1835696" y="1772816"/>
            <a:ext cx="144016" cy="28803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Диагональная полоса 10"/>
          <p:cNvSpPr/>
          <p:nvPr/>
        </p:nvSpPr>
        <p:spPr>
          <a:xfrm>
            <a:off x="7236296" y="1412776"/>
            <a:ext cx="144016" cy="28803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Диагональная полоса 11"/>
          <p:cNvSpPr/>
          <p:nvPr/>
        </p:nvSpPr>
        <p:spPr>
          <a:xfrm>
            <a:off x="4860032" y="4149080"/>
            <a:ext cx="144016" cy="288032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/>
      <p:bldP spid="21514" grpId="0"/>
      <p:bldP spid="21515" grpId="0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07504" y="994375"/>
            <a:ext cx="87129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роман           панама            галка 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Роман           Панама            Галка</a:t>
            </a:r>
            <a:endParaRPr kumimoji="0" lang="ru-RU" sz="6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3" name="Picture 2" descr="http://lib.podelise.ru/tw_files2/urls_22/1/d-748/748_html_1f656e3f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8" y="3861048"/>
            <a:ext cx="2230673" cy="2351907"/>
          </a:xfrm>
          <a:prstGeom prst="rect">
            <a:avLst/>
          </a:prstGeom>
          <a:noFill/>
        </p:spPr>
      </p:pic>
      <p:pic>
        <p:nvPicPr>
          <p:cNvPr id="4" name="Picture 8" descr="http://motoextrime.ru/wp-content/uploads/2012/12/wpid-x_c285894d-237x30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228184" y="4221087"/>
            <a:ext cx="1944216" cy="2461033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092280" y="2564904"/>
            <a:ext cx="1519137" cy="1427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275857" y="2852936"/>
            <a:ext cx="1800200" cy="12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987824" y="4437112"/>
            <a:ext cx="2339010" cy="17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921825" y="260648"/>
            <a:ext cx="315304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Чтение слов</a:t>
            </a:r>
            <a:endParaRPr lang="ru-RU" sz="44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331640" y="1124744"/>
            <a:ext cx="669674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Тут Роман листал роман.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http://lib.podelise.ru/tw_files2/urls_22/1/d-748/748_html_1f656e3f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483768" y="2780928"/>
            <a:ext cx="3384376" cy="356831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0117" y="260648"/>
            <a:ext cx="841647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Чтение предложений с «игрой слов»</a:t>
            </a:r>
            <a:endParaRPr lang="ru-RU" sz="40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Там Галка смотрит на галку.</a:t>
            </a:r>
            <a:endParaRPr lang="ru-RU" b="1" dirty="0"/>
          </a:p>
        </p:txBody>
      </p:sp>
      <p:pic>
        <p:nvPicPr>
          <p:cNvPr id="3" name="Picture 8" descr="http://motoextrime.ru/wp-content/uploads/2012/12/wpid-x_c285894d-237x30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43608" y="2708920"/>
            <a:ext cx="2808312" cy="3554826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868144" y="3789040"/>
            <a:ext cx="237626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Пугало </a:t>
            </a:r>
            <a:r>
              <a:rPr lang="ru-RU" b="1" dirty="0" err="1" smtClean="0"/>
              <a:t>пугало</a:t>
            </a:r>
            <a:r>
              <a:rPr lang="ru-RU" b="1" dirty="0" smtClean="0"/>
              <a:t> сорок </a:t>
            </a:r>
            <a:r>
              <a:rPr lang="ru-RU" b="1" dirty="0" err="1" smtClean="0"/>
              <a:t>сорок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7" name="Диагональная полоса 6"/>
          <p:cNvSpPr/>
          <p:nvPr/>
        </p:nvSpPr>
        <p:spPr>
          <a:xfrm>
            <a:off x="1763688" y="1124744"/>
            <a:ext cx="72008" cy="288032"/>
          </a:xfrm>
          <a:prstGeom prst="diagStrip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Диагональная полоса 7"/>
          <p:cNvSpPr/>
          <p:nvPr/>
        </p:nvSpPr>
        <p:spPr>
          <a:xfrm>
            <a:off x="3923928" y="1124744"/>
            <a:ext cx="72008" cy="288032"/>
          </a:xfrm>
          <a:prstGeom prst="diagStrip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Диагональная полоса 8"/>
          <p:cNvSpPr/>
          <p:nvPr/>
        </p:nvSpPr>
        <p:spPr>
          <a:xfrm>
            <a:off x="5148064" y="1124744"/>
            <a:ext cx="72008" cy="288032"/>
          </a:xfrm>
          <a:prstGeom prst="diagStrip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Диагональная полоса 9"/>
          <p:cNvSpPr/>
          <p:nvPr/>
        </p:nvSpPr>
        <p:spPr>
          <a:xfrm>
            <a:off x="7236296" y="1052736"/>
            <a:ext cx="72008" cy="288032"/>
          </a:xfrm>
          <a:prstGeom prst="diagStrip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2770" name="Picture 2" descr="http://otvet.imgsmail.ru/download/c8928fad51d29c7b6aa66926db13e2c8_i-345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552" y="2420888"/>
            <a:ext cx="3390900" cy="4095750"/>
          </a:xfrm>
          <a:prstGeom prst="rect">
            <a:avLst/>
          </a:prstGeom>
          <a:noFill/>
        </p:spPr>
      </p:pic>
      <p:pic>
        <p:nvPicPr>
          <p:cNvPr id="32772" name="Picture 4" descr="http://content-10.foto.mail.ru/mail/iskra1971/_deti/i-712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067944" y="3573016"/>
            <a:ext cx="4727462" cy="2757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227</Words>
  <Application>Microsoft Office PowerPoint</Application>
  <PresentationFormat>Экран (4:3)</PresentationFormat>
  <Paragraphs>57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Зубкова Елена Александровна  учитель начальных классов МАОУ лицей №34 г.Тюмени</vt:lpstr>
      <vt:lpstr>Слайд 2</vt:lpstr>
      <vt:lpstr>ала     ола     ила     ула     али ало     оло     ило     уло     оли алу     олу     илу     улу      или алы     олы     илы     улы   ули</vt:lpstr>
      <vt:lpstr>ама     ома     има     ума     ами амо     омо     имо     умо     оми аму     ому     иму     уму     ими амы     омы     имы     умы    уми</vt:lpstr>
      <vt:lpstr>Игра «Слоги рассыпались»</vt:lpstr>
      <vt:lpstr>Слайд 6</vt:lpstr>
      <vt:lpstr>Слайд 7</vt:lpstr>
      <vt:lpstr>Там Галка смотрит на галку.</vt:lpstr>
      <vt:lpstr>Пугало пугало сорок сорок.</vt:lpstr>
      <vt:lpstr>У окна Гули – гули.</vt:lpstr>
      <vt:lpstr>У странника панама стара.</vt:lpstr>
      <vt:lpstr>Слайд 12</vt:lpstr>
      <vt:lpstr>Надежда Надеждина</vt:lpstr>
      <vt:lpstr>Слайд 14</vt:lpstr>
      <vt:lpstr>Слайд 15</vt:lpstr>
      <vt:lpstr>Список используемых источников</vt:lpstr>
      <vt:lpstr>Список используемых источников</vt:lpstr>
      <vt:lpstr>Список используемых источников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Irina</dc:creator>
  <cp:lastModifiedBy>Елена</cp:lastModifiedBy>
  <cp:revision>36</cp:revision>
  <dcterms:created xsi:type="dcterms:W3CDTF">2013-11-09T20:43:04Z</dcterms:created>
  <dcterms:modified xsi:type="dcterms:W3CDTF">2015-07-21T05:05:29Z</dcterms:modified>
</cp:coreProperties>
</file>