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84" r:id="rId12"/>
    <p:sldId id="286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2" r:id="rId26"/>
    <p:sldId id="285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925" autoAdjust="0"/>
  </p:normalViewPr>
  <p:slideViewPr>
    <p:cSldViewPr>
      <p:cViewPr>
        <p:scale>
          <a:sx n="71" d="100"/>
          <a:sy n="71" d="100"/>
        </p:scale>
        <p:origin x="-1134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04665"/>
            <a:ext cx="6965245" cy="1296143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Социально-личностное развитие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628800"/>
            <a:ext cx="8712968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6640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Calibri"/>
                <a:cs typeface="Times New Roman"/>
              </a:rPr>
              <a:t>Третий год жизни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348880"/>
            <a:ext cx="6196405" cy="3374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3200" dirty="0" smtClean="0">
                <a:latin typeface="Calibri"/>
                <a:ea typeface="Calibri"/>
                <a:cs typeface="Times New Roman"/>
              </a:rPr>
              <a:t>Дети 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>обычно имеют отчетливое представление о себе как о мальчике или девочке, а </a:t>
            </a:r>
            <a:r>
              <a:rPr lang="ru-RU" sz="3200" dirty="0" smtClean="0">
                <a:latin typeface="Calibri"/>
                <a:ea typeface="Calibri"/>
                <a:cs typeface="Times New Roman"/>
              </a:rPr>
              <a:t>поэтому 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>следует уделять внимание формированию у ребенка поло-ролевой </a:t>
            </a:r>
            <a:r>
              <a:rPr lang="ru-RU" sz="3200" dirty="0" smtClean="0">
                <a:latin typeface="Calibri"/>
                <a:ea typeface="Calibri"/>
                <a:cs typeface="Times New Roman"/>
              </a:rPr>
              <a:t>идентификации.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830587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Формирование самооценки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628800"/>
            <a:ext cx="6196405" cy="409426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 дошкольном возрасте завышена!!!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Более адекватное оценивание себя и своего поведения проявляется к 6-7 годам.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Легче оценить другого нежели себя.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Самооценка влияет на проявление ребенком активности в разных видах деятельности.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70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Различают общую и частную самооценку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b="1" dirty="0">
                <a:latin typeface="Calibri"/>
                <a:ea typeface="Calibri"/>
                <a:cs typeface="Times New Roman"/>
              </a:rPr>
              <a:t>Частной самооценкой будет, например, оценка каких-то деталей своей внешности, отдельных черт</a:t>
            </a:r>
            <a:r>
              <a:rPr lang="ru-RU" dirty="0">
                <a:latin typeface="Calibri"/>
                <a:ea typeface="Calibri"/>
                <a:cs typeface="Times New Roman"/>
              </a:rPr>
              <a:t> характера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r>
              <a:rPr lang="ru-RU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b="1" dirty="0">
                <a:latin typeface="Calibri"/>
                <a:ea typeface="Calibri"/>
                <a:cs typeface="Times New Roman"/>
              </a:rPr>
              <a:t>В общей</a:t>
            </a:r>
            <a:r>
              <a:rPr lang="ru-RU" dirty="0">
                <a:latin typeface="Calibri"/>
                <a:ea typeface="Calibri"/>
                <a:cs typeface="Times New Roman"/>
              </a:rPr>
              <a:t>, или глобальной самооценке отражается одобрение или неодобрение, которое переживает человек по отношению к самому себе.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latin typeface="Calibri"/>
                <a:ea typeface="Calibri"/>
                <a:cs typeface="Times New Roman"/>
              </a:rPr>
              <a:t>В глобальной самооценке отражается сущность личности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6657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Социальные навыки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раннем возрасте формируются в ходе ежедневных процедур: умывание, одевание, прием пищи – способствует познавательно-речевому развитию ребенка;</a:t>
            </a:r>
          </a:p>
          <a:p>
            <a:r>
              <a:rPr lang="ru-RU" sz="2800" dirty="0" smtClean="0"/>
              <a:t>Уход за внешним видом;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Наиболее успешно разнообразные социальные навыки формируются у детей в процессе сотрудничества со </a:t>
            </a:r>
            <a:r>
              <a:rPr lang="ru-RU" sz="28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взрослыми.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567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Правила этикета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Calibri"/>
                <a:ea typeface="Calibri"/>
                <a:cs typeface="Times New Roman"/>
              </a:rPr>
              <a:t>Взрослые должны своим примером демонстрировать детям правила этикета и побуждать их им 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следовать.</a:t>
            </a:r>
          </a:p>
          <a:p>
            <a:r>
              <a:rPr lang="ru-RU" sz="2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800" i="1" dirty="0">
                <a:latin typeface="Calibri"/>
                <a:ea typeface="Calibri"/>
                <a:cs typeface="Times New Roman"/>
              </a:rPr>
              <a:t>В ходе проведения ежедневных процедур у маленьких часто возникают капризы, недовольство, конфликты с взрослыми.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1835715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891337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3300"/>
                </a:solidFill>
              </a:rPr>
              <a:t>Способы разрешения ситуаций отказа с точки зрения авторитарного и личностно-ориентированного стиля взаимодействия  взрослых и детей.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708920"/>
            <a:ext cx="6196405" cy="301414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/>
                <a:ea typeface="Times New Roman"/>
              </a:rPr>
              <a:t>При авторитарном стиле взаимодействия взрослый прибегает к принуждению (носильное кормление, умывание, укладывание спать, одевание); угрозам («не будешь кушать — не пойдешь гулять»); запретам («нельзя вставать с горшка») и наказаниям.</a:t>
            </a:r>
            <a:endParaRPr lang="ru-RU" sz="2800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382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03300"/>
                </a:solidFill>
                <a:latin typeface="Calibri"/>
                <a:ea typeface="Calibri"/>
                <a:cs typeface="Times New Roman"/>
              </a:rPr>
              <a:t>Личностно-ориентированное взаимодействие предполагает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988840"/>
            <a:ext cx="6196405" cy="4104456"/>
          </a:xfrm>
        </p:spPr>
        <p:txBody>
          <a:bodyPr/>
          <a:lstStyle/>
          <a:p>
            <a:r>
              <a:rPr lang="ru-RU" sz="2800" dirty="0">
                <a:latin typeface="Times New Roman"/>
                <a:ea typeface="Times New Roman"/>
              </a:rPr>
              <a:t>ласковые уговоры, объяснения; </a:t>
            </a:r>
            <a:endParaRPr lang="ru-RU" sz="2800" dirty="0" smtClean="0">
              <a:latin typeface="Times New Roman"/>
              <a:ea typeface="Times New Roman"/>
            </a:endParaRPr>
          </a:p>
          <a:p>
            <a:r>
              <a:rPr lang="ru-RU" sz="2800" dirty="0" smtClean="0">
                <a:latin typeface="Times New Roman"/>
                <a:ea typeface="Times New Roman"/>
              </a:rPr>
              <a:t>использование </a:t>
            </a:r>
            <a:r>
              <a:rPr lang="ru-RU" sz="2800" dirty="0">
                <a:latin typeface="Times New Roman"/>
                <a:ea typeface="Times New Roman"/>
              </a:rPr>
              <a:t>подходящих к ситуации песенок, стихов, рассказов; </a:t>
            </a:r>
            <a:endParaRPr lang="ru-RU" sz="2800" dirty="0" smtClean="0">
              <a:latin typeface="Times New Roman"/>
              <a:ea typeface="Times New Roman"/>
            </a:endParaRPr>
          </a:p>
          <a:p>
            <a:r>
              <a:rPr lang="ru-RU" sz="2800" dirty="0" smtClean="0">
                <a:latin typeface="Times New Roman"/>
                <a:ea typeface="Times New Roman"/>
              </a:rPr>
              <a:t>обыгрывание </a:t>
            </a:r>
            <a:r>
              <a:rPr lang="ru-RU" sz="2800" dirty="0">
                <a:latin typeface="Times New Roman"/>
                <a:ea typeface="Times New Roman"/>
              </a:rPr>
              <a:t>процедуры; </a:t>
            </a:r>
            <a:endParaRPr lang="ru-RU" sz="2800" dirty="0" smtClean="0">
              <a:latin typeface="Times New Roman"/>
              <a:ea typeface="Times New Roman"/>
            </a:endParaRPr>
          </a:p>
          <a:p>
            <a:r>
              <a:rPr lang="ru-RU" sz="2800" dirty="0" smtClean="0">
                <a:latin typeface="Times New Roman"/>
                <a:ea typeface="Times New Roman"/>
              </a:rPr>
              <a:t>поощрение </a:t>
            </a:r>
            <a:r>
              <a:rPr lang="ru-RU" sz="2800" dirty="0">
                <a:latin typeface="Times New Roman"/>
                <a:ea typeface="Times New Roman"/>
              </a:rPr>
              <a:t>самостоятельности ребенка; </a:t>
            </a:r>
            <a:endParaRPr lang="ru-RU" sz="2800" dirty="0" smtClean="0">
              <a:latin typeface="Times New Roman"/>
              <a:ea typeface="Times New Roman"/>
            </a:endParaRPr>
          </a:p>
          <a:p>
            <a:r>
              <a:rPr lang="ru-RU" sz="2800" dirty="0" smtClean="0">
                <a:latin typeface="Times New Roman"/>
                <a:ea typeface="Times New Roman"/>
              </a:rPr>
              <a:t>следование </a:t>
            </a:r>
            <a:r>
              <a:rPr lang="ru-RU" sz="2800" dirty="0">
                <a:latin typeface="Times New Roman"/>
                <a:ea typeface="Times New Roman"/>
              </a:rPr>
              <a:t>за темпом его действий.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4197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3300"/>
                </a:solidFill>
                <a:latin typeface="Calibri"/>
                <a:ea typeface="Calibri"/>
                <a:cs typeface="Times New Roman"/>
              </a:rPr>
              <a:t>Авторитарные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3200" dirty="0">
                <a:solidFill>
                  <a:srgbClr val="003300"/>
                </a:solidFill>
                <a:latin typeface="Calibri"/>
                <a:ea typeface="Calibri"/>
                <a:cs typeface="Times New Roman"/>
              </a:rPr>
              <a:t>способы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772816"/>
            <a:ext cx="6196405" cy="3603812"/>
          </a:xfrm>
        </p:spPr>
        <p:txBody>
          <a:bodyPr/>
          <a:lstStyle/>
          <a:p>
            <a:r>
              <a:rPr lang="ru-RU" dirty="0">
                <a:latin typeface="Calibri"/>
                <a:ea typeface="Calibri"/>
                <a:cs typeface="Times New Roman"/>
              </a:rPr>
              <a:t>с точки зрения переживаний ребенка они вызывают эмоциональный дискомфорт, обиду, испуг, недоверие к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воспитателю; </a:t>
            </a:r>
          </a:p>
          <a:p>
            <a:r>
              <a:rPr lang="ru-RU" dirty="0" smtClean="0">
                <a:latin typeface="Calibri"/>
                <a:ea typeface="Calibri"/>
                <a:cs typeface="Times New Roman"/>
              </a:rPr>
              <a:t>возможны </a:t>
            </a:r>
            <a:r>
              <a:rPr lang="ru-RU" dirty="0">
                <a:latin typeface="Calibri"/>
                <a:ea typeface="Calibri"/>
                <a:cs typeface="Times New Roman"/>
              </a:rPr>
              <a:t>негативные последствия принудительных способов проведения режимных процедур (возникновение у ребенка стойкого отсутствия аппетита, запоров,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энуреза</a:t>
            </a:r>
            <a:r>
              <a:rPr lang="ru-RU" dirty="0">
                <a:latin typeface="Calibri"/>
                <a:ea typeface="Calibri"/>
                <a:cs typeface="Times New Roman"/>
              </a:rPr>
              <a:t>, водобоязни и пр.).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0094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  <a:t>Способы личностно-ориентированного взаимодействия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требуют </a:t>
            </a:r>
            <a:r>
              <a:rPr lang="ru-RU" sz="2800" dirty="0">
                <a:latin typeface="Times New Roman"/>
                <a:ea typeface="Times New Roman"/>
              </a:rPr>
              <a:t>от взрослого особых усилий, терпения и творческого подхода, зато вызывают </a:t>
            </a:r>
            <a:r>
              <a:rPr lang="ru-RU" sz="2800" dirty="0" smtClean="0">
                <a:latin typeface="Times New Roman"/>
                <a:ea typeface="Times New Roman"/>
              </a:rPr>
              <a:t>положительные </a:t>
            </a:r>
            <a:r>
              <a:rPr lang="ru-RU" sz="2800" dirty="0">
                <a:latin typeface="Times New Roman"/>
                <a:ea typeface="Times New Roman"/>
              </a:rPr>
              <a:t>эмоции, 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чувство </a:t>
            </a:r>
            <a:r>
              <a:rPr lang="ru-RU" sz="2800" dirty="0">
                <a:latin typeface="Times New Roman"/>
                <a:ea typeface="Times New Roman"/>
              </a:rPr>
              <a:t>уверенности, 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доверия </a:t>
            </a:r>
            <a:r>
              <a:rPr lang="ru-RU" sz="2800" dirty="0">
                <a:latin typeface="Times New Roman"/>
                <a:ea typeface="Times New Roman"/>
              </a:rPr>
              <a:t>к взрослому</a:t>
            </a:r>
            <a:r>
              <a:rPr lang="ru-RU" sz="2800" dirty="0" smtClean="0">
                <a:latin typeface="Times New Roman"/>
                <a:ea typeface="Times New Roman"/>
              </a:rPr>
              <a:t>,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способствуют </a:t>
            </a:r>
            <a:r>
              <a:rPr lang="ru-RU" sz="2800" dirty="0">
                <a:latin typeface="Times New Roman"/>
                <a:ea typeface="Times New Roman"/>
              </a:rPr>
              <a:t>развитию самостоятельности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3178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Для социально-личностного развития ребенка большое значение имеет игра</a:t>
            </a:r>
            <a:r>
              <a:rPr lang="ru-RU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32857"/>
            <a:ext cx="6196405" cy="3590212"/>
          </a:xfrm>
        </p:spPr>
        <p:txBody>
          <a:bodyPr>
            <a:noAutofit/>
          </a:bodyPr>
          <a:lstStyle/>
          <a:p>
            <a:r>
              <a:rPr lang="ru-RU" dirty="0">
                <a:latin typeface="Calibri"/>
                <a:ea typeface="Calibri"/>
                <a:cs typeface="Times New Roman"/>
              </a:rPr>
              <a:t>Значение игры в развитии ребенка трудно переоценить. Каждая вносит определенный вклад в его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развитие.</a:t>
            </a:r>
          </a:p>
          <a:p>
            <a:r>
              <a:rPr lang="ru-RU" dirty="0" smtClean="0">
                <a:latin typeface="Calibri"/>
                <a:ea typeface="Calibri"/>
                <a:cs typeface="Times New Roman"/>
              </a:rPr>
              <a:t>в </a:t>
            </a:r>
            <a:r>
              <a:rPr lang="ru-RU" dirty="0">
                <a:latin typeface="Calibri"/>
                <a:ea typeface="Calibri"/>
                <a:cs typeface="Times New Roman"/>
              </a:rPr>
              <a:t>играх-забавах и подвижных играх развиваются эмоциональная сфера, двигательная активность ребенка, умение координировать свои действия с действиями партнеров. Практически все игры способствуют развитию внимания, восприятия, мышления, воображения, речи.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2660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Основные направления в сфере социально-личностного 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Формирование у ребенка положительного отношения к себе и представления о себе;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Формирование социальных навыков;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Развитие игровой деятельности;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Общение со сверстниками.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5947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Сюжетные игры и игры-драматизации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28" y="1857364"/>
            <a:ext cx="6196405" cy="360381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способствуют </a:t>
            </a:r>
            <a: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социальному развитию детей. Изображая взаимодействия персонажей игры, они учатся понимать чувства и состояния других, сопереживать им. Через собственные переживания малыш осваивает моральные нормы, знакомится с понятиями «добрый», «злой», «смелый</a:t>
            </a:r>
            <a:r>
              <a:rPr lang="ru-RU" sz="28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»,</a:t>
            </a:r>
            <a:r>
              <a:rPr lang="ru-RU" sz="2800" dirty="0">
                <a:latin typeface="Times New Roman"/>
                <a:ea typeface="Times New Roman"/>
              </a:rPr>
              <a:t> «трусливый», «жадный» и др.; 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264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267602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3100" dirty="0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  <a:t>в процессе коллективных и совместных игр </a:t>
            </a:r>
            <a:r>
              <a:rPr lang="ru-RU" sz="3100" dirty="0" smtClean="0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  <a:t>ребенок учится </a:t>
            </a:r>
            <a:r>
              <a:rPr lang="ru-RU" sz="3100" dirty="0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  <a:t>общаться с </a:t>
            </a:r>
            <a:r>
              <a:rPr lang="ru-RU" sz="3100" dirty="0" smtClean="0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  <a:t>другими  детьми, согласовывать </a:t>
            </a:r>
            <a:r>
              <a:rPr lang="ru-RU" sz="3100" dirty="0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  <a:t>с ними свои желания и </a:t>
            </a:r>
            <a:r>
              <a:rPr lang="ru-RU" sz="3100" dirty="0" smtClean="0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  <a:t>действия.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492896"/>
            <a:ext cx="6196405" cy="3230172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1886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  <a:t>Личностно-ориентированное общение воспитателя с детьми.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046047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AA2B1E"/>
              </a:buClr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Качество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игрового взаимодействия взрослого с ребенком и само развитие детской игры в большой степени зависят от характера взаимоотношений партнеров. Отстраненное отношение воспитателя к ребенку будет препятствовать полноценному развитию игровой деятельности. Чтобы пробудить у ребенка интерес к игре, взрослый должен установить с ним эмоционально-положительный контакт, вызвать у него доверие и желание действовать вместе.</a:t>
            </a:r>
          </a:p>
          <a:p>
            <a:pPr lvl="0">
              <a:buClr>
                <a:srgbClr val="AA2B1E"/>
              </a:buClr>
            </a:pPr>
            <a:endParaRPr lang="ru-RU" sz="20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9861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99250"/>
          </a:xfrm>
        </p:spPr>
        <p:txBody>
          <a:bodyPr>
            <a:normAutofit/>
          </a:bodyPr>
          <a:lstStyle/>
          <a:p>
            <a:r>
              <a:rPr lang="ru-RU" sz="3100" dirty="0">
                <a:solidFill>
                  <a:srgbClr val="C00000"/>
                </a:solidFill>
                <a:latin typeface="Times New Roman"/>
                <a:ea typeface="Times New Roman"/>
              </a:rPr>
              <a:t>Поддержка игровой инициативы ребенка.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32856"/>
            <a:ext cx="6196405" cy="359021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Воспитатель поощряет и подхватывает любое действие малыша: «Молодец, как хорошо ты кормишь дочку!», «Давай я налью молочка, а ты ее попоишь». </a:t>
            </a:r>
            <a:endParaRPr lang="ru-RU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Таким </a:t>
            </a:r>
            <a:r>
              <a:rPr lang="ru-RU" i="1" dirty="0">
                <a:solidFill>
                  <a:srgbClr val="C00000"/>
                </a:solidFill>
                <a:latin typeface="Times New Roman"/>
                <a:ea typeface="Times New Roman"/>
              </a:rPr>
              <a:t>образом он поддерживает и помогает продлить игру, а затем дает ребенку возможность продолжить ее самостоятельно.</a:t>
            </a:r>
            <a:br>
              <a:rPr lang="ru-RU" i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507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 игре развиваются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3300"/>
                </a:solidFill>
              </a:rPr>
              <a:t>Мотивационно-</a:t>
            </a:r>
            <a:r>
              <a:rPr lang="ru-RU" sz="2800" dirty="0" err="1" smtClean="0">
                <a:solidFill>
                  <a:srgbClr val="003300"/>
                </a:solidFill>
              </a:rPr>
              <a:t>потребностная</a:t>
            </a:r>
            <a:r>
              <a:rPr lang="ru-RU" sz="2800" dirty="0" smtClean="0">
                <a:solidFill>
                  <a:srgbClr val="003300"/>
                </a:solidFill>
              </a:rPr>
              <a:t> сфера ребенка;</a:t>
            </a:r>
          </a:p>
          <a:p>
            <a:r>
              <a:rPr lang="ru-RU" sz="2800" dirty="0">
                <a:solidFill>
                  <a:srgbClr val="003300"/>
                </a:solidFill>
              </a:rPr>
              <a:t>П</a:t>
            </a:r>
            <a:r>
              <a:rPr lang="ru-RU" sz="2800" dirty="0" smtClean="0">
                <a:solidFill>
                  <a:srgbClr val="003300"/>
                </a:solidFill>
              </a:rPr>
              <a:t>роизвольное поведение;</a:t>
            </a:r>
            <a:endParaRPr lang="ru-RU" sz="2800" dirty="0">
              <a:solidFill>
                <a:srgbClr val="003300"/>
              </a:solidFill>
            </a:endParaRPr>
          </a:p>
          <a:p>
            <a:r>
              <a:rPr lang="ru-RU" sz="2800" dirty="0" smtClean="0">
                <a:solidFill>
                  <a:srgbClr val="003300"/>
                </a:solidFill>
              </a:rPr>
              <a:t>Реализуется притязание на признание со стороны сверстников;</a:t>
            </a:r>
            <a:endParaRPr lang="ru-RU" sz="2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891338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2060"/>
                </a:solidFill>
                <a:latin typeface="Times New Roman"/>
                <a:ea typeface="Times New Roman"/>
              </a:rPr>
              <a:t>В </a:t>
            </a:r>
            <a:r>
              <a:rPr lang="ru-RU" sz="31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процессе </a:t>
            </a:r>
            <a:r>
              <a:rPr lang="ru-RU" sz="3100" dirty="0">
                <a:solidFill>
                  <a:srgbClr val="002060"/>
                </a:solidFill>
                <a:latin typeface="Times New Roman"/>
                <a:ea typeface="Times New Roman"/>
              </a:rPr>
              <a:t>игр ребенок постепенно осваивает разные ролевые отношения, учится строить диалоги, общаться с партнером по игре.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492897"/>
            <a:ext cx="6196405" cy="323017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Calibri"/>
                <a:ea typeface="Calibri"/>
                <a:cs typeface="Times New Roman"/>
              </a:rPr>
              <a:t>Интерес к сверстникам возникает у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малышей рано,</a:t>
            </a:r>
          </a:p>
          <a:p>
            <a:r>
              <a:rPr lang="ru-RU" dirty="0">
                <a:latin typeface="Calibri"/>
                <a:ea typeface="Calibri"/>
                <a:cs typeface="Times New Roman"/>
              </a:rPr>
              <a:t>первые контакты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кратковременны, отягощены конфликтными ситуациями,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учатся </a:t>
            </a:r>
            <a:r>
              <a:rPr lang="ru-RU" dirty="0">
                <a:latin typeface="Times New Roman"/>
                <a:ea typeface="Times New Roman"/>
              </a:rPr>
              <a:t>играть рядом или вместе друг с </a:t>
            </a:r>
            <a:r>
              <a:rPr lang="ru-RU" dirty="0" smtClean="0">
                <a:latin typeface="Times New Roman"/>
                <a:ea typeface="Times New Roman"/>
              </a:rPr>
              <a:t>другом,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Постепенно интерес к сверстникам повышается,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Выстраиваются доброжелательные взаимоотношения со сверстниками.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5951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 процессе общения со сверстниками проявляется разное отношение к успехам и неудачам.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rgbClr val="003300"/>
                </a:solidFill>
              </a:rPr>
              <a:t>Достижение успеха оказывает влияние на самоуважение и принятие себя, которое снижается или повышается.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Чтобы понять, какой тип самооценки у вашего ребенка, пройдите с ним несложный тест.</a:t>
            </a:r>
            <a:endParaRPr lang="ru-RU" sz="28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Тест «10 ступенек»</a:t>
            </a:r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 smtClean="0">
              <a:solidFill>
                <a:srgbClr val="003300"/>
              </a:solidFill>
            </a:endParaRPr>
          </a:p>
          <a:p>
            <a:endParaRPr lang="ru-RU" sz="2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36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xmlns="" val="3398334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315274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C00000"/>
                </a:solidFill>
              </a:rPr>
              <a:t>Формирование у ребенка положительного отношения к себе и представления о </a:t>
            </a:r>
            <a:r>
              <a:rPr lang="ru-RU" sz="3100" dirty="0" smtClean="0">
                <a:solidFill>
                  <a:srgbClr val="C00000"/>
                </a:solidFill>
              </a:rPr>
              <a:t>себе: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4464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Важно создавать условия, в которых ребенок чувствует свою значимость для окружающих, их любовь, был уверен в том, что всегда получит поддержку со стороны взрослого.                      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800" dirty="0" smtClean="0"/>
              <a:t>Формируется доверие ребенка к миру и возможность активно и эффективно его осваивать.       </a:t>
            </a:r>
            <a:endParaRPr lang="ru-RU" sz="28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427984" y="3717032"/>
            <a:ext cx="484632" cy="86409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867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Важно создавать ситуации, в которых  центром внимания является каждый ребенок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Обращайтесь к ребенку по имени в играх, </a:t>
            </a:r>
            <a:r>
              <a:rPr lang="ru-RU" dirty="0" err="1" smtClean="0"/>
              <a:t>потешках</a:t>
            </a:r>
            <a:r>
              <a:rPr lang="ru-RU" dirty="0" smtClean="0"/>
              <a:t>, песенках;</a:t>
            </a:r>
          </a:p>
          <a:p>
            <a:r>
              <a:rPr lang="ru-RU" dirty="0" smtClean="0"/>
              <a:t>В групповом помещении разместите фотографии детей так, чтобы каждый мог увидеть и узнать себя на фотографии, показать ее детям и взрослым.</a:t>
            </a:r>
          </a:p>
          <a:p>
            <a:r>
              <a:rPr lang="ru-RU" dirty="0" smtClean="0"/>
              <a:t>Оформите альбом, в котором собраны семейные фотографии и групповые…</a:t>
            </a:r>
          </a:p>
        </p:txBody>
      </p:sp>
    </p:spTree>
    <p:extLst>
      <p:ext uri="{BB962C8B-B14F-4D97-AF65-F5344CB8AC3E}">
        <p14:creationId xmlns:p14="http://schemas.microsoft.com/office/powerpoint/2010/main" xmlns="" val="3144104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Это </a:t>
            </a:r>
            <a:r>
              <a:rPr lang="ru-RU" sz="2800" dirty="0" smtClean="0">
                <a:solidFill>
                  <a:srgbClr val="C00000"/>
                </a:solidFill>
              </a:rPr>
              <a:t>важно!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628800"/>
            <a:ext cx="6196405" cy="4094269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Проявите интерес к чувствам и предпочтениям ребенка;</a:t>
            </a:r>
          </a:p>
          <a:p>
            <a:r>
              <a:rPr lang="ru-RU" sz="2800" dirty="0" smtClean="0"/>
              <a:t>Разговаривайте  с ним о родителях, событиях в его жизни, любимых играх, игрушках;</a:t>
            </a:r>
          </a:p>
          <a:p>
            <a:r>
              <a:rPr lang="ru-RU" sz="2800" dirty="0" smtClean="0"/>
              <a:t>Реагируйте на все переживания ребенка;</a:t>
            </a:r>
          </a:p>
          <a:p>
            <a:r>
              <a:rPr lang="ru-RU" sz="2800" dirty="0" smtClean="0"/>
              <a:t>Способствуйте развитию у ребенка представления о своем внешнем облике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894615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67531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Если ребенок узнает себя в зеркале, радуется своему отражению – положительный образ себя сформирован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564903"/>
            <a:ext cx="6196405" cy="3158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Если ребенок проявляет признаки тревоги, он напряжен, отводит взгляд от своего лица, это может послужить сигналом о неблагополучии в развитии личности ребенка.</a:t>
            </a: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760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Коррекция образа себя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060848"/>
            <a:ext cx="6196405" cy="366222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Восстановить ведущие линии </a:t>
            </a:r>
            <a:r>
              <a:rPr lang="ru-RU" sz="3200" dirty="0" smtClean="0">
                <a:solidFill>
                  <a:prstClr val="black"/>
                </a:solidFill>
              </a:rPr>
              <a:t>психического развития- непосредственно-эмоциональное общение с мамой и практическое сотрудничество.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391475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Ранний возраст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556792"/>
            <a:ext cx="6196405" cy="416627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Calibri"/>
                <a:ea typeface="Calibri"/>
                <a:cs typeface="Times New Roman"/>
              </a:rPr>
              <a:t>более отчетливая дифференциация представлений ребенка о своих возможностях, способностях и действиях, уточняется отношение его к себе как к действующему субъекту с одной стороны и определенной уникальной целостности, обладающей постоянством черт и характеристик,— с 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другой.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711203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171258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Изменения </a:t>
            </a:r>
            <a:r>
              <a:rPr lang="ru-RU" sz="31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образа себя у ребенка наглядно проявляются в его </a:t>
            </a:r>
            <a:r>
              <a:rPr lang="ru-RU" sz="31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поведении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060847"/>
            <a:ext cx="6196405" cy="366222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Для формирования у ребенка представлений о своих возможностях необходимо отмечать успехи каждого малыша, комментировать его действия, поощрять настойчивость в деятельности.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329539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сихология Ейск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психология Ейск</Template>
  <TotalTime>4</TotalTime>
  <Words>1049</Words>
  <Application>Microsoft Office PowerPoint</Application>
  <PresentationFormat>Экран (4:3)</PresentationFormat>
  <Paragraphs>91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психология Ейск</vt:lpstr>
      <vt:lpstr>Социально-личностное развитие</vt:lpstr>
      <vt:lpstr>Основные направления в сфере социально-личностного развития</vt:lpstr>
      <vt:lpstr>Формирование у ребенка положительного отношения к себе и представления о себе: </vt:lpstr>
      <vt:lpstr>Важно создавать ситуации, в которых  центром внимания является каждый ребенок</vt:lpstr>
      <vt:lpstr>Это важно!</vt:lpstr>
      <vt:lpstr>Если ребенок узнает себя в зеркале, радуется своему отражению – положительный образ себя сформирован</vt:lpstr>
      <vt:lpstr>Коррекция образа себя</vt:lpstr>
      <vt:lpstr>Ранний возраст</vt:lpstr>
      <vt:lpstr>Изменения образа себя у ребенка наглядно проявляются в его поведении</vt:lpstr>
      <vt:lpstr>Третий год жизни</vt:lpstr>
      <vt:lpstr>Формирование самооценки </vt:lpstr>
      <vt:lpstr>Различают общую и частную самооценку</vt:lpstr>
      <vt:lpstr>Социальные навыки</vt:lpstr>
      <vt:lpstr>Правила этикета</vt:lpstr>
      <vt:lpstr>Способы разрешения ситуаций отказа с точки зрения авторитарного и личностно-ориентированного стиля взаимодействия  взрослых и детей.</vt:lpstr>
      <vt:lpstr>Личностно-ориентированное взаимодействие предполагает</vt:lpstr>
      <vt:lpstr>Авторитарные способы</vt:lpstr>
      <vt:lpstr> Способы личностно-ориентированного взаимодействия </vt:lpstr>
      <vt:lpstr>Для социально-личностного развития ребенка большое значение имеет игра. </vt:lpstr>
      <vt:lpstr>Сюжетные игры и игры-драматизации</vt:lpstr>
      <vt:lpstr>в процессе коллективных и совместных игр ребенок учится общаться с другими  детьми, согласовывать с ними свои желания и действия. </vt:lpstr>
      <vt:lpstr>Личностно-ориентированное общение воспитателя с детьми.</vt:lpstr>
      <vt:lpstr>Поддержка игровой инициативы ребенка. </vt:lpstr>
      <vt:lpstr>В игре развиваются</vt:lpstr>
      <vt:lpstr>В процессе игр ребенок постепенно осваивает разные ролевые отношения, учится строить диалоги, общаться с партнером по игре. </vt:lpstr>
      <vt:lpstr>В процессе общения со сверстниками проявляется разное отношение к успехам и неудачам.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Социально-личностное развитие</dc:title>
  <dc:creator>Андрей</dc:creator>
  <cp:lastModifiedBy>Андрей</cp:lastModifiedBy>
  <cp:revision>1</cp:revision>
  <dcterms:created xsi:type="dcterms:W3CDTF">2014-10-31T19:43:02Z</dcterms:created>
  <dcterms:modified xsi:type="dcterms:W3CDTF">2014-10-31T19:47:43Z</dcterms:modified>
</cp:coreProperties>
</file>