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81" autoAdjust="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89" y="230"/>
              <a:ext cx="1859" cy="3630"/>
              <a:chOff x="3007" y="773"/>
              <a:chExt cx="1859" cy="3630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3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2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2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0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0" y="1323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7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8" y="119"/>
              <a:ext cx="356" cy="608"/>
              <a:chOff x="1732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2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1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5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3"/>
              <a:ext cx="500" cy="500"/>
              <a:chOff x="1727" y="871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1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9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2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3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3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793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793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08F60-E2AE-4AB2-8F53-C9BBF5549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A61BF-5B49-4E18-96D7-1FB6977F5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C2A61-E49C-48FB-8387-DB80F6ED8C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D067-57B5-4BF4-BF32-8C8AA141F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9DC3A-5743-45BF-9AA5-85FD6366F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61105-8F7A-4C47-919B-24986C4C8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7CD62-2423-40A3-B539-EE64FD5C6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5CFFE-16B3-4E4D-A658-340A089C7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5BE2F-DBED-4C11-8248-5481D60DA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5F9D6-7F51-4ACE-B719-58C55D2DF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A56BC-059A-4F70-B3B1-2520BF671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EC6D-0D12-4031-BACD-1881D85F5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7E667-36C4-4029-A02A-E57194902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36867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3686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7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7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687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36874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75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76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77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78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36880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6881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6882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1" y="1723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36884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85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86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36888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89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90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36892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93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94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6895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896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897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898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899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0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1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2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3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4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5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6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7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8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690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91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91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91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F272354-3019-4694-B8AF-5A6252DEF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</p:sldLayoutIdLst>
  <p:transition spd="med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692150"/>
            <a:ext cx="6192837" cy="1709738"/>
          </a:xfrm>
        </p:spPr>
        <p:txBody>
          <a:bodyPr/>
          <a:lstStyle/>
          <a:p>
            <a:pPr eaLnBrk="1" hangingPunct="1">
              <a:defRPr/>
            </a:pPr>
            <a:r>
              <a:rPr lang="ru-RU" sz="8000" dirty="0" smtClean="0">
                <a:solidFill>
                  <a:srgbClr val="000099"/>
                </a:solidFill>
                <a:latin typeface="Monotype Corsiva" pitchFamily="66" charset="0"/>
              </a:rPr>
              <a:t>День Матери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575" y="2714620"/>
            <a:ext cx="5940425" cy="1670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latin typeface="Monotype Corsiva" pitchFamily="66" charset="0"/>
              </a:rPr>
              <a:t>Этот праздник - </a:t>
            </a:r>
            <a:r>
              <a:rPr lang="ru-RU" sz="2800" dirty="0" err="1" smtClean="0">
                <a:latin typeface="Monotype Corsiva" pitchFamily="66" charset="0"/>
              </a:rPr>
              <a:t>праздник</a:t>
            </a:r>
            <a:r>
              <a:rPr lang="ru-RU" sz="2800" dirty="0" smtClean="0">
                <a:latin typeface="Monotype Corsiva" pitchFamily="66" charset="0"/>
              </a:rPr>
              <a:t> вечности: из поколения в поколение для каждого человека мама – самый главный человек в жизни.</a:t>
            </a:r>
            <a:r>
              <a:rPr lang="ru-RU" sz="2800" dirty="0" smtClean="0"/>
              <a:t> </a:t>
            </a:r>
          </a:p>
        </p:txBody>
      </p:sp>
      <p:pic>
        <p:nvPicPr>
          <p:cNvPr id="15364" name="Picture 5" descr="мама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3860800"/>
            <a:ext cx="395287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sz="half" idx="1"/>
          </p:nvPr>
        </p:nvSpPr>
        <p:spPr>
          <a:xfrm>
            <a:off x="0" y="357188"/>
            <a:ext cx="4495800" cy="5699125"/>
          </a:xfrm>
        </p:spPr>
        <p:txBody>
          <a:bodyPr/>
          <a:lstStyle/>
          <a:p>
            <a:r>
              <a:rPr lang="ru-RU" sz="1800" smtClean="0"/>
              <a:t>Я – мама. Это много или мало? </a:t>
            </a:r>
            <a:br>
              <a:rPr lang="ru-RU" sz="1800" smtClean="0"/>
            </a:br>
            <a:r>
              <a:rPr lang="ru-RU" sz="1800" smtClean="0"/>
              <a:t>Я – мама. Это счастье или крест? </a:t>
            </a:r>
            <a:br>
              <a:rPr lang="ru-RU" sz="1800" smtClean="0"/>
            </a:br>
            <a:r>
              <a:rPr lang="ru-RU" sz="1800" smtClean="0"/>
              <a:t>И </a:t>
            </a:r>
            <a:br>
              <a:rPr lang="ru-RU" sz="1800" smtClean="0"/>
            </a:br>
            <a:r>
              <a:rPr lang="ru-RU" sz="1800" smtClean="0"/>
              <a:t>невозможно все начать сначала, </a:t>
            </a:r>
            <a:br>
              <a:rPr lang="ru-RU" sz="1800" smtClean="0"/>
            </a:br>
            <a:r>
              <a:rPr lang="ru-RU" sz="1800" smtClean="0"/>
              <a:t>И я молюсь теперь за то, что есть: </a:t>
            </a:r>
            <a:br>
              <a:rPr lang="ru-RU" sz="1800" smtClean="0"/>
            </a:br>
            <a:r>
              <a:rPr lang="ru-RU" sz="1800" smtClean="0"/>
              <a:t>За плач ночной, за молоко, пеленки, </a:t>
            </a:r>
            <a:br>
              <a:rPr lang="ru-RU" sz="1800" smtClean="0"/>
            </a:br>
            <a:r>
              <a:rPr lang="ru-RU" sz="1800" smtClean="0"/>
              <a:t>За первый шаг, за первые слова. </a:t>
            </a:r>
            <a:br>
              <a:rPr lang="ru-RU" sz="1800" smtClean="0"/>
            </a:br>
            <a:r>
              <a:rPr lang="ru-RU" sz="1800" smtClean="0"/>
              <a:t>За всех детей. За каждого ребенка. </a:t>
            </a:r>
            <a:br>
              <a:rPr lang="ru-RU" sz="1800" smtClean="0"/>
            </a:br>
            <a:r>
              <a:rPr lang="ru-RU" sz="1800" smtClean="0"/>
              <a:t>Я – мама! И поэтому права. </a:t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Я – целый мир. Я – жизни возрожденье. </a:t>
            </a:r>
            <a:br>
              <a:rPr lang="ru-RU" sz="1800" smtClean="0"/>
            </a:br>
            <a:r>
              <a:rPr lang="ru-RU" sz="1800" smtClean="0"/>
              <a:t>И я весь свет хотела бы обнять. </a:t>
            </a:r>
            <a:br>
              <a:rPr lang="ru-RU" sz="1800" smtClean="0"/>
            </a:br>
            <a:r>
              <a:rPr lang="ru-RU" sz="1800" smtClean="0"/>
              <a:t>Я – мама. Мама! Это наслажденье </a:t>
            </a:r>
            <a:br>
              <a:rPr lang="ru-RU" sz="1800" smtClean="0"/>
            </a:br>
            <a:r>
              <a:rPr lang="ru-RU" sz="1800" smtClean="0"/>
              <a:t>Никто не в силах у меня отнять</a:t>
            </a:r>
          </a:p>
          <a:p>
            <a:endParaRPr lang="ru-RU" sz="1600" smtClean="0"/>
          </a:p>
        </p:txBody>
      </p:sp>
      <p:pic>
        <p:nvPicPr>
          <p:cNvPr id="25602" name="Picture 2" descr="C:\Documents and Settings\User\Мои документы\Мои рисунки\мама\year-of-family-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1857375"/>
            <a:ext cx="4429125" cy="3779838"/>
          </a:xfr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User\Мои документы\Мои рисунки\мама\0d876a0156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0"/>
            <a:ext cx="7858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Documents and Settings\User\Мои документы\Мои рисунки\мама\t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00063"/>
            <a:ext cx="85725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 descr="C:\Documents and Settings\User\Мои документы\Мои рисунки\мама\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9075" y="50800"/>
            <a:ext cx="3598863" cy="680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C:\Documents and Settings\User\Мои документы\Мои рисунки\мама\0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0"/>
            <a:ext cx="8572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 descr="C:\Documents and Settings\User\Мои документы\Мои рисунки\мама\00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8" y="28575"/>
            <a:ext cx="8466137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6" descr="C:\Documents and Settings\User\Мои документы\Мои рисунки\мама\00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88" y="-34925"/>
            <a:ext cx="5929312" cy="718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7" descr="C:\Documents and Settings\User\Мои документы\Мои рисунки\мама\00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8" y="0"/>
            <a:ext cx="87868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8" descr="C:\Documents and Settings\User\Мои документы\Мои рисунки\мама\00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00125" y="0"/>
            <a:ext cx="7164388" cy="721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9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1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3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364537" cy="20875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 </a:t>
            </a:r>
            <a:r>
              <a:rPr lang="ru-RU" sz="3600" smtClean="0">
                <a:solidFill>
                  <a:srgbClr val="000099"/>
                </a:solidFill>
                <a:latin typeface="Monotype Corsiva" pitchFamily="66" charset="0"/>
              </a:rPr>
              <a:t>Сколько бы хороших, добрых слов ни было сказано мамам, сколько бы поводов для этого ни придумали, лишними они не будут: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2636838"/>
            <a:ext cx="7561262" cy="34194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3600" b="1" i="1" smtClean="0"/>
              <a:t>	</a:t>
            </a:r>
            <a:r>
              <a:rPr lang="ru-RU" sz="3600" b="1" i="1" smtClean="0">
                <a:solidFill>
                  <a:srgbClr val="3333CC"/>
                </a:solidFill>
                <a:latin typeface="Monotype Corsiva" pitchFamily="66" charset="0"/>
              </a:rPr>
              <a:t>«Спасибо вам!.. И пусть каждой из вас почаще говорят теплые слова ваши любимые дети! Пусть на их лицах светится улыбка и радостные искорки сверкают в глазах, когда вы вместе!»</a:t>
            </a:r>
          </a:p>
        </p:txBody>
      </p:sp>
      <p:pic>
        <p:nvPicPr>
          <p:cNvPr id="26628" name="Picture 7" descr="a5f1f7b41d71db7931215b4e32206fa5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79838" y="5373688"/>
            <a:ext cx="1387475" cy="1060450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ru-RU" sz="1400" b="1" dirty="0" smtClean="0"/>
              <a:t>25 ноября - День матери в России</a:t>
            </a:r>
            <a:endParaRPr lang="ru-RU" sz="1400" dirty="0" smtClean="0"/>
          </a:p>
          <a:p>
            <a:r>
              <a:rPr lang="ru-RU" sz="1400" dirty="0" smtClean="0"/>
              <a:t>    В России День матери стали отмечать сравнительно недавно. Установленный Указом Президента Российской Федерации Б.Н. Ельцина № 120 «О Дне матери» от 30 января 1998 года, </a:t>
            </a:r>
            <a:r>
              <a:rPr lang="ru-RU" sz="1400" b="1" dirty="0" smtClean="0"/>
              <a:t>он празднуется в последнее воскресенье ноября</a:t>
            </a:r>
            <a:r>
              <a:rPr lang="ru-RU" sz="1400" dirty="0" smtClean="0"/>
              <a:t>, воздавая должное материнскому труду и их бескорыстной жертве ради блага своих детей. </a:t>
            </a:r>
          </a:p>
          <a:p>
            <a:r>
              <a:rPr lang="ru-RU" sz="1400" dirty="0" smtClean="0"/>
              <a:t>     С инициативой учреждения Дня матери выступил Комитет Государственной Думы по делам женщин, семьи и молодежи. Невозможно поспорить с тем, что этот праздник — </a:t>
            </a:r>
            <a:r>
              <a:rPr lang="ru-RU" sz="1400" dirty="0" err="1" smtClean="0"/>
              <a:t>праздник</a:t>
            </a:r>
            <a:r>
              <a:rPr lang="ru-RU" sz="1400" dirty="0" smtClean="0"/>
              <a:t> вечности. Из поколения в поколение для каждого человека мама — самый главный человек в жизни. Становясь матерью, женщина открывает в себе лучшие качества: доброту, любовь, заботу, терпение и самопожертвование. Новый праздник — День матери — постепенно входит в российские дома. И это замечательно: сколько бы хороших, добрых слов мы не говорили нашим мамам, сколько бы поводов для этого ни придумали, лишними они не будут. </a:t>
            </a:r>
          </a:p>
          <a:p>
            <a:r>
              <a:rPr lang="ru-RU" sz="1400" dirty="0" smtClean="0"/>
              <a:t>    Среди многочисленных праздников, отмечаемых в нашей стране, День матери занимает особое место. Это праздник, к которому никто не может остаться равнодушным. В этот день хочется сказать слова благодарности всем Матерям, которые дарят детям любовь, добро, нежность и ласку. </a:t>
            </a:r>
          </a:p>
          <a:p>
            <a:r>
              <a:rPr lang="ru-RU" sz="1400" dirty="0" smtClean="0"/>
              <a:t>    В большинстве европейских стран, США, Канаде, Китае, Японии День матери отмечается во второе воскресенье мая.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endParaRPr lang="ru-RU" sz="1400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820150" cy="20193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dirty="0" smtClean="0">
                <a:solidFill>
                  <a:srgbClr val="000099"/>
                </a:solidFill>
                <a:latin typeface="Monotype Corsiva" pitchFamily="66" charset="0"/>
              </a:rPr>
              <a:t>Новый праздник - День Матери - постепенно приживается в России.</a:t>
            </a:r>
            <a:br>
              <a:rPr lang="ru-RU" sz="3200" dirty="0" smtClean="0">
                <a:solidFill>
                  <a:srgbClr val="000099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rgbClr val="000099"/>
                </a:solidFill>
                <a:latin typeface="Monotype Corsiva" pitchFamily="66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Monotype Corsiva" pitchFamily="66" charset="0"/>
              </a:rPr>
              <a:t>Основанный Президентом </a:t>
            </a:r>
            <a:r>
              <a:rPr lang="ru-RU" sz="3200" b="1" smtClean="0">
                <a:solidFill>
                  <a:srgbClr val="000099"/>
                </a:solidFill>
                <a:latin typeface="Monotype Corsiva" pitchFamily="66" charset="0"/>
              </a:rPr>
              <a:t>Российской Федерации </a:t>
            </a:r>
            <a:br>
              <a:rPr lang="ru-RU" sz="3200" b="1" smtClean="0">
                <a:solidFill>
                  <a:srgbClr val="000099"/>
                </a:solidFill>
                <a:latin typeface="Monotype Corsiva" pitchFamily="66" charset="0"/>
              </a:rPr>
            </a:br>
            <a:r>
              <a:rPr lang="ru-RU" sz="3200" b="1" smtClean="0">
                <a:solidFill>
                  <a:srgbClr val="000099"/>
                </a:solidFill>
                <a:latin typeface="Monotype Corsiva" pitchFamily="66" charset="0"/>
              </a:rPr>
              <a:t>30 </a:t>
            </a:r>
            <a:r>
              <a:rPr lang="ru-RU" sz="3200" b="1" dirty="0" smtClean="0">
                <a:solidFill>
                  <a:srgbClr val="000099"/>
                </a:solidFill>
                <a:latin typeface="Monotype Corsiva" pitchFamily="66" charset="0"/>
              </a:rPr>
              <a:t>января 1998 года</a:t>
            </a:r>
            <a:r>
              <a:rPr lang="ru-RU" sz="3200" dirty="0" smtClean="0">
                <a:solidFill>
                  <a:srgbClr val="000099"/>
                </a:solidFill>
                <a:latin typeface="Monotype Corsiva" pitchFamily="66" charset="0"/>
              </a:rPr>
              <a:t>, он празднуется в последнее воскресенье ноября.</a:t>
            </a:r>
            <a:r>
              <a:rPr lang="ru-RU" dirty="0" smtClean="0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636838"/>
            <a:ext cx="4495800" cy="42211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/>
            </a:r>
            <a:br>
              <a:rPr lang="ru-RU" sz="1800" smtClean="0"/>
            </a:br>
            <a:r>
              <a:rPr lang="ru-RU" smtClean="0">
                <a:latin typeface="Monotype Corsiva" pitchFamily="66" charset="0"/>
              </a:rPr>
              <a:t>И хотя этот праздник отмечается всего восьмой год, но во все времена мама была и остается самым главным и близким человеком для каждого из нас.</a:t>
            </a:r>
            <a:r>
              <a:rPr lang="ru-RU" smtClean="0"/>
              <a:t> </a:t>
            </a:r>
            <a:br>
              <a:rPr lang="ru-RU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endParaRPr lang="ru-RU" sz="1400" smtClean="0"/>
          </a:p>
        </p:txBody>
      </p:sp>
      <p:pic>
        <p:nvPicPr>
          <p:cNvPr id="16388" name="Picture 4" descr="i(9)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32363" y="2997200"/>
            <a:ext cx="3971925" cy="2886075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43888" cy="13144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000099"/>
                </a:solidFill>
                <a:latin typeface="Monotype Corsiva" pitchFamily="66" charset="0"/>
              </a:rPr>
              <a:t>Официальное объяснение этого праздника таково.</a:t>
            </a:r>
            <a:r>
              <a:rPr lang="ru-RU" sz="4000" smtClean="0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25538"/>
            <a:ext cx="7931150" cy="5905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>
                <a:latin typeface="Monotype Corsiva" pitchFamily="66" charset="0"/>
              </a:rPr>
              <a:t>	День матери отвечает лучшим традициям отношения россиян к материнству, объединяет все слои российского общества на идеях добра и почитания женщины-Матери. Кроме того, как считают многие, необходимо повышать статус женщины-матери. 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Monotype Corsiva" pitchFamily="66" charset="0"/>
              </a:rPr>
              <a:t>	День матери - праздник сравнительно молодой. 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Monotype Corsiva" pitchFamily="66" charset="0"/>
              </a:rPr>
              <a:t>	Он еще не имеет установившихся традиций, в семейном кругу его мало кто отмечает. Но, надеемся, что со временем значение этого дня возрастет, потому что по смыслу и содержанию это самый святой праздник. </a:t>
            </a:r>
            <a:br>
              <a:rPr lang="ru-RU" sz="2800" smtClean="0">
                <a:latin typeface="Monotype Corsiva" pitchFamily="66" charset="0"/>
              </a:rPr>
            </a:br>
            <a:r>
              <a:rPr lang="ru-RU" sz="2800" smtClean="0">
                <a:latin typeface="Monotype Corsiva" pitchFamily="66" charset="0"/>
              </a:rPr>
              <a:t/>
            </a:r>
            <a:br>
              <a:rPr lang="ru-RU" sz="2800" smtClean="0">
                <a:latin typeface="Monotype Corsiva" pitchFamily="66" charset="0"/>
              </a:rPr>
            </a:br>
            <a:endParaRPr lang="ru-RU" sz="2800" smtClean="0">
              <a:latin typeface="Monotype Corsiva" pitchFamily="66" charset="0"/>
            </a:endParaRPr>
          </a:p>
        </p:txBody>
      </p:sp>
      <p:pic>
        <p:nvPicPr>
          <p:cNvPr id="17412" name="Picture 7" descr="i(10)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 rot="344878">
            <a:off x="7164388" y="5229225"/>
            <a:ext cx="1766887" cy="1355725"/>
          </a:xfrm>
        </p:spPr>
      </p:pic>
    </p:spTree>
  </p:cSld>
  <p:clrMapOvr>
    <a:masterClrMapping/>
  </p:clrMapOvr>
  <p:transition spd="med">
    <p:newsflash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63713" y="260350"/>
            <a:ext cx="6121400" cy="65976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>
                <a:latin typeface="Monotype Corsiva" pitchFamily="66" charset="0"/>
              </a:rPr>
              <a:t>Во многих странах мира отмечают День матери. Например, США, Мальта, Дания, Финляндия, Германия, Италия, Турция, Австралия, Япония, Бельгия, Украина, Эстония празднуют его         	во второе воскресенье мая,  Греция - 9 мая, а Белоруссия - 14 октября.</a:t>
            </a:r>
            <a:r>
              <a:rPr lang="ru-RU" sz="2800" smtClean="0"/>
              <a:t> </a:t>
            </a:r>
            <a:r>
              <a:rPr lang="ru-RU" sz="2800" smtClean="0">
                <a:latin typeface="Monotype Corsiva" pitchFamily="66" charset="0"/>
              </a:rPr>
              <a:t>	</a:t>
            </a:r>
          </a:p>
        </p:txBody>
      </p:sp>
      <p:pic>
        <p:nvPicPr>
          <p:cNvPr id="18435" name="Picture 8" descr="i(28)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 rot="20876381">
            <a:off x="395288" y="3573463"/>
            <a:ext cx="2125662" cy="2701925"/>
          </a:xfrm>
        </p:spPr>
      </p:pic>
      <p:pic>
        <p:nvPicPr>
          <p:cNvPr id="18436" name="Picture 5" descr="C:\Documents and Settings\User\Мои документы\Мои рисунки\мама\im1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460272" flipV="1">
            <a:off x="6165850" y="4675188"/>
            <a:ext cx="2474913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242888"/>
            <a:ext cx="8243887" cy="1314451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rgbClr val="000099"/>
                </a:solidFill>
                <a:latin typeface="Monotype Corsiva" pitchFamily="66" charset="0"/>
              </a:rPr>
              <a:t>День Матери в</a:t>
            </a:r>
            <a:r>
              <a:rPr lang="ru-RU" sz="5400" b="1" dirty="0" smtClean="0">
                <a:solidFill>
                  <a:srgbClr val="000099"/>
                </a:solidFill>
              </a:rPr>
              <a:t> </a:t>
            </a:r>
            <a:r>
              <a:rPr lang="ru-RU" sz="5400" b="1" dirty="0" smtClean="0">
                <a:solidFill>
                  <a:srgbClr val="000099"/>
                </a:solidFill>
                <a:latin typeface="Monotype Corsiva" pitchFamily="66" charset="0"/>
              </a:rPr>
              <a:t>Китае.</a:t>
            </a:r>
            <a:r>
              <a:rPr lang="ru-RU" dirty="0" smtClean="0">
                <a:latin typeface="Monotype Corsiva" pitchFamily="66" charset="0"/>
              </a:rPr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63938" y="1484313"/>
            <a:ext cx="5184775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	</a:t>
            </a:r>
            <a:r>
              <a:rPr lang="ru-RU" sz="2400" smtClean="0">
                <a:solidFill>
                  <a:srgbClr val="000099"/>
                </a:solidFill>
                <a:latin typeface="Monotype Corsiva" pitchFamily="66" charset="0"/>
              </a:rPr>
              <a:t>День матери - праздник, ежегодно отмечаемый в Китае во второе воскресенье мая. </a:t>
            </a:r>
            <a:br>
              <a:rPr lang="ru-RU" sz="2400" smtClean="0">
                <a:solidFill>
                  <a:srgbClr val="000099"/>
                </a:solidFill>
                <a:latin typeface="Monotype Corsiva" pitchFamily="66" charset="0"/>
              </a:rPr>
            </a:br>
            <a:r>
              <a:rPr lang="ru-RU" sz="2400" smtClean="0">
                <a:solidFill>
                  <a:srgbClr val="000099"/>
                </a:solidFill>
                <a:latin typeface="Monotype Corsiva" pitchFamily="66" charset="0"/>
              </a:rPr>
              <a:t/>
            </a:r>
            <a:br>
              <a:rPr lang="ru-RU" sz="2400" smtClean="0">
                <a:solidFill>
                  <a:srgbClr val="000099"/>
                </a:solidFill>
                <a:latin typeface="Monotype Corsiva" pitchFamily="66" charset="0"/>
              </a:rPr>
            </a:br>
            <a:r>
              <a:rPr lang="ru-RU" sz="2400" smtClean="0">
                <a:solidFill>
                  <a:srgbClr val="000099"/>
                </a:solidFill>
                <a:latin typeface="Monotype Corsiva" pitchFamily="66" charset="0"/>
              </a:rPr>
              <a:t>Это день памяти о матерях, когда воздается должное их труду и бескорыстной жертве ради блага своих детей. В День матери китайцы поздравляют своих матерей, преподносят им цветы и подарки. </a:t>
            </a:r>
            <a:br>
              <a:rPr lang="ru-RU" sz="2400" smtClean="0">
                <a:solidFill>
                  <a:srgbClr val="000099"/>
                </a:solidFill>
                <a:latin typeface="Monotype Corsiva" pitchFamily="66" charset="0"/>
              </a:rPr>
            </a:br>
            <a:r>
              <a:rPr lang="ru-RU" sz="2400" smtClean="0">
                <a:solidFill>
                  <a:srgbClr val="000099"/>
                </a:solidFill>
                <a:latin typeface="Monotype Corsiva" pitchFamily="66" charset="0"/>
              </a:rPr>
              <a:t/>
            </a:r>
            <a:br>
              <a:rPr lang="ru-RU" sz="2400" smtClean="0">
                <a:solidFill>
                  <a:srgbClr val="000099"/>
                </a:solidFill>
                <a:latin typeface="Monotype Corsiva" pitchFamily="66" charset="0"/>
              </a:rPr>
            </a:br>
            <a:r>
              <a:rPr lang="ru-RU" sz="2400" smtClean="0">
                <a:solidFill>
                  <a:srgbClr val="000099"/>
                </a:solidFill>
                <a:latin typeface="Monotype Corsiva" pitchFamily="66" charset="0"/>
              </a:rPr>
              <a:t>В некоторых городах взрослые дети устраивают для матерей утренники с постановками, накрывают стол с обильным угощением для всех присутствующих.</a:t>
            </a:r>
          </a:p>
        </p:txBody>
      </p:sp>
      <p:pic>
        <p:nvPicPr>
          <p:cNvPr id="19460" name="Picture 4" descr="ja5720i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1341438"/>
            <a:ext cx="2159000" cy="2403475"/>
          </a:xfrm>
        </p:spPr>
      </p:pic>
      <p:pic>
        <p:nvPicPr>
          <p:cNvPr id="19461" name="Picture 6" descr="k5652i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 rot="21106213">
            <a:off x="468313" y="3716338"/>
            <a:ext cx="2549525" cy="2836862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60350"/>
            <a:ext cx="8351837" cy="5589588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	</a:t>
            </a:r>
            <a:r>
              <a:rPr lang="ru-RU" sz="4000" smtClean="0">
                <a:latin typeface="Monotype Corsiva" pitchFamily="66" charset="0"/>
              </a:rPr>
              <a:t>Матерей всегда отличали щедрость души, преданность, самопожертвование, любовь и великое терпение. И сегодня они бережно хранят семейный очаг, учат детей добру, взаимопониманию, нравственности.</a:t>
            </a:r>
            <a:r>
              <a:rPr lang="ru-RU" smtClean="0">
                <a:latin typeface="Monotype Corsiva" pitchFamily="66" charset="0"/>
              </a:rPr>
              <a:t> </a:t>
            </a:r>
          </a:p>
        </p:txBody>
      </p:sp>
      <p:pic>
        <p:nvPicPr>
          <p:cNvPr id="20483" name="Picture 6" descr="мама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97280">
            <a:off x="200025" y="4171950"/>
            <a:ext cx="3168650" cy="237648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0484" name="Picture 7" descr="i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13546">
            <a:off x="6099175" y="3433763"/>
            <a:ext cx="2030413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33375"/>
            <a:ext cx="8002588" cy="51117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000" b="1" smtClean="0"/>
              <a:t>	</a:t>
            </a:r>
            <a:r>
              <a:rPr lang="ru-RU" sz="4800" b="1" smtClean="0">
                <a:latin typeface="Monotype Corsiva" pitchFamily="66" charset="0"/>
              </a:rPr>
              <a:t>Становясь матерью, женщина открывает в себе лучшие качества: доброту, любовь и заботу</a:t>
            </a:r>
            <a:r>
              <a:rPr lang="ru-RU" sz="4800" smtClean="0">
                <a:latin typeface="Monotype Corsiva" pitchFamily="66" charset="0"/>
              </a:rPr>
              <a:t>.</a:t>
            </a:r>
            <a:br>
              <a:rPr lang="ru-RU" sz="4800" smtClean="0">
                <a:latin typeface="Monotype Corsiva" pitchFamily="66" charset="0"/>
              </a:rPr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pic>
        <p:nvPicPr>
          <p:cNvPr id="21507" name="Picture 4" descr="Мама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3429000"/>
            <a:ext cx="2784475" cy="2941638"/>
          </a:xfrm>
        </p:spPr>
      </p:pic>
      <p:pic>
        <p:nvPicPr>
          <p:cNvPr id="21508" name="Picture 13" descr="i(3)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 rot="445247">
            <a:off x="4725988" y="3921125"/>
            <a:ext cx="3600450" cy="2382838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76250"/>
            <a:ext cx="8137525" cy="5867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/>
              <a:t>	</a:t>
            </a:r>
            <a:r>
              <a:rPr lang="ru-RU" sz="3600" smtClean="0">
                <a:latin typeface="Monotype Corsiva" pitchFamily="66" charset="0"/>
              </a:rPr>
              <a:t>Среди многочисленных праздников, отмечаемых в нашей стране, День Матери занимает особое место. Это праздник, к которому никто не может остаться равнодушным. В этот день хочется сказать слова благодарности всем Матерям, которые дарят детям любовь, добро, нежность и ласку.</a:t>
            </a:r>
            <a:r>
              <a:rPr lang="ru-RU" sz="3600" smtClean="0"/>
              <a:t> </a:t>
            </a:r>
          </a:p>
        </p:txBody>
      </p:sp>
      <p:pic>
        <p:nvPicPr>
          <p:cNvPr id="22531" name="Picture 4" descr="C:\Documents and Settings\User\Мои документы\Мои рисунки\мама\189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4350" y="4416425"/>
            <a:ext cx="2344738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theme/theme1.xml><?xml version="1.0" encoding="utf-8"?>
<a:theme xmlns:a="http://schemas.openxmlformats.org/drawingml/2006/main" name="Шары">
  <a:themeElements>
    <a:clrScheme name="Шары 9">
      <a:dk1>
        <a:srgbClr val="000000"/>
      </a:dk1>
      <a:lt1>
        <a:srgbClr val="FFFFFF"/>
      </a:lt1>
      <a:dk2>
        <a:srgbClr val="000000"/>
      </a:dk2>
      <a:lt2>
        <a:srgbClr val="FFCC99"/>
      </a:lt2>
      <a:accent1>
        <a:srgbClr val="FF9900"/>
      </a:accent1>
      <a:accent2>
        <a:srgbClr val="FF99CC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B9"/>
      </a:accent6>
      <a:hlink>
        <a:srgbClr val="FF9999"/>
      </a:hlink>
      <a:folHlink>
        <a:srgbClr val="FFFF99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121</Words>
  <Application>Microsoft Office PowerPoint</Application>
  <PresentationFormat>Экран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Шары</vt:lpstr>
      <vt:lpstr>День Матери</vt:lpstr>
      <vt:lpstr>Слайд 2</vt:lpstr>
      <vt:lpstr>Новый праздник - День Матери - постепенно приживается в России.  Основанный Президентом Российской Федерации  30 января 1998 года, он празднуется в последнее воскресенье ноября. </vt:lpstr>
      <vt:lpstr>Официальное объяснение этого праздника таково. </vt:lpstr>
      <vt:lpstr>Слайд 5</vt:lpstr>
      <vt:lpstr>День Матери в Китае. </vt:lpstr>
      <vt:lpstr>Слайд 7</vt:lpstr>
      <vt:lpstr>Слайд 8</vt:lpstr>
      <vt:lpstr>Слайд 9</vt:lpstr>
      <vt:lpstr>Слайд 10</vt:lpstr>
      <vt:lpstr>Слайд 11</vt:lpstr>
      <vt:lpstr>Слайд 12</vt:lpstr>
      <vt:lpstr> Сколько бы хороших, добрых слов ни было сказано мамам, сколько бы поводов для этого ни придумали, лишними они не будут: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Матери.</dc:title>
  <dc:creator>name</dc:creator>
  <cp:lastModifiedBy>1</cp:lastModifiedBy>
  <cp:revision>18</cp:revision>
  <dcterms:created xsi:type="dcterms:W3CDTF">2008-11-27T12:24:30Z</dcterms:created>
  <dcterms:modified xsi:type="dcterms:W3CDTF">2013-11-26T02:51:31Z</dcterms:modified>
</cp:coreProperties>
</file>