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7"/>
  </p:notesMasterIdLst>
  <p:sldIdLst>
    <p:sldId id="256" r:id="rId2"/>
    <p:sldId id="274" r:id="rId3"/>
    <p:sldId id="270" r:id="rId4"/>
    <p:sldId id="271" r:id="rId5"/>
    <p:sldId id="280" r:id="rId6"/>
    <p:sldId id="272" r:id="rId7"/>
    <p:sldId id="273" r:id="rId8"/>
    <p:sldId id="269" r:id="rId9"/>
    <p:sldId id="279" r:id="rId10"/>
    <p:sldId id="268" r:id="rId11"/>
    <p:sldId id="267" r:id="rId12"/>
    <p:sldId id="275" r:id="rId13"/>
    <p:sldId id="276" r:id="rId14"/>
    <p:sldId id="277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939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ED61D1-3E30-48C8-B241-CD24077688C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E67AEC0E-4E67-4DC9-8540-C78F3DE9F975}">
      <dgm:prSet phldrT="[Текст]"/>
      <dgm:spPr/>
      <dgm:t>
        <a:bodyPr/>
        <a:lstStyle/>
        <a:p>
          <a:r>
            <a:rPr lang="ru-RU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Непосредственно образовательная деятельность: познавательно-речевая, практическая деятельность, включающая элементы познавательной, игровой, трудовой деятельности </a:t>
          </a:r>
          <a:endParaRPr lang="ru-RU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BCEAE58-DF34-4DFA-B644-76C195CC8106}" type="parTrans" cxnId="{88A714FD-3745-4749-BC26-92A884FC6600}">
      <dgm:prSet/>
      <dgm:spPr/>
      <dgm:t>
        <a:bodyPr/>
        <a:lstStyle/>
        <a:p>
          <a:endParaRPr lang="ru-RU"/>
        </a:p>
      </dgm:t>
    </dgm:pt>
    <dgm:pt modelId="{5B1F86F8-10F5-44F3-A90F-BC3A44E805AA}" type="sibTrans" cxnId="{88A714FD-3745-4749-BC26-92A884FC6600}">
      <dgm:prSet/>
      <dgm:spPr/>
      <dgm:t>
        <a:bodyPr/>
        <a:lstStyle/>
        <a:p>
          <a:endParaRPr lang="ru-RU"/>
        </a:p>
      </dgm:t>
    </dgm:pt>
    <dgm:pt modelId="{FBDC1E8C-00CD-4850-9BB7-B29B668A4B6E}">
      <dgm:prSet phldrT="[Текст]"/>
      <dgm:spPr/>
      <dgm:t>
        <a:bodyPr/>
        <a:lstStyle/>
        <a:p>
          <a:r>
            <a:rPr lang="ru-RU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Совместная деятельность детей с взрослыми </a:t>
          </a:r>
        </a:p>
        <a:p>
          <a:r>
            <a:rPr lang="ru-RU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(родители, педагоги)</a:t>
          </a:r>
          <a:endParaRPr lang="ru-RU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4F5BEA8-F0A7-4F87-8651-AC59C2A70E9B}" type="parTrans" cxnId="{AB3F2BD9-3EBF-4925-9F32-C9781AAFE32A}">
      <dgm:prSet/>
      <dgm:spPr/>
      <dgm:t>
        <a:bodyPr/>
        <a:lstStyle/>
        <a:p>
          <a:endParaRPr lang="ru-RU"/>
        </a:p>
      </dgm:t>
    </dgm:pt>
    <dgm:pt modelId="{AB370BDE-D55C-4A9D-9EE2-12449ADB5834}" type="sibTrans" cxnId="{AB3F2BD9-3EBF-4925-9F32-C9781AAFE32A}">
      <dgm:prSet/>
      <dgm:spPr/>
      <dgm:t>
        <a:bodyPr/>
        <a:lstStyle/>
        <a:p>
          <a:endParaRPr lang="ru-RU"/>
        </a:p>
      </dgm:t>
    </dgm:pt>
    <dgm:pt modelId="{37E4C2E4-9ADC-4F85-88C6-8BBEDCB222AC}">
      <dgm:prSet phldrT="[Текст]"/>
      <dgm:spPr/>
      <dgm:t>
        <a:bodyPr/>
        <a:lstStyle/>
        <a:p>
          <a:r>
            <a:rPr lang="ru-RU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Самостоятельная деятельность детей</a:t>
          </a:r>
          <a:endParaRPr lang="ru-RU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90144B5-964C-49AD-A155-4C887B06E176}" type="parTrans" cxnId="{5B1B7AF8-C036-4174-A3D4-05FF0B84E063}">
      <dgm:prSet/>
      <dgm:spPr/>
      <dgm:t>
        <a:bodyPr/>
        <a:lstStyle/>
        <a:p>
          <a:endParaRPr lang="ru-RU"/>
        </a:p>
      </dgm:t>
    </dgm:pt>
    <dgm:pt modelId="{677555AA-9268-4D7F-9F96-62BBE86BDE45}" type="sibTrans" cxnId="{5B1B7AF8-C036-4174-A3D4-05FF0B84E063}">
      <dgm:prSet/>
      <dgm:spPr/>
      <dgm:t>
        <a:bodyPr/>
        <a:lstStyle/>
        <a:p>
          <a:endParaRPr lang="ru-RU"/>
        </a:p>
      </dgm:t>
    </dgm:pt>
    <dgm:pt modelId="{41E21B28-C1BD-4EF8-A878-0800ED9796C6}" type="pres">
      <dgm:prSet presAssocID="{87ED61D1-3E30-48C8-B241-CD24077688C8}" presName="compositeShape" presStyleCnt="0">
        <dgm:presLayoutVars>
          <dgm:dir/>
          <dgm:resizeHandles/>
        </dgm:presLayoutVars>
      </dgm:prSet>
      <dgm:spPr/>
    </dgm:pt>
    <dgm:pt modelId="{2EF9C6EB-3022-43E2-BD73-52CEC8DE147F}" type="pres">
      <dgm:prSet presAssocID="{87ED61D1-3E30-48C8-B241-CD24077688C8}" presName="pyramid" presStyleLbl="node1" presStyleIdx="0" presStyleCnt="1"/>
      <dgm:spPr>
        <a:solidFill>
          <a:srgbClr val="7030A0"/>
        </a:solidFill>
      </dgm:spPr>
    </dgm:pt>
    <dgm:pt modelId="{06613D38-FA10-4084-BA9D-EAE0D818824B}" type="pres">
      <dgm:prSet presAssocID="{87ED61D1-3E30-48C8-B241-CD24077688C8}" presName="theList" presStyleCnt="0"/>
      <dgm:spPr/>
    </dgm:pt>
    <dgm:pt modelId="{87FC14D8-1D1C-4065-BF70-96A1D2C7BEA7}" type="pres">
      <dgm:prSet presAssocID="{E67AEC0E-4E67-4DC9-8540-C78F3DE9F975}" presName="aNode" presStyleLbl="fgAcc1" presStyleIdx="0" presStyleCnt="3" custScaleX="225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754D37-7CEF-445E-8D81-D407302A963A}" type="pres">
      <dgm:prSet presAssocID="{E67AEC0E-4E67-4DC9-8540-C78F3DE9F975}" presName="aSpace" presStyleCnt="0"/>
      <dgm:spPr/>
    </dgm:pt>
    <dgm:pt modelId="{03BEE555-6C1B-48CF-AF48-4249B68E40D2}" type="pres">
      <dgm:prSet presAssocID="{FBDC1E8C-00CD-4850-9BB7-B29B668A4B6E}" presName="aNode" presStyleLbl="fgAcc1" presStyleIdx="1" presStyleCnt="3" custScaleX="2240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9DB50-2D45-45D3-B424-30BC9FCA3204}" type="pres">
      <dgm:prSet presAssocID="{FBDC1E8C-00CD-4850-9BB7-B29B668A4B6E}" presName="aSpace" presStyleCnt="0"/>
      <dgm:spPr/>
    </dgm:pt>
    <dgm:pt modelId="{66DD9D2D-A983-4409-923F-397E39D204A0}" type="pres">
      <dgm:prSet presAssocID="{37E4C2E4-9ADC-4F85-88C6-8BBEDCB222AC}" presName="aNode" presStyleLbl="fgAcc1" presStyleIdx="2" presStyleCnt="3" custScaleX="229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1DCD5-31F6-4FDB-9081-4015FA841A28}" type="pres">
      <dgm:prSet presAssocID="{37E4C2E4-9ADC-4F85-88C6-8BBEDCB222AC}" presName="aSpace" presStyleCnt="0"/>
      <dgm:spPr/>
    </dgm:pt>
  </dgm:ptLst>
  <dgm:cxnLst>
    <dgm:cxn modelId="{5B1B7AF8-C036-4174-A3D4-05FF0B84E063}" srcId="{87ED61D1-3E30-48C8-B241-CD24077688C8}" destId="{37E4C2E4-9ADC-4F85-88C6-8BBEDCB222AC}" srcOrd="2" destOrd="0" parTransId="{B90144B5-964C-49AD-A155-4C887B06E176}" sibTransId="{677555AA-9268-4D7F-9F96-62BBE86BDE45}"/>
    <dgm:cxn modelId="{D697974A-1690-4F1C-96E6-5E5ADD001EFC}" type="presOf" srcId="{87ED61D1-3E30-48C8-B241-CD24077688C8}" destId="{41E21B28-C1BD-4EF8-A878-0800ED9796C6}" srcOrd="0" destOrd="0" presId="urn:microsoft.com/office/officeart/2005/8/layout/pyramid2"/>
    <dgm:cxn modelId="{B8363E2E-881E-42E6-92A3-DBA266D458E4}" type="presOf" srcId="{E67AEC0E-4E67-4DC9-8540-C78F3DE9F975}" destId="{87FC14D8-1D1C-4065-BF70-96A1D2C7BEA7}" srcOrd="0" destOrd="0" presId="urn:microsoft.com/office/officeart/2005/8/layout/pyramid2"/>
    <dgm:cxn modelId="{0D9EF844-D7B8-4637-8831-00C13844985F}" type="presOf" srcId="{FBDC1E8C-00CD-4850-9BB7-B29B668A4B6E}" destId="{03BEE555-6C1B-48CF-AF48-4249B68E40D2}" srcOrd="0" destOrd="0" presId="urn:microsoft.com/office/officeart/2005/8/layout/pyramid2"/>
    <dgm:cxn modelId="{AB3F2BD9-3EBF-4925-9F32-C9781AAFE32A}" srcId="{87ED61D1-3E30-48C8-B241-CD24077688C8}" destId="{FBDC1E8C-00CD-4850-9BB7-B29B668A4B6E}" srcOrd="1" destOrd="0" parTransId="{E4F5BEA8-F0A7-4F87-8651-AC59C2A70E9B}" sibTransId="{AB370BDE-D55C-4A9D-9EE2-12449ADB5834}"/>
    <dgm:cxn modelId="{88A714FD-3745-4749-BC26-92A884FC6600}" srcId="{87ED61D1-3E30-48C8-B241-CD24077688C8}" destId="{E67AEC0E-4E67-4DC9-8540-C78F3DE9F975}" srcOrd="0" destOrd="0" parTransId="{0BCEAE58-DF34-4DFA-B644-76C195CC8106}" sibTransId="{5B1F86F8-10F5-44F3-A90F-BC3A44E805AA}"/>
    <dgm:cxn modelId="{E81B3FDF-B9DA-4752-A3CB-7E15D8A389DC}" type="presOf" srcId="{37E4C2E4-9ADC-4F85-88C6-8BBEDCB222AC}" destId="{66DD9D2D-A983-4409-923F-397E39D204A0}" srcOrd="0" destOrd="0" presId="urn:microsoft.com/office/officeart/2005/8/layout/pyramid2"/>
    <dgm:cxn modelId="{E3C6198D-37D3-4F63-8B3A-36521E0448CB}" type="presParOf" srcId="{41E21B28-C1BD-4EF8-A878-0800ED9796C6}" destId="{2EF9C6EB-3022-43E2-BD73-52CEC8DE147F}" srcOrd="0" destOrd="0" presId="urn:microsoft.com/office/officeart/2005/8/layout/pyramid2"/>
    <dgm:cxn modelId="{288E1704-F67A-494E-BE28-E61E188CEB5D}" type="presParOf" srcId="{41E21B28-C1BD-4EF8-A878-0800ED9796C6}" destId="{06613D38-FA10-4084-BA9D-EAE0D818824B}" srcOrd="1" destOrd="0" presId="urn:microsoft.com/office/officeart/2005/8/layout/pyramid2"/>
    <dgm:cxn modelId="{A1F24130-A788-4E3F-8E56-20908393AFB6}" type="presParOf" srcId="{06613D38-FA10-4084-BA9D-EAE0D818824B}" destId="{87FC14D8-1D1C-4065-BF70-96A1D2C7BEA7}" srcOrd="0" destOrd="0" presId="urn:microsoft.com/office/officeart/2005/8/layout/pyramid2"/>
    <dgm:cxn modelId="{413421CE-A3C0-417D-AB4C-3E2E676D3EEA}" type="presParOf" srcId="{06613D38-FA10-4084-BA9D-EAE0D818824B}" destId="{70754D37-7CEF-445E-8D81-D407302A963A}" srcOrd="1" destOrd="0" presId="urn:microsoft.com/office/officeart/2005/8/layout/pyramid2"/>
    <dgm:cxn modelId="{23A80134-0DF2-45BD-B143-F9C1181BB203}" type="presParOf" srcId="{06613D38-FA10-4084-BA9D-EAE0D818824B}" destId="{03BEE555-6C1B-48CF-AF48-4249B68E40D2}" srcOrd="2" destOrd="0" presId="urn:microsoft.com/office/officeart/2005/8/layout/pyramid2"/>
    <dgm:cxn modelId="{884AEFE5-71FA-4C5E-BFB0-8B1324C83EBA}" type="presParOf" srcId="{06613D38-FA10-4084-BA9D-EAE0D818824B}" destId="{6D39DB50-2D45-45D3-B424-30BC9FCA3204}" srcOrd="3" destOrd="0" presId="urn:microsoft.com/office/officeart/2005/8/layout/pyramid2"/>
    <dgm:cxn modelId="{53A7444B-EC37-4CC7-84A3-A797309868DF}" type="presParOf" srcId="{06613D38-FA10-4084-BA9D-EAE0D818824B}" destId="{66DD9D2D-A983-4409-923F-397E39D204A0}" srcOrd="4" destOrd="0" presId="urn:microsoft.com/office/officeart/2005/8/layout/pyramid2"/>
    <dgm:cxn modelId="{D49991B2-6CBA-47A1-AE03-8D5CACEF8239}" type="presParOf" srcId="{06613D38-FA10-4084-BA9D-EAE0D818824B}" destId="{9691DCD5-31F6-4FDB-9081-4015FA841A2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F9C6EB-3022-43E2-BD73-52CEC8DE147F}">
      <dsp:nvSpPr>
        <dsp:cNvPr id="0" name=""/>
        <dsp:cNvSpPr/>
      </dsp:nvSpPr>
      <dsp:spPr>
        <a:xfrm>
          <a:off x="-366803" y="0"/>
          <a:ext cx="4818082" cy="4818082"/>
        </a:xfrm>
        <a:prstGeom prst="triangl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FC14D8-1D1C-4065-BF70-96A1D2C7BEA7}">
      <dsp:nvSpPr>
        <dsp:cNvPr id="0" name=""/>
        <dsp:cNvSpPr/>
      </dsp:nvSpPr>
      <dsp:spPr>
        <a:xfrm>
          <a:off x="69796" y="484396"/>
          <a:ext cx="7076635" cy="11405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Непосредственно образовательная деятельность: познавательно-речевая, практическая деятельность, включающая элементы познавательной, игровой, трудовой деятельности </a:t>
          </a:r>
          <a:endParaRPr lang="ru-RU" sz="1900" kern="12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9796" y="484396"/>
        <a:ext cx="7076635" cy="1140530"/>
      </dsp:txXfrm>
    </dsp:sp>
    <dsp:sp modelId="{03BEE555-6C1B-48CF-AF48-4249B68E40D2}">
      <dsp:nvSpPr>
        <dsp:cNvPr id="0" name=""/>
        <dsp:cNvSpPr/>
      </dsp:nvSpPr>
      <dsp:spPr>
        <a:xfrm>
          <a:off x="99908" y="1767492"/>
          <a:ext cx="7016411" cy="11405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Совместная деятельность детей с взрослыми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(родители, педагоги)</a:t>
          </a:r>
          <a:endParaRPr lang="ru-RU" sz="1900" kern="12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9908" y="1767492"/>
        <a:ext cx="7016411" cy="1140530"/>
      </dsp:txXfrm>
    </dsp:sp>
    <dsp:sp modelId="{66DD9D2D-A983-4409-923F-397E39D204A0}">
      <dsp:nvSpPr>
        <dsp:cNvPr id="0" name=""/>
        <dsp:cNvSpPr/>
      </dsp:nvSpPr>
      <dsp:spPr>
        <a:xfrm>
          <a:off x="15209" y="3050589"/>
          <a:ext cx="7185807" cy="11405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Самостоятельная деятельность детей</a:t>
          </a:r>
          <a:endParaRPr lang="ru-RU" sz="1900" kern="1200" dirty="0">
            <a:solidFill>
              <a:schemeClr val="accent4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209" y="3050589"/>
        <a:ext cx="7185807" cy="11405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C5C60-1B70-4A80-9493-3316F7296C6D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F963E-1229-4D52-8CC9-C60ACB0116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F963E-1229-4D52-8CC9-C60ACB01168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F963E-1229-4D52-8CC9-C60ACB01168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Documents and Settings\121\Рабочий стол\№4 фотки\DSCN067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976163">
            <a:off x="525045" y="1411660"/>
            <a:ext cx="3643338" cy="41843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7652" name="Picture 4" descr="http://prezentazia.ucoz.ru/ptizi/b86329456c1264e2c3f0e3c28119b77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42852"/>
            <a:ext cx="666750" cy="73342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000464" y="2500306"/>
            <a:ext cx="514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КРАТКОСРОЧНЫЙ ПРОЕКТ:</a:t>
            </a:r>
          </a:p>
          <a:p>
            <a:pPr algn="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3071810"/>
            <a:ext cx="4357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ПТИЦЫ ЗИМОЙ</a:t>
            </a:r>
          </a:p>
          <a:p>
            <a:pPr algn="ctr"/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(младшая группа)</a:t>
            </a: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214290"/>
            <a:ext cx="8215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«Детский сад №19 «Радость»</a:t>
            </a:r>
          </a:p>
          <a:p>
            <a:pPr algn="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0" y="542926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Составитель: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Бахматова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Галина Петровна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8992" y="6357958"/>
            <a:ext cx="1857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г. Урай,2014 год</a:t>
            </a:r>
            <a:endParaRPr lang="ru-RU" sz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29322" y="4214818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Утвержден на методическом совете</a:t>
            </a:r>
          </a:p>
          <a:p>
            <a:pPr algn="r"/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(приказ №23 от 28.01.2014г.)</a:t>
            </a:r>
            <a:endParaRPr lang="ru-RU" sz="12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13530"/>
          <a:ext cx="8229600" cy="5983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1161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День недели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Непосредственнообразовательная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деятельность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Образовательная область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Совместная деятельность взрослого и детей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Самостоятельная деятельность детей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Взаимодействие с семьями воспитанников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4822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Понедельник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НОД  «Познание»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Тема: Птицы зимой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Цель: формировать у детей понятие «зимующие птицы», дать представление о характерных отличительных особенностях внешнего вида, расширять словарный запас, воспитывать желание заботиться о зимующих птицах.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Познание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Коммуникация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Социализация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Художественное </a:t>
                      </a: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творчество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Физическая культура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-Игра «Знаешь ли ты их?»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Цель: воспитывать бережное отношение к живой природе, желание заботиться о птицах.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-Дидактическая игра «Узнай птицу».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-Рассматривание иллюстраций в книгах и альбомах.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-Настольно-печатные игры  «Составь картинку», «Подбери пару».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Создание условий для успешной познавательной деятельности детей - принести в группу книги и альбомы о птицах.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285728"/>
          <a:ext cx="8472516" cy="5888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4"/>
                <a:gridCol w="1609728"/>
                <a:gridCol w="1412086"/>
                <a:gridCol w="1412086"/>
                <a:gridCol w="1412086"/>
                <a:gridCol w="1412086"/>
              </a:tblGrid>
              <a:tr h="4531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Вторник</a:t>
                      </a: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НОД ОО «Художественное творчество»: «Аппликация»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Тема: Птичка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Цель: вызывать интерес к созданию изображения птички способом аппликации, содействовать развитию продуктивной деятельности детей. На основе мотивации личной заинтересованности – сделать для игры птичку - научить детей выкладывать из готовых форм изображение птички, а затем наклеивать отдельные детали. Развивать воображение. </a:t>
                      </a:r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Воспитывать </a:t>
                      </a: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аккуратность.</a:t>
                      </a: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Познание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Коммуникация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Труд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Художественное  творчество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Безопасность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Социализация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Коммуникация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-Ситуативный разговор с детьми по стихотворению: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Беляков «Не робей, воробей»,  А.Прокофьев  «Снегири»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Цель: сопереживать персонажам, вызывать эмоциональный отклик на произведение.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-Подвижная игра «Воробушки и кот»- развивать умение действовать по сигналу, воспитывать дружеские </a:t>
                      </a:r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взаимоотношения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-Настольно- печатная  игра «Кто как устроен»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Сюжетная игра «Птицы»- формировать взаимодействие  детей. Передавать в игре характерные действия птиц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 прыгают, летают, клюют зёрна, пьют воду)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-Предложить трафареты с изображением птиц - упражнять в аккуратном закрашивании.</a:t>
                      </a: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-Консультация  «Что читать детям о птицах»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-Предложить  сходить  в зимний лес.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Цель: наблюдения за живой природой в естественных условиях.</a:t>
                      </a: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48680"/>
          <a:ext cx="8229600" cy="6204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204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Среда</a:t>
                      </a: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Прогулка.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Наблюдение  за воробьями.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Цель: продолжать вызывать интерес к пернатым, знакомить с повадками птиц, особенностями внешнего вида, прививать желание заботиться о птицах, вызывать интерес к кормлению птиц.</a:t>
                      </a: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Познание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Коммуникация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Труд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Безопасность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Физическая культура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Социализация</a:t>
                      </a: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Дидактическая игра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«Назови птицу»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Подвижная игра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«Перелёт птиц»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Чтение А. </a:t>
                      </a:r>
                      <a:r>
                        <a:rPr lang="ru-RU" sz="1200" dirty="0" err="1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Барто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«Кто как кричит»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Разучивание </a:t>
                      </a:r>
                      <a:r>
                        <a:rPr lang="ru-RU" sz="1200" dirty="0" err="1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чистоговорок</a:t>
                      </a: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 птицах</a:t>
                      </a: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Рассматривание сюжетных картинок о птицах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Слушание </a:t>
                      </a:r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аудиозаписи </a:t>
                      </a: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голоса птиц</a:t>
                      </a: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Предложить по наблюдать за снегирями в природных </a:t>
                      </a:r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условиях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Загадки</a:t>
                      </a: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 птицах</a:t>
                      </a:r>
                      <a:endParaRPr lang="ru-RU" sz="1200" dirty="0" smtClean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357166"/>
          <a:ext cx="8401080" cy="5929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1585914"/>
                <a:gridCol w="1400180"/>
                <a:gridCol w="1400180"/>
                <a:gridCol w="1400180"/>
                <a:gridCol w="1400180"/>
              </a:tblGrid>
              <a:tr h="5929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Четверг</a:t>
                      </a: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НОД «Художественное творчество»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Рисование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Тема: Красивые птички для украшения группы.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Цель: вызывать интерес к рисованию птички для украшения группы с использованием  доступных каждому ребёнку средств выразительности. Закреплять представление о внешнем виде птиц, форме тела и его строении (овальное туловище, круглая голова, хвост, крылья, лапки). Воспитывать аккуратность в работе с гуашью.</a:t>
                      </a: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Художествен-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ное</a:t>
                      </a: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творчество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Труд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Безопасность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Коммуникация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Социализация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Познание</a:t>
                      </a: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-Проблемная ситуация: к кормушке прилетели птички, а корма - нет. Что делать?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Вывод: корм в кормушку подсыпать   понемногу каждый день.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-Дидактическая игра «Кто как голос подаёт?», «Скажи ласково»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Цель: расширять словарный запас, развивать связную речь, закрепить представление о звуках, которые издают птицы.</a:t>
                      </a: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-Сюжетная игра «Построим домик для птички-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побуждать самостоятельно, выбирать материал, исходя из поставленной задачи и размера выбранной игрушки, закреплять простейшие способы конструирования.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-Настольная игра «Подбери пару»</a:t>
                      </a: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Рекомендации родителям-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сделать с ребёнком кормушку, разместить на дереве и подсыпать в кормушку корм.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-Консультация «Какие  кормушки можно сделать с ребёнком»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-Знакомить родителей с результатами  продуктивной деятельности.</a:t>
                      </a: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642918"/>
          <a:ext cx="8229600" cy="5000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5000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Пятница</a:t>
                      </a: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Театральная пятница.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Театрализация английской песенки в обработки С. Маршака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«Где обедал воробей?»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Цель: продолжать вызывать интерес к театрализованной деятельности.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Развивать способность к самостоятельной деятельности по сюжету песенки, побуждать сопереживать персонажам.</a:t>
                      </a: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Чтение художественной литературы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Коммуникация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Социализация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Познание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Труд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Художественное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творчество</a:t>
                      </a: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Игротека: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«Опиши птичку»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Сюжетная игра с птичками.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Формировать ролевое взаимодействие детей,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Стимулировать к «оживлению» партнёра игрушки,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передавать в игре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характерное действие птиц.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Отгадывание загадок про птиц.</a:t>
                      </a: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Работа в книжном уголке – рассматривание иллюстраций о птицах.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Использование раскрасок  - закрашивать аккуратно, не выходя за контур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Игра-импровизация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«Птички»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Продолжать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знакомить родителей с результатами  продуктивной деятельности.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Акция «Будь добрее» - подсыпать в кормушки корм.</a:t>
                      </a: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ПРОДУКТ  ПРОЕКТА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492941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lvl="0">
              <a:buNone/>
            </a:pPr>
            <a:r>
              <a:rPr lang="ru-RU" sz="35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1.НАБЛЮДЕНИЕ   ЗА  ПТИЦАМИ (воробей, синица, голубь, снегирь)</a:t>
            </a:r>
            <a:endParaRPr lang="ru-RU" sz="35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5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sz="35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5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КОЛЛЕКТИВНАЯ  РАБОТА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«Красивые птички, для украшения группы»</a:t>
            </a:r>
            <a:endParaRPr lang="ru-RU" sz="35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5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5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3 . НАСТОЛЬНЫЕ   ИГРЫ</a:t>
            </a:r>
            <a:endParaRPr lang="ru-RU" sz="35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5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«Составь картинку»</a:t>
            </a:r>
            <a:endParaRPr lang="ru-RU" sz="35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5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«Кто как устроен»</a:t>
            </a:r>
            <a:endParaRPr lang="ru-RU" sz="35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5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«Птицы»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«Найди пару»</a:t>
            </a:r>
            <a:endParaRPr lang="ru-RU" sz="35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5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 АЛЬБОМЫ О  ПТИЦАХ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НАСТОЛЬНЫЙ  ТЕАТР</a:t>
            </a:r>
          </a:p>
          <a:p>
            <a:pPr lvl="0"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«Где обедал воробей?»</a:t>
            </a:r>
          </a:p>
          <a:p>
            <a:pPr lvl="0"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АКЦИЯ «Будем  добрее» (Изготовление кормушек)</a:t>
            </a:r>
            <a:endParaRPr lang="ru-RU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ПАСПОРТ  ПРОЕКТА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>
                <a:solidFill>
                  <a:srgbClr val="7030A0"/>
                </a:solidFill>
              </a:rPr>
              <a:t> </a:t>
            </a:r>
            <a:r>
              <a:rPr lang="ru-RU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Вид проекта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познавательно- творческий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Продолжительность проекта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краткосрочный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(1 неделя)</a:t>
            </a:r>
          </a:p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Участники проекта: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 второй младшей группы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воспитатели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родители воспитанников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Многие дети младшего возраста не знают названий и особенности внешнего вида, зимующих птиц, обитающих на территории нашего края, о необходимости помогать им в зимнее время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представлений  о зимующих птицах и бережного отношения к ним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 ПРОЕКТА: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8715404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Формировать у детей начальные представления о зимующих птицах родного края, особенностях их образа жизни, питания. Расширять кругозор детей и словарный запас.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Развивать интерес к объектам живой природы, продолжать работу над развитием творческих способностей детей.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Воспитывать у детей бережное отношение к живой природе, потребность в заботе о птицах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СОДЕРЖАНИЕ ПРОЕКТА: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643050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285860"/>
            <a:ext cx="8286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kern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Проект направлен на взаимодействие педагогов и родителей с использованием долгосрочного проекта «Детский календарь» Т.Н. </a:t>
            </a:r>
            <a:r>
              <a:rPr lang="ru-RU" sz="3200" kern="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Дороновой</a:t>
            </a:r>
            <a:r>
              <a:rPr lang="ru-RU" sz="3200" kern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как условие единого подхода в образовательном процессе по формированию любви и бережного отношения к животным у детей младшего возраста в совместной деятельности со взрослыми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ОЖИДАЕМЫЙ РЕЗУЛЬТАТ: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Расширение кругозора детей о зимующих птицах (особенности внешнего вида, чем питаются, как передвигаются)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Развитие у детей любознательности, творческих способностей, познавательной активности, коммуникативных навыков.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Привлечь воспитанников и их родителей к помощи птицам в трудных зимних условиях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072494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ЭТАПЫ РЕАЛИЗАЦИИ ПРОЕКТА: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4525963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3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этап</a:t>
            </a: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подготовительный </a:t>
            </a:r>
            <a:r>
              <a:rPr lang="ru-RU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(понедельник)</a:t>
            </a:r>
          </a:p>
          <a:p>
            <a:pPr>
              <a:buNone/>
            </a:pPr>
            <a:r>
              <a:rPr lang="ru-RU" sz="3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Обсуждение цели, задачи с детьми и родителями.</a:t>
            </a:r>
          </a:p>
          <a:p>
            <a:pPr>
              <a:buNone/>
            </a:pPr>
            <a:r>
              <a:rPr lang="ru-RU" sz="3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необходимых условий для реализации проекта</a:t>
            </a:r>
          </a:p>
          <a:p>
            <a:pPr algn="ctr">
              <a:buNone/>
            </a:pPr>
            <a:endParaRPr lang="ru-RU" sz="3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этап</a:t>
            </a: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-основной (практический: </a:t>
            </a:r>
            <a:r>
              <a:rPr lang="ru-RU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вторник- четверг</a:t>
            </a: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Внедрение в воспитательно-образовательный процесс эффективных </a:t>
            </a:r>
          </a:p>
          <a:p>
            <a:pPr>
              <a:buNone/>
            </a:pPr>
            <a:r>
              <a:rPr lang="ru-RU" sz="3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методов и приёмов по расширению представлений дошкольников о зимующих </a:t>
            </a:r>
          </a:p>
          <a:p>
            <a:pPr>
              <a:buNone/>
            </a:pPr>
            <a:r>
              <a:rPr lang="ru-RU" sz="3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птицах</a:t>
            </a:r>
          </a:p>
          <a:p>
            <a:pPr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этап</a:t>
            </a:r>
            <a:r>
              <a:rPr lang="ru-RU" sz="3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заключительный </a:t>
            </a:r>
            <a:r>
              <a:rPr lang="ru-RU" sz="3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(пятница)</a:t>
            </a:r>
            <a:r>
              <a:rPr lang="ru-RU" sz="3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Акция «Будем добрее»: изготовление кормушек для птиц.</a:t>
            </a:r>
          </a:p>
          <a:p>
            <a:pPr>
              <a:buNone/>
            </a:pPr>
            <a:r>
              <a:rPr lang="ru-RU" sz="3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Коллективная работа «Красивые птички для украшения группы».</a:t>
            </a:r>
          </a:p>
          <a:p>
            <a:pPr>
              <a:buNone/>
            </a:pPr>
            <a:r>
              <a:rPr lang="ru-RU" sz="3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Театрализация С. Маршак «Где обедал воробей?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» 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9"/>
            <a:ext cx="8229600" cy="1071569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5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ПРОЕКТ РЕАЛИЗУЕТСЯ </a:t>
            </a:r>
          </a:p>
          <a:p>
            <a:pPr algn="ctr">
              <a:buNone/>
            </a:pPr>
            <a:r>
              <a:rPr lang="ru-RU" sz="5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ТРЁХ ОСНОВНЫХ БЛОКАХ:</a:t>
            </a:r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785786" y="1397000"/>
          <a:ext cx="6834214" cy="481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7972452" cy="3900502"/>
          </a:xfrm>
        </p:spPr>
        <p:txBody>
          <a:bodyPr/>
          <a:lstStyle/>
          <a:p>
            <a:pPr>
              <a:buNone/>
            </a:pPr>
            <a:endParaRPr lang="ru-RU" b="1" dirty="0" smtClean="0">
              <a:latin typeface="Bookman Old Style" pitchFamily="18" charset="0"/>
            </a:endParaRPr>
          </a:p>
          <a:p>
            <a:pPr>
              <a:buNone/>
            </a:pPr>
            <a:endParaRPr lang="ru-RU" b="1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Bookman Old Style" pitchFamily="18" charset="0"/>
              </a:rPr>
              <a:t> 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КАЛЕНДАРНО – ТЕМАТИЧЕСКОЕ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ПЛАНИРОВАНИЕ        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http://prezentazia.ucoz.ru/ptizi/b86329456c1264e2c3f0e3c28119b77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428736"/>
            <a:ext cx="666750" cy="733426"/>
          </a:xfrm>
          <a:prstGeom prst="rect">
            <a:avLst/>
          </a:prstGeom>
          <a:noFill/>
        </p:spPr>
      </p:pic>
      <p:pic>
        <p:nvPicPr>
          <p:cNvPr id="6" name="Picture 4" descr="http://prezentazia.ucoz.ru/ptizi/b86329456c1264e2c3f0e3c28119b77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4643446"/>
            <a:ext cx="666750" cy="733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1094</Words>
  <Application>Microsoft Office PowerPoint</Application>
  <PresentationFormat>Экран (4:3)</PresentationFormat>
  <Paragraphs>192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ПАСПОРТ  ПРОЕКТА</vt:lpstr>
      <vt:lpstr>ПРОБЛЕМА</vt:lpstr>
      <vt:lpstr>ЗАДАЧИ ПРОЕКТА:</vt:lpstr>
      <vt:lpstr>Слайд 5</vt:lpstr>
      <vt:lpstr>ОЖИДАЕМЫЙ РЕЗУЛЬТАТ:</vt:lpstr>
      <vt:lpstr>ЭТАПЫ РЕАЛИЗАЦИИ ПРОЕКТА: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ПРОДУКТ  ПРОЕКТА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КРАТКОСРОЧНЫЙ     ПРОЕКТ                                  «ПТИЦЫ ЗИМОЙ»                                                               (МЛАДШАЯ ГРУППА)                                    Воспитатель группы №4:                                                                              Бахматова Галина Петровна                                                                                        д /с № 19 «Радость»                                                                                                     г.Урай – 2014 г                          </dc:title>
  <cp:lastModifiedBy>Ivan</cp:lastModifiedBy>
  <cp:revision>47</cp:revision>
  <dcterms:modified xsi:type="dcterms:W3CDTF">2015-07-19T13:56:40Z</dcterms:modified>
</cp:coreProperties>
</file>