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3" r:id="rId3"/>
    <p:sldId id="268" r:id="rId4"/>
    <p:sldId id="267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EB891-8E37-4C7A-A589-87B9E8869925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8711C-DFFC-43BF-9278-D8A4814F7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8711C-DFFC-43BF-9278-D8A4814F7BA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F7A4A1-6A45-41C5-A435-374053A62EF9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711912"/>
          </a:xfrm>
        </p:spPr>
        <p:txBody>
          <a:bodyPr/>
          <a:lstStyle/>
          <a:p>
            <a:pPr algn="ctr"/>
            <a:r>
              <a:rPr lang="ru-RU" dirty="0" smtClean="0"/>
              <a:t>ДИФФЕРЕНЦИАЦИЯ ЗВУКОВ </a:t>
            </a:r>
            <a:r>
              <a:rPr lang="en-US" dirty="0" smtClean="0"/>
              <a:t>[</a:t>
            </a:r>
            <a:r>
              <a:rPr lang="ru-RU" dirty="0" smtClean="0"/>
              <a:t>Ч</a:t>
            </a:r>
            <a:r>
              <a:rPr lang="en-US" dirty="0" smtClean="0"/>
              <a:t>]</a:t>
            </a:r>
            <a:r>
              <a:rPr lang="ru-RU" dirty="0" smtClean="0"/>
              <a:t> – </a:t>
            </a:r>
            <a:r>
              <a:rPr lang="en-US" dirty="0" smtClean="0">
                <a:solidFill>
                  <a:srgbClr val="002060"/>
                </a:solidFill>
              </a:rPr>
              <a:t>[</a:t>
            </a:r>
            <a:r>
              <a:rPr lang="ru-RU" dirty="0" smtClean="0">
                <a:solidFill>
                  <a:srgbClr val="002060"/>
                </a:solidFill>
              </a:rPr>
              <a:t>Ш</a:t>
            </a:r>
            <a:r>
              <a:rPr lang="en-US" dirty="0" smtClean="0">
                <a:solidFill>
                  <a:srgbClr val="002060"/>
                </a:solidFill>
              </a:rPr>
              <a:t>]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слогах (СГ)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429132"/>
            <a:ext cx="7406640" cy="1143008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Занятие </a:t>
            </a:r>
            <a:r>
              <a:rPr lang="ru-RU" dirty="0" smtClean="0">
                <a:latin typeface="Arial Black" pitchFamily="34" charset="0"/>
              </a:rPr>
              <a:t>15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Сверчок поёт: Ч.Ч.Ч.</a:t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Шарик шипит: Ш__________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Picture 2" descr="C:\Users\Lenovo\Desktop\fcd_04-047-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71604" y="2143116"/>
            <a:ext cx="2831190" cy="2880000"/>
          </a:xfrm>
          <a:prstGeom prst="rect">
            <a:avLst/>
          </a:prstGeom>
          <a:ln w="889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C:\Documents and Settings\Admin\Мои документы\Мои результаты сканирования\2010-01 (янв)\сканирование0001.jpg"/>
          <p:cNvPicPr>
            <a:picLocks noGrp="1"/>
          </p:cNvPicPr>
          <p:nvPr>
            <p:ph sz="half" idx="2"/>
          </p:nvPr>
        </p:nvPicPr>
        <p:blipFill>
          <a:blip r:embed="rId3" cstate="screen">
            <a:lum bright="-10000" contrast="20000"/>
          </a:blip>
          <a:srcRect/>
          <a:stretch>
            <a:fillRect/>
          </a:stretch>
        </p:blipFill>
        <p:spPr bwMode="auto">
          <a:xfrm>
            <a:off x="5572132" y="2143116"/>
            <a:ext cx="2880000" cy="2880000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/>
        </p:spPr>
      </p:pic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1. Произнеси цепочки слогов.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а) </a:t>
            </a:r>
            <a:r>
              <a:rPr lang="ru-RU" sz="2200" dirty="0" err="1" smtClean="0">
                <a:solidFill>
                  <a:schemeClr val="tx1"/>
                </a:solidFill>
              </a:rPr>
              <a:t>Ча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–</a:t>
            </a:r>
            <a:r>
              <a:rPr lang="ru-RU" sz="2200" dirty="0" smtClean="0">
                <a:solidFill>
                  <a:schemeClr val="tx1"/>
                </a:solidFill>
              </a:rPr>
              <a:t>ш</a:t>
            </a:r>
            <a:r>
              <a:rPr lang="ru-RU" sz="2200" dirty="0" smtClean="0">
                <a:solidFill>
                  <a:schemeClr val="tx1"/>
                </a:solidFill>
              </a:rPr>
              <a:t>а                     </a:t>
            </a:r>
            <a:r>
              <a:rPr lang="ru-RU" sz="2200" dirty="0" smtClean="0">
                <a:solidFill>
                  <a:schemeClr val="tx1"/>
                </a:solidFill>
              </a:rPr>
              <a:t>б)    </a:t>
            </a:r>
            <a:r>
              <a:rPr lang="ru-RU" sz="2200" dirty="0" err="1" smtClean="0">
                <a:solidFill>
                  <a:schemeClr val="tx1"/>
                </a:solidFill>
              </a:rPr>
              <a:t>ча</a:t>
            </a:r>
            <a:r>
              <a:rPr lang="ru-RU" sz="2200" dirty="0" smtClean="0">
                <a:solidFill>
                  <a:schemeClr val="tx1"/>
                </a:solidFill>
              </a:rPr>
              <a:t> –</a:t>
            </a:r>
            <a:r>
              <a:rPr lang="ru-RU" sz="2200" dirty="0" err="1" smtClean="0">
                <a:solidFill>
                  <a:schemeClr val="tx1"/>
                </a:solidFill>
              </a:rPr>
              <a:t>ча</a:t>
            </a:r>
            <a:r>
              <a:rPr lang="ru-RU" sz="2200" dirty="0" smtClean="0">
                <a:solidFill>
                  <a:schemeClr val="tx1"/>
                </a:solidFill>
              </a:rPr>
              <a:t> - </a:t>
            </a:r>
            <a:r>
              <a:rPr lang="ru-RU" sz="2200" dirty="0" smtClean="0">
                <a:solidFill>
                  <a:schemeClr val="tx1"/>
                </a:solidFill>
              </a:rPr>
              <a:t>ш</a:t>
            </a:r>
            <a:r>
              <a:rPr lang="ru-RU" sz="2200" dirty="0" smtClean="0">
                <a:solidFill>
                  <a:schemeClr val="tx1"/>
                </a:solidFill>
              </a:rPr>
              <a:t>а      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в) </a:t>
            </a:r>
            <a:r>
              <a:rPr lang="ru-RU" sz="2200" dirty="0" smtClean="0">
                <a:solidFill>
                  <a:schemeClr val="tx1"/>
                </a:solidFill>
              </a:rPr>
              <a:t>ш</a:t>
            </a:r>
            <a:r>
              <a:rPr lang="ru-RU" sz="2200" dirty="0" smtClean="0">
                <a:solidFill>
                  <a:schemeClr val="tx1"/>
                </a:solidFill>
              </a:rPr>
              <a:t>а </a:t>
            </a:r>
            <a:r>
              <a:rPr lang="ru-RU" sz="2200" dirty="0" smtClean="0">
                <a:solidFill>
                  <a:schemeClr val="tx1"/>
                </a:solidFill>
              </a:rPr>
              <a:t>–</a:t>
            </a:r>
            <a:r>
              <a:rPr lang="ru-RU" sz="2200" dirty="0" err="1" smtClean="0">
                <a:solidFill>
                  <a:schemeClr val="tx1"/>
                </a:solidFill>
              </a:rPr>
              <a:t>ча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 г)   </a:t>
            </a:r>
            <a:r>
              <a:rPr lang="ru-RU" sz="2200" dirty="0" smtClean="0">
                <a:solidFill>
                  <a:schemeClr val="tx1"/>
                </a:solidFill>
              </a:rPr>
              <a:t>ш</a:t>
            </a:r>
            <a:r>
              <a:rPr lang="ru-RU" sz="2200" dirty="0" smtClean="0">
                <a:solidFill>
                  <a:schemeClr val="tx1"/>
                </a:solidFill>
              </a:rPr>
              <a:t>а –</a:t>
            </a:r>
            <a:r>
              <a:rPr lang="ru-RU" sz="2200" dirty="0" err="1" smtClean="0">
                <a:solidFill>
                  <a:schemeClr val="tx1"/>
                </a:solidFill>
              </a:rPr>
              <a:t>ш</a:t>
            </a:r>
            <a:r>
              <a:rPr lang="ru-RU" sz="2200" dirty="0" err="1" smtClean="0">
                <a:solidFill>
                  <a:schemeClr val="tx1"/>
                </a:solidFill>
              </a:rPr>
              <a:t>а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-</a:t>
            </a:r>
            <a:r>
              <a:rPr lang="ru-RU" sz="2200" dirty="0" err="1" smtClean="0">
                <a:solidFill>
                  <a:schemeClr val="tx1"/>
                </a:solidFill>
              </a:rPr>
              <a:t>ча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                    </a:t>
            </a:r>
            <a:endParaRPr lang="ru-RU" sz="2200" dirty="0">
              <a:solidFill>
                <a:schemeClr val="tx1"/>
              </a:solidFill>
            </a:endParaRPr>
          </a:p>
        </p:txBody>
      </p:sp>
      <p:pic>
        <p:nvPicPr>
          <p:cNvPr id="7" name="Содержимое 4" descr="D:\МОЯ  РАБОТА\ФОТО\АРТЁМ\Изображение.jpg"/>
          <p:cNvPicPr>
            <a:picLocks/>
          </p:cNvPicPr>
          <p:nvPr/>
        </p:nvPicPr>
        <p:blipFill>
          <a:blip r:embed="rId2" cstate="screen">
            <a:clrChange>
              <a:clrFrom>
                <a:srgbClr val="EDEDEF"/>
              </a:clrFrom>
              <a:clrTo>
                <a:srgbClr val="EDEDE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lum bright="-30000" contrast="40000"/>
          </a:blip>
          <a:srcRect/>
          <a:stretch>
            <a:fillRect/>
          </a:stretch>
        </p:blipFill>
        <p:spPr bwMode="auto">
          <a:xfrm>
            <a:off x="6000760" y="2000240"/>
            <a:ext cx="2520000" cy="25200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9" name="Прямая со стрелкой 8"/>
          <p:cNvCxnSpPr/>
          <p:nvPr/>
        </p:nvCxnSpPr>
        <p:spPr>
          <a:xfrm>
            <a:off x="3714744" y="2214554"/>
            <a:ext cx="2143140" cy="1000132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-2500362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-2428924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643306" y="3571876"/>
            <a:ext cx="2214578" cy="114300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3428992" y="5929330"/>
            <a:ext cx="714380" cy="7001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143372" y="5929330"/>
            <a:ext cx="714380" cy="7001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357818" y="5786454"/>
            <a:ext cx="714380" cy="70011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072198" y="5786454"/>
            <a:ext cx="714380" cy="70011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286644" y="5715016"/>
            <a:ext cx="714380" cy="70011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001024" y="5715016"/>
            <a:ext cx="714380" cy="70011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 descr="C:\Users\Lenovo\Desktop\fcd_04-047-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57290" y="1285860"/>
            <a:ext cx="2124409" cy="2160000"/>
          </a:xfrm>
          <a:prstGeom prst="rect">
            <a:avLst/>
          </a:prstGeom>
          <a:ln w="889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1" name="Рисунок 20" descr="C:\Documents and Settings\Admin\Мои документы\Мои результаты сканирования\2010-01 (янв)\сканирование0001.jpg"/>
          <p:cNvPicPr/>
          <p:nvPr/>
        </p:nvPicPr>
        <p:blipFill>
          <a:blip r:embed="rId4" cstate="screen">
            <a:lum bright="-10000" contrast="20000"/>
          </a:blip>
          <a:srcRect/>
          <a:stretch>
            <a:fillRect/>
          </a:stretch>
        </p:blipFill>
        <p:spPr bwMode="auto">
          <a:xfrm>
            <a:off x="1357290" y="3714752"/>
            <a:ext cx="2160000" cy="2160000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1. Произнеси цепочки слогов.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а) </a:t>
            </a:r>
            <a:r>
              <a:rPr lang="ru-RU" sz="2200" dirty="0" err="1" smtClean="0">
                <a:solidFill>
                  <a:schemeClr val="tx1"/>
                </a:solidFill>
              </a:rPr>
              <a:t>Чэ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–</a:t>
            </a:r>
            <a:r>
              <a:rPr lang="ru-RU" sz="2200" dirty="0" err="1" smtClean="0">
                <a:solidFill>
                  <a:schemeClr val="tx1"/>
                </a:solidFill>
              </a:rPr>
              <a:t>ш</a:t>
            </a:r>
            <a:r>
              <a:rPr lang="ru-RU" sz="2200" dirty="0" err="1" smtClean="0">
                <a:solidFill>
                  <a:schemeClr val="tx1"/>
                </a:solidFill>
              </a:rPr>
              <a:t>э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</a:t>
            </a:r>
            <a:r>
              <a:rPr lang="ru-RU" sz="2200" dirty="0" smtClean="0">
                <a:solidFill>
                  <a:schemeClr val="tx1"/>
                </a:solidFill>
              </a:rPr>
              <a:t>б)    </a:t>
            </a:r>
            <a:r>
              <a:rPr lang="ru-RU" sz="2200" dirty="0" err="1" smtClean="0">
                <a:solidFill>
                  <a:schemeClr val="tx1"/>
                </a:solidFill>
              </a:rPr>
              <a:t>чэ</a:t>
            </a:r>
            <a:r>
              <a:rPr lang="ru-RU" sz="2200" dirty="0" smtClean="0">
                <a:solidFill>
                  <a:schemeClr val="tx1"/>
                </a:solidFill>
              </a:rPr>
              <a:t> –</a:t>
            </a:r>
            <a:r>
              <a:rPr lang="ru-RU" sz="2200" dirty="0" err="1" smtClean="0">
                <a:solidFill>
                  <a:schemeClr val="tx1"/>
                </a:solidFill>
              </a:rPr>
              <a:t>чэ</a:t>
            </a:r>
            <a:r>
              <a:rPr lang="ru-RU" sz="2200" dirty="0" smtClean="0">
                <a:solidFill>
                  <a:schemeClr val="tx1"/>
                </a:solidFill>
              </a:rPr>
              <a:t> - </a:t>
            </a:r>
            <a:r>
              <a:rPr lang="ru-RU" sz="2200" dirty="0" err="1" smtClean="0">
                <a:solidFill>
                  <a:schemeClr val="tx1"/>
                </a:solidFill>
              </a:rPr>
              <a:t>ш</a:t>
            </a:r>
            <a:r>
              <a:rPr lang="ru-RU" sz="2200" dirty="0" err="1" smtClean="0">
                <a:solidFill>
                  <a:schemeClr val="tx1"/>
                </a:solidFill>
              </a:rPr>
              <a:t>э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в)</a:t>
            </a:r>
            <a:r>
              <a:rPr lang="ru-RU" sz="2200" dirty="0" err="1" smtClean="0">
                <a:solidFill>
                  <a:schemeClr val="tx1"/>
                </a:solidFill>
              </a:rPr>
              <a:t>ш</a:t>
            </a:r>
            <a:r>
              <a:rPr lang="ru-RU" sz="2200" dirty="0" err="1" smtClean="0">
                <a:solidFill>
                  <a:schemeClr val="tx1"/>
                </a:solidFill>
              </a:rPr>
              <a:t>э</a:t>
            </a:r>
            <a:r>
              <a:rPr lang="ru-RU" sz="2200" dirty="0" smtClean="0">
                <a:solidFill>
                  <a:schemeClr val="tx1"/>
                </a:solidFill>
              </a:rPr>
              <a:t>–</a:t>
            </a:r>
            <a:r>
              <a:rPr lang="ru-RU" sz="2200" dirty="0" err="1" smtClean="0">
                <a:solidFill>
                  <a:schemeClr val="tx1"/>
                </a:solidFill>
              </a:rPr>
              <a:t>чэ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    </a:t>
            </a:r>
            <a:r>
              <a:rPr lang="ru-RU" sz="2200" dirty="0" smtClean="0">
                <a:solidFill>
                  <a:schemeClr val="tx1"/>
                </a:solidFill>
              </a:rPr>
              <a:t>г)   </a:t>
            </a:r>
            <a:r>
              <a:rPr lang="ru-RU" sz="2200" dirty="0" err="1" smtClean="0">
                <a:solidFill>
                  <a:schemeClr val="tx1"/>
                </a:solidFill>
              </a:rPr>
              <a:t>ш</a:t>
            </a:r>
            <a:r>
              <a:rPr lang="ru-RU" sz="2200" dirty="0" err="1" smtClean="0">
                <a:solidFill>
                  <a:schemeClr val="tx1"/>
                </a:solidFill>
              </a:rPr>
              <a:t>э</a:t>
            </a:r>
            <a:r>
              <a:rPr lang="ru-RU" sz="2200" dirty="0" smtClean="0">
                <a:solidFill>
                  <a:schemeClr val="tx1"/>
                </a:solidFill>
              </a:rPr>
              <a:t> –</a:t>
            </a:r>
            <a:r>
              <a:rPr lang="ru-RU" sz="2200" dirty="0" err="1" smtClean="0">
                <a:solidFill>
                  <a:schemeClr val="tx1"/>
                </a:solidFill>
              </a:rPr>
              <a:t>ш</a:t>
            </a:r>
            <a:r>
              <a:rPr lang="ru-RU" sz="2200" dirty="0" err="1" smtClean="0">
                <a:solidFill>
                  <a:schemeClr val="tx1"/>
                </a:solidFill>
              </a:rPr>
              <a:t>э-чэ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                    </a:t>
            </a:r>
            <a:endParaRPr lang="ru-RU" sz="2200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786182" y="2071678"/>
            <a:ext cx="2143140" cy="1000132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-2500362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-2428924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714744" y="3571876"/>
            <a:ext cx="2214578" cy="114300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3428992" y="5929330"/>
            <a:ext cx="714380" cy="7001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214810" y="5929330"/>
            <a:ext cx="714380" cy="7001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214942" y="5857892"/>
            <a:ext cx="714380" cy="70011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929322" y="5857892"/>
            <a:ext cx="714380" cy="70011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358082" y="5857892"/>
            <a:ext cx="714380" cy="70011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8072462" y="5786454"/>
            <a:ext cx="714380" cy="70011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2" descr="C:\Users\Lenovo\Desktop\fcd_04-047-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57290" y="1285860"/>
            <a:ext cx="2124409" cy="2160000"/>
          </a:xfrm>
          <a:prstGeom prst="rect">
            <a:avLst/>
          </a:prstGeom>
          <a:ln w="889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0" name="Picture 2" descr="C:\Users\Lenovo\Desktop\7690998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143116"/>
            <a:ext cx="2641727" cy="22320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4" name="Рисунок 23" descr="C:\Documents and Settings\Admin\Мои документы\Мои результаты сканирования\2010-01 (янв)\сканирование0001.jpg"/>
          <p:cNvPicPr/>
          <p:nvPr/>
        </p:nvPicPr>
        <p:blipFill>
          <a:blip r:embed="rId4" cstate="screen">
            <a:lum bright="-10000" contrast="20000"/>
          </a:blip>
          <a:srcRect/>
          <a:stretch>
            <a:fillRect/>
          </a:stretch>
        </p:blipFill>
        <p:spPr bwMode="auto">
          <a:xfrm>
            <a:off x="1357290" y="3714752"/>
            <a:ext cx="2160000" cy="2160000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1. Произнеси цепочки слогов.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а) </a:t>
            </a:r>
            <a:r>
              <a:rPr lang="ru-RU" sz="2200" dirty="0" err="1" smtClean="0">
                <a:solidFill>
                  <a:schemeClr val="tx1"/>
                </a:solidFill>
              </a:rPr>
              <a:t>Чи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–</a:t>
            </a:r>
            <a:r>
              <a:rPr lang="ru-RU" sz="2200" dirty="0" err="1" smtClean="0">
                <a:solidFill>
                  <a:schemeClr val="tx1"/>
                </a:solidFill>
              </a:rPr>
              <a:t>ш</a:t>
            </a:r>
            <a:r>
              <a:rPr lang="ru-RU" sz="2200" dirty="0" err="1" smtClean="0">
                <a:solidFill>
                  <a:schemeClr val="tx1"/>
                </a:solidFill>
              </a:rPr>
              <a:t>и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</a:t>
            </a:r>
            <a:r>
              <a:rPr lang="ru-RU" sz="2200" dirty="0" smtClean="0">
                <a:solidFill>
                  <a:schemeClr val="tx1"/>
                </a:solidFill>
              </a:rPr>
              <a:t>б)    </a:t>
            </a:r>
            <a:r>
              <a:rPr lang="ru-RU" sz="2200" dirty="0" err="1" smtClean="0">
                <a:solidFill>
                  <a:schemeClr val="tx1"/>
                </a:solidFill>
              </a:rPr>
              <a:t>чи</a:t>
            </a:r>
            <a:r>
              <a:rPr lang="ru-RU" sz="2200" dirty="0" smtClean="0">
                <a:solidFill>
                  <a:schemeClr val="tx1"/>
                </a:solidFill>
              </a:rPr>
              <a:t> –</a:t>
            </a:r>
            <a:r>
              <a:rPr lang="ru-RU" sz="2200" dirty="0" err="1" smtClean="0">
                <a:solidFill>
                  <a:schemeClr val="tx1"/>
                </a:solidFill>
              </a:rPr>
              <a:t>чи</a:t>
            </a:r>
            <a:r>
              <a:rPr lang="ru-RU" sz="2200" dirty="0" smtClean="0">
                <a:solidFill>
                  <a:schemeClr val="tx1"/>
                </a:solidFill>
              </a:rPr>
              <a:t>- </a:t>
            </a:r>
            <a:r>
              <a:rPr lang="ru-RU" sz="2200" dirty="0" err="1" smtClean="0">
                <a:solidFill>
                  <a:schemeClr val="tx1"/>
                </a:solidFill>
              </a:rPr>
              <a:t>ши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в) </a:t>
            </a:r>
            <a:r>
              <a:rPr lang="ru-RU" sz="2200" dirty="0" err="1" smtClean="0">
                <a:solidFill>
                  <a:schemeClr val="tx1"/>
                </a:solidFill>
              </a:rPr>
              <a:t>ши</a:t>
            </a:r>
            <a:r>
              <a:rPr lang="ru-RU" sz="2200" dirty="0" smtClean="0">
                <a:solidFill>
                  <a:schemeClr val="tx1"/>
                </a:solidFill>
              </a:rPr>
              <a:t>–</a:t>
            </a:r>
            <a:r>
              <a:rPr lang="ru-RU" sz="2200" dirty="0" err="1" smtClean="0">
                <a:solidFill>
                  <a:schemeClr val="tx1"/>
                </a:solidFill>
              </a:rPr>
              <a:t>чи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    </a:t>
            </a:r>
            <a:r>
              <a:rPr lang="ru-RU" sz="2200" dirty="0" smtClean="0">
                <a:solidFill>
                  <a:schemeClr val="tx1"/>
                </a:solidFill>
              </a:rPr>
              <a:t>г)   </a:t>
            </a:r>
            <a:r>
              <a:rPr lang="ru-RU" sz="2200" dirty="0" err="1" smtClean="0">
                <a:solidFill>
                  <a:schemeClr val="tx1"/>
                </a:solidFill>
              </a:rPr>
              <a:t>ши</a:t>
            </a:r>
            <a:r>
              <a:rPr lang="ru-RU" sz="2200" dirty="0" smtClean="0">
                <a:solidFill>
                  <a:schemeClr val="tx1"/>
                </a:solidFill>
              </a:rPr>
              <a:t>–</a:t>
            </a:r>
            <a:r>
              <a:rPr lang="ru-RU" sz="2200" dirty="0" err="1" smtClean="0">
                <a:solidFill>
                  <a:schemeClr val="tx1"/>
                </a:solidFill>
              </a:rPr>
              <a:t>ши-чи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                    </a:t>
            </a:r>
            <a:endParaRPr lang="ru-RU" sz="2200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714744" y="2214554"/>
            <a:ext cx="2143140" cy="1000132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-2500362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-2428924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714744" y="3714752"/>
            <a:ext cx="2214578" cy="114300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428992" y="5929330"/>
            <a:ext cx="714380" cy="7001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214810" y="5929330"/>
            <a:ext cx="714380" cy="7001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429256" y="5857892"/>
            <a:ext cx="714380" cy="70011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215074" y="5857892"/>
            <a:ext cx="714380" cy="70011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286644" y="5929330"/>
            <a:ext cx="714380" cy="70011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01024" y="5929330"/>
            <a:ext cx="714380" cy="70011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 descr="C:\Users\Lenovo\Desktop\fcd_04-047-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57290" y="1285860"/>
            <a:ext cx="2124409" cy="2160000"/>
          </a:xfrm>
          <a:prstGeom prst="rect">
            <a:avLst/>
          </a:prstGeom>
          <a:ln w="889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6" name="Picture 2" descr="C:\Users\Lenovo\Desktop\91970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000760" y="1928802"/>
            <a:ext cx="2792380" cy="25560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2" name="Рисунок 21" descr="C:\Documents and Settings\Admin\Мои документы\Мои результаты сканирования\2010-01 (янв)\сканирование0001.jpg"/>
          <p:cNvPicPr/>
          <p:nvPr/>
        </p:nvPicPr>
        <p:blipFill>
          <a:blip r:embed="rId4" cstate="screen">
            <a:lum bright="-10000" contrast="20000"/>
          </a:blip>
          <a:srcRect/>
          <a:stretch>
            <a:fillRect/>
          </a:stretch>
        </p:blipFill>
        <p:spPr bwMode="auto">
          <a:xfrm>
            <a:off x="1357290" y="3714752"/>
            <a:ext cx="2160000" cy="2160000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1. Произнеси цепочки слогов.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а) </a:t>
            </a:r>
            <a:r>
              <a:rPr lang="ru-RU" sz="2200" dirty="0" err="1" smtClean="0">
                <a:solidFill>
                  <a:schemeClr val="tx1"/>
                </a:solidFill>
              </a:rPr>
              <a:t>Чо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–</a:t>
            </a:r>
            <a:r>
              <a:rPr lang="ru-RU" sz="2200" dirty="0" err="1" smtClean="0">
                <a:solidFill>
                  <a:schemeClr val="tx1"/>
                </a:solidFill>
              </a:rPr>
              <a:t>ш</a:t>
            </a:r>
            <a:r>
              <a:rPr lang="ru-RU" sz="2200" dirty="0" err="1" smtClean="0">
                <a:solidFill>
                  <a:schemeClr val="tx1"/>
                </a:solidFill>
              </a:rPr>
              <a:t>о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</a:t>
            </a:r>
            <a:r>
              <a:rPr lang="ru-RU" sz="2200" dirty="0" smtClean="0">
                <a:solidFill>
                  <a:schemeClr val="tx1"/>
                </a:solidFill>
              </a:rPr>
              <a:t>б)    </a:t>
            </a:r>
            <a:r>
              <a:rPr lang="ru-RU" sz="2200" dirty="0" err="1" smtClean="0">
                <a:solidFill>
                  <a:schemeClr val="tx1"/>
                </a:solidFill>
              </a:rPr>
              <a:t>чо</a:t>
            </a:r>
            <a:r>
              <a:rPr lang="ru-RU" sz="2200" dirty="0" smtClean="0">
                <a:solidFill>
                  <a:schemeClr val="tx1"/>
                </a:solidFill>
              </a:rPr>
              <a:t> –</a:t>
            </a:r>
            <a:r>
              <a:rPr lang="ru-RU" sz="2200" dirty="0" err="1" smtClean="0">
                <a:solidFill>
                  <a:schemeClr val="tx1"/>
                </a:solidFill>
              </a:rPr>
              <a:t>чо</a:t>
            </a:r>
            <a:r>
              <a:rPr lang="ru-RU" sz="2200" dirty="0" smtClean="0">
                <a:solidFill>
                  <a:schemeClr val="tx1"/>
                </a:solidFill>
              </a:rPr>
              <a:t>- </a:t>
            </a:r>
            <a:r>
              <a:rPr lang="ru-RU" sz="2200" dirty="0" err="1" smtClean="0">
                <a:solidFill>
                  <a:schemeClr val="tx1"/>
                </a:solidFill>
              </a:rPr>
              <a:t>ш</a:t>
            </a:r>
            <a:r>
              <a:rPr lang="ru-RU" sz="2200" dirty="0" err="1" smtClean="0">
                <a:solidFill>
                  <a:schemeClr val="tx1"/>
                </a:solidFill>
              </a:rPr>
              <a:t>о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в) </a:t>
            </a:r>
            <a:r>
              <a:rPr lang="ru-RU" sz="2200" dirty="0" err="1" smtClean="0">
                <a:solidFill>
                  <a:schemeClr val="tx1"/>
                </a:solidFill>
              </a:rPr>
              <a:t>ш</a:t>
            </a:r>
            <a:r>
              <a:rPr lang="ru-RU" sz="2200" dirty="0" err="1" smtClean="0">
                <a:solidFill>
                  <a:schemeClr val="tx1"/>
                </a:solidFill>
              </a:rPr>
              <a:t>о</a:t>
            </a:r>
            <a:r>
              <a:rPr lang="ru-RU" sz="2200" dirty="0" smtClean="0">
                <a:solidFill>
                  <a:schemeClr val="tx1"/>
                </a:solidFill>
              </a:rPr>
              <a:t>–</a:t>
            </a:r>
            <a:r>
              <a:rPr lang="ru-RU" sz="2200" dirty="0" err="1" smtClean="0">
                <a:solidFill>
                  <a:schemeClr val="tx1"/>
                </a:solidFill>
              </a:rPr>
              <a:t>чо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    г)  </a:t>
            </a:r>
            <a:r>
              <a:rPr lang="ru-RU" sz="2200" dirty="0" err="1" smtClean="0">
                <a:solidFill>
                  <a:schemeClr val="tx1"/>
                </a:solidFill>
              </a:rPr>
              <a:t>шо</a:t>
            </a:r>
            <a:r>
              <a:rPr lang="ru-RU" sz="2200" dirty="0" smtClean="0">
                <a:solidFill>
                  <a:schemeClr val="tx1"/>
                </a:solidFill>
              </a:rPr>
              <a:t> – </a:t>
            </a:r>
            <a:r>
              <a:rPr lang="ru-RU" sz="2200" dirty="0" err="1" smtClean="0">
                <a:solidFill>
                  <a:schemeClr val="tx1"/>
                </a:solidFill>
              </a:rPr>
              <a:t>шо</a:t>
            </a:r>
            <a:r>
              <a:rPr lang="ru-RU" sz="2200" dirty="0" smtClean="0">
                <a:solidFill>
                  <a:schemeClr val="tx1"/>
                </a:solidFill>
              </a:rPr>
              <a:t> - </a:t>
            </a:r>
            <a:r>
              <a:rPr lang="ru-RU" sz="2200" dirty="0" err="1" smtClean="0">
                <a:solidFill>
                  <a:schemeClr val="tx1"/>
                </a:solidFill>
              </a:rPr>
              <a:t>чо</a:t>
            </a:r>
            <a:endParaRPr lang="ru-RU" sz="2200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643306" y="2357430"/>
            <a:ext cx="2143140" cy="1000132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-2500362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-2428924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571868" y="3857628"/>
            <a:ext cx="2214578" cy="114300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D:\МОЯ  РАБОТА\ФОТО\АРТЁМ\Изображение.jpg"/>
          <p:cNvPicPr/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lum bright="-20000" contrast="40000"/>
          </a:blip>
          <a:srcRect/>
          <a:stretch>
            <a:fillRect/>
          </a:stretch>
        </p:blipFill>
        <p:spPr bwMode="auto">
          <a:xfrm>
            <a:off x="5929322" y="2000240"/>
            <a:ext cx="2357454" cy="251438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Овал 13"/>
          <p:cNvSpPr/>
          <p:nvPr/>
        </p:nvSpPr>
        <p:spPr>
          <a:xfrm>
            <a:off x="3428992" y="5929330"/>
            <a:ext cx="714380" cy="7001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143372" y="5929330"/>
            <a:ext cx="714380" cy="7001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214942" y="5929330"/>
            <a:ext cx="714380" cy="700110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000760" y="5929330"/>
            <a:ext cx="714380" cy="700110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215206" y="5929330"/>
            <a:ext cx="714380" cy="70011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01024" y="5929330"/>
            <a:ext cx="714380" cy="70011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2" descr="C:\Users\Lenovo\Desktop\fcd_04-047-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57290" y="1285860"/>
            <a:ext cx="2124409" cy="2160000"/>
          </a:xfrm>
          <a:prstGeom prst="rect">
            <a:avLst/>
          </a:prstGeom>
          <a:ln w="889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3" name="Рисунок 22" descr="C:\Documents and Settings\Admin\Мои документы\Мои результаты сканирования\2010-01 (янв)\сканирование0001.jpg"/>
          <p:cNvPicPr/>
          <p:nvPr/>
        </p:nvPicPr>
        <p:blipFill>
          <a:blip r:embed="rId4" cstate="screen">
            <a:lum bright="-10000" contrast="20000"/>
          </a:blip>
          <a:srcRect/>
          <a:stretch>
            <a:fillRect/>
          </a:stretch>
        </p:blipFill>
        <p:spPr bwMode="auto">
          <a:xfrm>
            <a:off x="1357290" y="3714752"/>
            <a:ext cx="2160000" cy="2160000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1. Произнеси цепочки слогов.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а) Чу </a:t>
            </a:r>
            <a:r>
              <a:rPr lang="ru-RU" sz="2200" dirty="0" smtClean="0">
                <a:solidFill>
                  <a:schemeClr val="tx1"/>
                </a:solidFill>
              </a:rPr>
              <a:t>–</a:t>
            </a:r>
            <a:r>
              <a:rPr lang="ru-RU" sz="2200" dirty="0" err="1" smtClean="0">
                <a:solidFill>
                  <a:schemeClr val="tx1"/>
                </a:solidFill>
              </a:rPr>
              <a:t>ш</a:t>
            </a:r>
            <a:r>
              <a:rPr lang="ru-RU" sz="2200" dirty="0" err="1" smtClean="0">
                <a:solidFill>
                  <a:schemeClr val="tx1"/>
                </a:solidFill>
              </a:rPr>
              <a:t>у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</a:t>
            </a:r>
            <a:r>
              <a:rPr lang="ru-RU" sz="2200" dirty="0" smtClean="0">
                <a:solidFill>
                  <a:schemeClr val="tx1"/>
                </a:solidFill>
              </a:rPr>
              <a:t>б)    чу –</a:t>
            </a:r>
            <a:r>
              <a:rPr lang="ru-RU" sz="2200" dirty="0" err="1" smtClean="0">
                <a:solidFill>
                  <a:schemeClr val="tx1"/>
                </a:solidFill>
              </a:rPr>
              <a:t>чу</a:t>
            </a:r>
            <a:r>
              <a:rPr lang="ru-RU" sz="2200" dirty="0" smtClean="0">
                <a:solidFill>
                  <a:schemeClr val="tx1"/>
                </a:solidFill>
              </a:rPr>
              <a:t>- </a:t>
            </a:r>
            <a:r>
              <a:rPr lang="ru-RU" sz="2200" dirty="0" err="1" smtClean="0">
                <a:solidFill>
                  <a:schemeClr val="tx1"/>
                </a:solidFill>
              </a:rPr>
              <a:t>ш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в) </a:t>
            </a:r>
            <a:r>
              <a:rPr lang="ru-RU" sz="2200" dirty="0" err="1" smtClean="0">
                <a:solidFill>
                  <a:schemeClr val="tx1"/>
                </a:solidFill>
              </a:rPr>
              <a:t>ш</a:t>
            </a:r>
            <a:r>
              <a:rPr lang="ru-RU" sz="2200" dirty="0" err="1" smtClean="0">
                <a:solidFill>
                  <a:schemeClr val="tx1"/>
                </a:solidFill>
              </a:rPr>
              <a:t>у</a:t>
            </a:r>
            <a:r>
              <a:rPr lang="ru-RU" sz="2200" dirty="0" smtClean="0">
                <a:solidFill>
                  <a:schemeClr val="tx1"/>
                </a:solidFill>
              </a:rPr>
              <a:t>–чу                          </a:t>
            </a:r>
            <a:r>
              <a:rPr lang="ru-RU" sz="2200" dirty="0" smtClean="0">
                <a:solidFill>
                  <a:schemeClr val="tx1"/>
                </a:solidFill>
              </a:rPr>
              <a:t>г)   </a:t>
            </a:r>
            <a:r>
              <a:rPr lang="ru-RU" sz="2200" dirty="0" err="1" smtClean="0">
                <a:solidFill>
                  <a:schemeClr val="tx1"/>
                </a:solidFill>
              </a:rPr>
              <a:t>ш</a:t>
            </a:r>
            <a:r>
              <a:rPr lang="ru-RU" sz="2200" dirty="0" err="1" smtClean="0">
                <a:solidFill>
                  <a:schemeClr val="tx1"/>
                </a:solidFill>
              </a:rPr>
              <a:t>у</a:t>
            </a:r>
            <a:r>
              <a:rPr lang="ru-RU" sz="2200" dirty="0" smtClean="0">
                <a:solidFill>
                  <a:schemeClr val="tx1"/>
                </a:solidFill>
              </a:rPr>
              <a:t>–</a:t>
            </a:r>
            <a:r>
              <a:rPr lang="ru-RU" sz="2200" dirty="0" err="1" smtClean="0">
                <a:solidFill>
                  <a:schemeClr val="tx1"/>
                </a:solidFill>
              </a:rPr>
              <a:t>ш</a:t>
            </a:r>
            <a:r>
              <a:rPr lang="ru-RU" sz="2200" dirty="0" err="1" smtClean="0">
                <a:solidFill>
                  <a:schemeClr val="tx1"/>
                </a:solidFill>
              </a:rPr>
              <a:t>у-чу</a:t>
            </a:r>
            <a:r>
              <a:rPr lang="ru-RU" sz="3200" dirty="0" smtClean="0">
                <a:solidFill>
                  <a:schemeClr val="tx1"/>
                </a:solidFill>
              </a:rPr>
              <a:t>                                          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643306" y="2428868"/>
            <a:ext cx="2143140" cy="1000132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-2500362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-2428924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571868" y="3857628"/>
            <a:ext cx="2214578" cy="114300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 descr="C:\Users\Lenovo\Desktop\train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929322" y="2214554"/>
            <a:ext cx="2600438" cy="24840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Овал 15"/>
          <p:cNvSpPr/>
          <p:nvPr/>
        </p:nvSpPr>
        <p:spPr>
          <a:xfrm>
            <a:off x="5072066" y="5929330"/>
            <a:ext cx="714380" cy="70011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857884" y="5929330"/>
            <a:ext cx="714380" cy="70011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858148" y="5929330"/>
            <a:ext cx="714380" cy="70011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072330" y="5929330"/>
            <a:ext cx="714380" cy="70011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214678" y="5929330"/>
            <a:ext cx="714380" cy="7001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000496" y="5929330"/>
            <a:ext cx="714380" cy="7001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2" descr="C:\Users\Lenovo\Desktop\fcd_04-047-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57290" y="1285860"/>
            <a:ext cx="2124409" cy="2160000"/>
          </a:xfrm>
          <a:prstGeom prst="rect">
            <a:avLst/>
          </a:prstGeom>
          <a:ln w="889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4" name="Рисунок 23" descr="C:\Documents and Settings\Admin\Мои документы\Мои результаты сканирования\2010-01 (янв)\сканирование0001.jpg"/>
          <p:cNvPicPr/>
          <p:nvPr/>
        </p:nvPicPr>
        <p:blipFill>
          <a:blip r:embed="rId4" cstate="screen">
            <a:lum bright="-10000" contrast="20000"/>
          </a:blip>
          <a:srcRect/>
          <a:stretch>
            <a:fillRect/>
          </a:stretch>
        </p:blipFill>
        <p:spPr bwMode="auto">
          <a:xfrm>
            <a:off x="1357290" y="3714752"/>
            <a:ext cx="2160000" cy="2160000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МОЛОДЕЦ!!!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Lenovo\Desktop\post-63-0-84887200-1430682083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35100" y="1715472"/>
            <a:ext cx="7499350" cy="426525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118</TotalTime>
  <Words>49</Words>
  <Application>Microsoft Office PowerPoint</Application>
  <PresentationFormat>Экран (4:3)</PresentationFormat>
  <Paragraphs>10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ДИФФЕРЕНЦИАЦИЯ ЗВУКОВ [Ч] – [Ш] в слогах (СГ)</vt:lpstr>
      <vt:lpstr>Сверчок поёт: Ч.Ч.Ч. Шарик шипит: Ш__________</vt:lpstr>
      <vt:lpstr>1. Произнеси цепочки слогов. а) Ча –ша                     б)    ча –ча - ша       в) ша –ча                       г)   ша –ша -ча                                          </vt:lpstr>
      <vt:lpstr>1. Произнеси цепочки слогов. а) Чэ –шэ                      б)    чэ –чэ - шэ в)шэ–чэ                          г)   шэ –шэ-чэ                                          </vt:lpstr>
      <vt:lpstr>1. Произнеси цепочки слогов. а) Чи –ши                      б)    чи –чи- ши в) ши–чи                          г)   ши–ши-чи                                          </vt:lpstr>
      <vt:lpstr>1. Произнеси цепочки слогов. а) Чо –шо                      б)    чо –чо- шо в) шо–чо                          г)  шо – шо - чо</vt:lpstr>
      <vt:lpstr>1. Произнеси цепочки слогов. а) Чу –шу                      б)    чу –чу- ш в) шу–чу                          г)   шу–шу-чу                                          </vt:lpstr>
      <vt:lpstr>МОЛОДЕЦ!!!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44</cp:revision>
  <dcterms:created xsi:type="dcterms:W3CDTF">2015-07-30T12:17:15Z</dcterms:created>
  <dcterms:modified xsi:type="dcterms:W3CDTF">2015-08-20T06:10:02Z</dcterms:modified>
</cp:coreProperties>
</file>