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2" r:id="rId4"/>
    <p:sldId id="286" r:id="rId5"/>
    <p:sldId id="263" r:id="rId6"/>
    <p:sldId id="279" r:id="rId7"/>
    <p:sldId id="264" r:id="rId8"/>
    <p:sldId id="265" r:id="rId9"/>
    <p:sldId id="267" r:id="rId10"/>
    <p:sldId id="266" r:id="rId11"/>
    <p:sldId id="268" r:id="rId12"/>
    <p:sldId id="269" r:id="rId13"/>
    <p:sldId id="270" r:id="rId14"/>
    <p:sldId id="258" r:id="rId15"/>
    <p:sldId id="271" r:id="rId16"/>
    <p:sldId id="260" r:id="rId17"/>
    <p:sldId id="259" r:id="rId18"/>
    <p:sldId id="272" r:id="rId19"/>
    <p:sldId id="257" r:id="rId20"/>
    <p:sldId id="261" r:id="rId21"/>
    <p:sldId id="273" r:id="rId22"/>
    <p:sldId id="274" r:id="rId23"/>
    <p:sldId id="282" r:id="rId24"/>
    <p:sldId id="281" r:id="rId25"/>
    <p:sldId id="280" r:id="rId26"/>
    <p:sldId id="283" r:id="rId27"/>
    <p:sldId id="284" r:id="rId28"/>
    <p:sldId id="285" r:id="rId29"/>
    <p:sldId id="275" r:id="rId30"/>
    <p:sldId id="276" r:id="rId31"/>
    <p:sldId id="27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школа</c:v>
                </c:pt>
              </c:strCache>
            </c:strRef>
          </c:tx>
          <c:cat>
            <c:strRef>
              <c:f>Лист1!$A$2:$A$4</c:f>
              <c:strCache>
                <c:ptCount val="3"/>
                <c:pt idx="0">
                  <c:v>2012-2013 </c:v>
                </c:pt>
                <c:pt idx="1">
                  <c:v>2013-2014</c:v>
                </c:pt>
                <c:pt idx="2">
                  <c:v>2014-2015</c:v>
                </c:pt>
              </c:strCache>
            </c:strRef>
          </c:cat>
          <c:val>
            <c:numRef>
              <c:f>Лист1!$B$2:$B$4</c:f>
              <c:numCache>
                <c:formatCode>General</c:formatCode>
                <c:ptCount val="3"/>
                <c:pt idx="0">
                  <c:v>632</c:v>
                </c:pt>
                <c:pt idx="1">
                  <c:v>948</c:v>
                </c:pt>
                <c:pt idx="2">
                  <c:v>689</c:v>
                </c:pt>
              </c:numCache>
            </c:numRef>
          </c:val>
        </c:ser>
        <c:ser>
          <c:idx val="1"/>
          <c:order val="1"/>
          <c:tx>
            <c:strRef>
              <c:f>Лист1!$C$1</c:f>
              <c:strCache>
                <c:ptCount val="1"/>
                <c:pt idx="0">
                  <c:v>район </c:v>
                </c:pt>
              </c:strCache>
            </c:strRef>
          </c:tx>
          <c:cat>
            <c:strRef>
              <c:f>Лист1!$A$2:$A$4</c:f>
              <c:strCache>
                <c:ptCount val="3"/>
                <c:pt idx="0">
                  <c:v>2012-2013 </c:v>
                </c:pt>
                <c:pt idx="1">
                  <c:v>2013-2014</c:v>
                </c:pt>
                <c:pt idx="2">
                  <c:v>2014-2015</c:v>
                </c:pt>
              </c:strCache>
            </c:strRef>
          </c:cat>
          <c:val>
            <c:numRef>
              <c:f>Лист1!$C$2:$C$4</c:f>
              <c:numCache>
                <c:formatCode>General</c:formatCode>
                <c:ptCount val="3"/>
                <c:pt idx="0">
                  <c:v>145</c:v>
                </c:pt>
                <c:pt idx="1">
                  <c:v>128</c:v>
                </c:pt>
                <c:pt idx="2">
                  <c:v>61</c:v>
                </c:pt>
              </c:numCache>
            </c:numRef>
          </c:val>
        </c:ser>
        <c:ser>
          <c:idx val="2"/>
          <c:order val="2"/>
          <c:tx>
            <c:strRef>
              <c:f>Лист1!$D$1</c:f>
              <c:strCache>
                <c:ptCount val="1"/>
                <c:pt idx="0">
                  <c:v>город</c:v>
                </c:pt>
              </c:strCache>
            </c:strRef>
          </c:tx>
          <c:cat>
            <c:strRef>
              <c:f>Лист1!$A$2:$A$4</c:f>
              <c:strCache>
                <c:ptCount val="3"/>
                <c:pt idx="0">
                  <c:v>2012-2013 </c:v>
                </c:pt>
                <c:pt idx="1">
                  <c:v>2013-2014</c:v>
                </c:pt>
                <c:pt idx="2">
                  <c:v>2014-2015</c:v>
                </c:pt>
              </c:strCache>
            </c:strRef>
          </c:cat>
          <c:val>
            <c:numRef>
              <c:f>Лист1!$D$2:$D$4</c:f>
              <c:numCache>
                <c:formatCode>General</c:formatCode>
                <c:ptCount val="3"/>
                <c:pt idx="0">
                  <c:v>13</c:v>
                </c:pt>
                <c:pt idx="1">
                  <c:v>180</c:v>
                </c:pt>
                <c:pt idx="2">
                  <c:v>2</c:v>
                </c:pt>
              </c:numCache>
            </c:numRef>
          </c:val>
        </c:ser>
        <c:ser>
          <c:idx val="3"/>
          <c:order val="3"/>
          <c:tx>
            <c:strRef>
              <c:f>Лист1!$E$1</c:f>
              <c:strCache>
                <c:ptCount val="1"/>
                <c:pt idx="0">
                  <c:v>Россия </c:v>
                </c:pt>
              </c:strCache>
            </c:strRef>
          </c:tx>
          <c:cat>
            <c:strRef>
              <c:f>Лист1!$A$2:$A$4</c:f>
              <c:strCache>
                <c:ptCount val="3"/>
                <c:pt idx="0">
                  <c:v>2012-2013 </c:v>
                </c:pt>
                <c:pt idx="1">
                  <c:v>2013-2014</c:v>
                </c:pt>
                <c:pt idx="2">
                  <c:v>2014-2015</c:v>
                </c:pt>
              </c:strCache>
            </c:strRef>
          </c:cat>
          <c:val>
            <c:numRef>
              <c:f>Лист1!$E$2:$E$4</c:f>
              <c:numCache>
                <c:formatCode>General</c:formatCode>
                <c:ptCount val="3"/>
                <c:pt idx="0">
                  <c:v>16</c:v>
                </c:pt>
                <c:pt idx="1">
                  <c:v>42</c:v>
                </c:pt>
                <c:pt idx="2">
                  <c:v>18</c:v>
                </c:pt>
              </c:numCache>
            </c:numRef>
          </c:val>
        </c:ser>
        <c:ser>
          <c:idx val="4"/>
          <c:order val="4"/>
          <c:tx>
            <c:strRef>
              <c:f>Лист1!$F$1</c:f>
              <c:strCache>
                <c:ptCount val="1"/>
                <c:pt idx="0">
                  <c:v>Междунар.</c:v>
                </c:pt>
              </c:strCache>
            </c:strRef>
          </c:tx>
          <c:cat>
            <c:strRef>
              <c:f>Лист1!$A$2:$A$4</c:f>
              <c:strCache>
                <c:ptCount val="3"/>
                <c:pt idx="0">
                  <c:v>2012-2013 </c:v>
                </c:pt>
                <c:pt idx="1">
                  <c:v>2013-2014</c:v>
                </c:pt>
                <c:pt idx="2">
                  <c:v>2014-2015</c:v>
                </c:pt>
              </c:strCache>
            </c:strRef>
          </c:cat>
          <c:val>
            <c:numRef>
              <c:f>Лист1!$F$2:$F$4</c:f>
              <c:numCache>
                <c:formatCode>General</c:formatCode>
                <c:ptCount val="3"/>
                <c:pt idx="0">
                  <c:v>3</c:v>
                </c:pt>
                <c:pt idx="1">
                  <c:v>25</c:v>
                </c:pt>
              </c:numCache>
            </c:numRef>
          </c:val>
        </c:ser>
        <c:axId val="89207936"/>
        <c:axId val="89209472"/>
      </c:barChart>
      <c:catAx>
        <c:axId val="89207936"/>
        <c:scaling>
          <c:orientation val="minMax"/>
        </c:scaling>
        <c:axPos val="b"/>
        <c:tickLblPos val="nextTo"/>
        <c:crossAx val="89209472"/>
        <c:crosses val="autoZero"/>
        <c:auto val="1"/>
        <c:lblAlgn val="ctr"/>
        <c:lblOffset val="100"/>
      </c:catAx>
      <c:valAx>
        <c:axId val="89209472"/>
        <c:scaling>
          <c:orientation val="minMax"/>
        </c:scaling>
        <c:axPos val="l"/>
        <c:majorGridlines/>
        <c:numFmt formatCode="General" sourceLinked="1"/>
        <c:tickLblPos val="nextTo"/>
        <c:crossAx val="89207936"/>
        <c:crosses val="autoZero"/>
        <c:crossBetween val="between"/>
      </c:valAx>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школа</c:v>
                </c:pt>
              </c:strCache>
            </c:strRef>
          </c:tx>
          <c:cat>
            <c:strRef>
              <c:f>Лист1!$A$2:$A$5</c:f>
              <c:strCache>
                <c:ptCount val="3"/>
                <c:pt idx="0">
                  <c:v>2012-2013</c:v>
                </c:pt>
                <c:pt idx="1">
                  <c:v>2013-2014</c:v>
                </c:pt>
                <c:pt idx="2">
                  <c:v>2014-2015</c:v>
                </c:pt>
              </c:strCache>
            </c:strRef>
          </c:cat>
          <c:val>
            <c:numRef>
              <c:f>Лист1!$B$2:$B$5</c:f>
              <c:numCache>
                <c:formatCode>General</c:formatCode>
                <c:ptCount val="4"/>
                <c:pt idx="0">
                  <c:v>180</c:v>
                </c:pt>
                <c:pt idx="1">
                  <c:v>179</c:v>
                </c:pt>
                <c:pt idx="2">
                  <c:v>133</c:v>
                </c:pt>
              </c:numCache>
            </c:numRef>
          </c:val>
        </c:ser>
        <c:ser>
          <c:idx val="1"/>
          <c:order val="1"/>
          <c:tx>
            <c:strRef>
              <c:f>Лист1!$C$1</c:f>
              <c:strCache>
                <c:ptCount val="1"/>
                <c:pt idx="0">
                  <c:v>район</c:v>
                </c:pt>
              </c:strCache>
            </c:strRef>
          </c:tx>
          <c:cat>
            <c:strRef>
              <c:f>Лист1!$A$2:$A$5</c:f>
              <c:strCache>
                <c:ptCount val="3"/>
                <c:pt idx="0">
                  <c:v>2012-2013</c:v>
                </c:pt>
                <c:pt idx="1">
                  <c:v>2013-2014</c:v>
                </c:pt>
                <c:pt idx="2">
                  <c:v>2014-2015</c:v>
                </c:pt>
              </c:strCache>
            </c:strRef>
          </c:cat>
          <c:val>
            <c:numRef>
              <c:f>Лист1!$C$2:$C$5</c:f>
              <c:numCache>
                <c:formatCode>General</c:formatCode>
                <c:ptCount val="4"/>
                <c:pt idx="0">
                  <c:v>39</c:v>
                </c:pt>
                <c:pt idx="1">
                  <c:v>97</c:v>
                </c:pt>
                <c:pt idx="2">
                  <c:v>61</c:v>
                </c:pt>
              </c:numCache>
            </c:numRef>
          </c:val>
        </c:ser>
        <c:ser>
          <c:idx val="2"/>
          <c:order val="2"/>
          <c:tx>
            <c:strRef>
              <c:f>Лист1!$D$1</c:f>
              <c:strCache>
                <c:ptCount val="1"/>
                <c:pt idx="0">
                  <c:v>город</c:v>
                </c:pt>
              </c:strCache>
            </c:strRef>
          </c:tx>
          <c:cat>
            <c:strRef>
              <c:f>Лист1!$A$2:$A$5</c:f>
              <c:strCache>
                <c:ptCount val="3"/>
                <c:pt idx="0">
                  <c:v>2012-2013</c:v>
                </c:pt>
                <c:pt idx="1">
                  <c:v>2013-2014</c:v>
                </c:pt>
                <c:pt idx="2">
                  <c:v>2014-2015</c:v>
                </c:pt>
              </c:strCache>
            </c:strRef>
          </c:cat>
          <c:val>
            <c:numRef>
              <c:f>Лист1!$D$2:$D$5</c:f>
              <c:numCache>
                <c:formatCode>General</c:formatCode>
                <c:ptCount val="4"/>
                <c:pt idx="0">
                  <c:v>6</c:v>
                </c:pt>
                <c:pt idx="1">
                  <c:v>172</c:v>
                </c:pt>
                <c:pt idx="2">
                  <c:v>3</c:v>
                </c:pt>
              </c:numCache>
            </c:numRef>
          </c:val>
        </c:ser>
        <c:ser>
          <c:idx val="3"/>
          <c:order val="3"/>
          <c:tx>
            <c:strRef>
              <c:f>Лист1!$E$1</c:f>
              <c:strCache>
                <c:ptCount val="1"/>
                <c:pt idx="0">
                  <c:v>Россия</c:v>
                </c:pt>
              </c:strCache>
            </c:strRef>
          </c:tx>
          <c:cat>
            <c:strRef>
              <c:f>Лист1!$A$2:$A$5</c:f>
              <c:strCache>
                <c:ptCount val="3"/>
                <c:pt idx="0">
                  <c:v>2012-2013</c:v>
                </c:pt>
                <c:pt idx="1">
                  <c:v>2013-2014</c:v>
                </c:pt>
                <c:pt idx="2">
                  <c:v>2014-2015</c:v>
                </c:pt>
              </c:strCache>
            </c:strRef>
          </c:cat>
          <c:val>
            <c:numRef>
              <c:f>Лист1!$E$2:$E$5</c:f>
              <c:numCache>
                <c:formatCode>General</c:formatCode>
                <c:ptCount val="4"/>
                <c:pt idx="1">
                  <c:v>35</c:v>
                </c:pt>
              </c:numCache>
            </c:numRef>
          </c:val>
        </c:ser>
        <c:ser>
          <c:idx val="4"/>
          <c:order val="4"/>
          <c:tx>
            <c:strRef>
              <c:f>Лист1!$F$1</c:f>
              <c:strCache>
                <c:ptCount val="1"/>
                <c:pt idx="0">
                  <c:v>Междунар.</c:v>
                </c:pt>
              </c:strCache>
            </c:strRef>
          </c:tx>
          <c:cat>
            <c:strRef>
              <c:f>Лист1!$A$2:$A$5</c:f>
              <c:strCache>
                <c:ptCount val="3"/>
                <c:pt idx="0">
                  <c:v>2012-2013</c:v>
                </c:pt>
                <c:pt idx="1">
                  <c:v>2013-2014</c:v>
                </c:pt>
                <c:pt idx="2">
                  <c:v>2014-2015</c:v>
                </c:pt>
              </c:strCache>
            </c:strRef>
          </c:cat>
          <c:val>
            <c:numRef>
              <c:f>Лист1!$F$2:$F$5</c:f>
              <c:numCache>
                <c:formatCode>General</c:formatCode>
                <c:ptCount val="4"/>
                <c:pt idx="0">
                  <c:v>2</c:v>
                </c:pt>
                <c:pt idx="1">
                  <c:v>9</c:v>
                </c:pt>
              </c:numCache>
            </c:numRef>
          </c:val>
        </c:ser>
        <c:axId val="96432896"/>
        <c:axId val="96434432"/>
      </c:barChart>
      <c:catAx>
        <c:axId val="96432896"/>
        <c:scaling>
          <c:orientation val="minMax"/>
        </c:scaling>
        <c:axPos val="b"/>
        <c:numFmt formatCode="General" sourceLinked="1"/>
        <c:tickLblPos val="nextTo"/>
        <c:crossAx val="96434432"/>
        <c:crosses val="autoZero"/>
        <c:auto val="1"/>
        <c:lblAlgn val="ctr"/>
        <c:lblOffset val="100"/>
      </c:catAx>
      <c:valAx>
        <c:axId val="96434432"/>
        <c:scaling>
          <c:orientation val="minMax"/>
        </c:scaling>
        <c:axPos val="l"/>
        <c:majorGridlines/>
        <c:numFmt formatCode="General" sourceLinked="1"/>
        <c:tickLblPos val="nextTo"/>
        <c:crossAx val="96432896"/>
        <c:crosses val="autoZero"/>
        <c:crossBetween val="between"/>
      </c:valAx>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2F5D299A-E082-4919-9B47-CB25F55CFED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742D77-D816-49EB-A4BA-6D541F57CD86}" type="datetimeFigureOut">
              <a:rPr lang="ru-RU" smtClean="0"/>
              <a:pPr/>
              <a:t>29.12.2014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DED7-E57F-47C8-A2CD-C9D2F50DC1D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42D77-D816-49EB-A4BA-6D541F57CD86}" type="datetimeFigureOut">
              <a:rPr lang="ru-RU" smtClean="0"/>
              <a:pPr/>
              <a:t>29.12.2014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1DED7-E57F-47C8-A2CD-C9D2F50DC1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A7%D0%B5%D0%BB%D0%BE%D0%B2%D0%B5%D0%BA" TargetMode="External"/><Relationship Id="rId7" Type="http://schemas.openxmlformats.org/officeDocument/2006/relationships/hyperlink" Target="https://ru.wikipedia.org/wiki/%D0%98%D0%BD%D1%84%D0%BE%D1%80%D0%BC%D0%B0%D1%86%D0%B8%D1%8F" TargetMode="External"/><Relationship Id="rId2" Type="http://schemas.openxmlformats.org/officeDocument/2006/relationships/hyperlink" Target="https://ru.wikipedia.org/wiki/%D0%9F%D0%BE%D0%B7%D0%BD%D0%B0%D0%BD%D0%B8%D0%B5_(%D1%84%D0%B8%D0%BB%D0%BE%D1%81%D0%BE%D1%84%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F%D1%80%D0%BE%D0%B2%D0%B5%D1%80%D1%8F%D0%B5%D0%BC%D0%BE%D1%81%D1%82%D1%8C" TargetMode="External"/><Relationship Id="rId5" Type="http://schemas.openxmlformats.org/officeDocument/2006/relationships/hyperlink" Target="https://ru.wikipedia.org/wiki/%D0%9F%D1%80%D0%BE%D0%B1%D0%BB%D0%B5%D0%BC%D0%B0" TargetMode="External"/><Relationship Id="rId4" Type="http://schemas.openxmlformats.org/officeDocument/2006/relationships/hyperlink" Target="https://ru.wikipedia.org/wiki/%D0%94%D0%B5%D1%8F%D1%82%D0%B5%D0%BB%D1%8C%D0%BD%D0%BE%D1%81%D1%82%D1%8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1143007"/>
          </a:xfrm>
        </p:spPr>
        <p:txBody>
          <a:bodyPr>
            <a:normAutofit/>
          </a:bodyPr>
          <a:lstStyle/>
          <a:p>
            <a:r>
              <a:rPr lang="ru-RU" sz="1800" dirty="0" smtClean="0"/>
              <a:t>ГОСУДАРСТВЕННОЕ БЮДЖЕТНОЕ ОБРАЗОВАТЕЛЬНОЕ УЧРЕЖДЕНИЕ ЛИЦЕЙ №486 ВЫБОРГСКОГО РАЙОНА САНКТ-ПЕТЕРБУРГА</a:t>
            </a:r>
            <a:endParaRPr lang="ru-RU" sz="1800" dirty="0"/>
          </a:p>
        </p:txBody>
      </p:sp>
      <p:sp>
        <p:nvSpPr>
          <p:cNvPr id="3" name="Подзаголовок 2"/>
          <p:cNvSpPr>
            <a:spLocks noGrp="1"/>
          </p:cNvSpPr>
          <p:nvPr>
            <p:ph type="subTitle" idx="1"/>
          </p:nvPr>
        </p:nvSpPr>
        <p:spPr>
          <a:xfrm>
            <a:off x="571472" y="1500174"/>
            <a:ext cx="7643866" cy="4786346"/>
          </a:xfrm>
        </p:spPr>
        <p:txBody>
          <a:bodyPr>
            <a:normAutofit fontScale="92500" lnSpcReduction="10000"/>
          </a:bodyPr>
          <a:lstStyle/>
          <a:p>
            <a:endParaRPr lang="ru-RU" dirty="0" smtClean="0"/>
          </a:p>
          <a:p>
            <a:endParaRPr lang="ru-RU" dirty="0" smtClean="0"/>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Качество знаний – главная задача учителя</a:t>
            </a:r>
          </a:p>
          <a:p>
            <a:endParaRPr lang="ru-RU" sz="2000" dirty="0" smtClean="0"/>
          </a:p>
          <a:p>
            <a:endParaRPr lang="ru-RU" sz="2000" dirty="0" smtClean="0"/>
          </a:p>
          <a:p>
            <a:r>
              <a:rPr lang="ru-RU" sz="2000" dirty="0" smtClean="0"/>
              <a:t>ПЕДСОВЕТ</a:t>
            </a:r>
          </a:p>
          <a:p>
            <a:endParaRPr lang="ru-RU" sz="2000" dirty="0" smtClean="0"/>
          </a:p>
          <a:p>
            <a:endParaRPr lang="ru-RU" sz="2000" dirty="0" smtClean="0"/>
          </a:p>
          <a:p>
            <a:r>
              <a:rPr lang="ru-RU" sz="2000" dirty="0" smtClean="0"/>
              <a:t>29 ДЕКАБРЯ 2014 ГОДА</a:t>
            </a:r>
          </a:p>
          <a:p>
            <a:endParaRPr lang="ru-RU" sz="2000" dirty="0" smtClean="0"/>
          </a:p>
          <a:p>
            <a:endParaRPr lang="ru-RU" sz="2000"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ru-RU" sz="3600" i="1" dirty="0">
                <a:solidFill>
                  <a:srgbClr val="FFFF00"/>
                </a:solidFill>
              </a:rPr>
              <a:t>Вопрос 2. От желания учителя или желания ученика в большей степени зависит качество  знаний учащихся? </a:t>
            </a:r>
          </a:p>
        </p:txBody>
      </p:sp>
      <p:graphicFrame>
        <p:nvGraphicFramePr>
          <p:cNvPr id="10294" name="Group 54"/>
          <p:cNvGraphicFramePr>
            <a:graphicFrameLocks noGrp="1"/>
          </p:cNvGraphicFramePr>
          <p:nvPr>
            <p:ph idx="1"/>
          </p:nvPr>
        </p:nvGraphicFramePr>
        <p:xfrm>
          <a:off x="428596" y="1604983"/>
          <a:ext cx="8229600" cy="5048732"/>
        </p:xfrm>
        <a:graphic>
          <a:graphicData uri="http://schemas.openxmlformats.org/drawingml/2006/table">
            <a:tbl>
              <a:tblPr/>
              <a:tblGrid>
                <a:gridCol w="1645920"/>
                <a:gridCol w="1645920"/>
                <a:gridCol w="1645920"/>
                <a:gridCol w="1645920"/>
                <a:gridCol w="1645920"/>
              </a:tblGrid>
              <a:tr h="11506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классы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Кол-во </a:t>
                      </a:r>
                      <a:r>
                        <a:rPr kumimoji="0" lang="ru-RU" sz="1800" b="0" i="0" u="none" strike="noStrike" cap="none" normalizeH="0" baseline="0" dirty="0" err="1" smtClean="0">
                          <a:ln>
                            <a:noFill/>
                          </a:ln>
                          <a:solidFill>
                            <a:schemeClr val="tx1"/>
                          </a:solidFill>
                          <a:effectLst/>
                          <a:latin typeface="Arial" charset="0"/>
                        </a:rPr>
                        <a:t>обуч</a:t>
                      </a:r>
                      <a:r>
                        <a:rPr kumimoji="0" lang="ru-RU" sz="1800" b="0" i="0" u="none" strike="noStrike" cap="none" normalizeH="0" baseline="0" dirty="0" smtClean="0">
                          <a:ln>
                            <a:noFill/>
                          </a:ln>
                          <a:solidFill>
                            <a:schemeClr val="tx1"/>
                          </a:solidFill>
                          <a:effectLst/>
                          <a:latin typeface="Arial" charset="0"/>
                        </a:rPr>
                        <a:t>., участвовавших в </a:t>
                      </a:r>
                      <a:r>
                        <a:rPr kumimoji="0" lang="ru-RU" sz="1800" b="0" i="0" u="none" strike="noStrike" cap="none" normalizeH="0" baseline="0" dirty="0" err="1" smtClean="0">
                          <a:ln>
                            <a:noFill/>
                          </a:ln>
                          <a:solidFill>
                            <a:schemeClr val="tx1"/>
                          </a:solidFill>
                          <a:effectLst/>
                          <a:latin typeface="Arial" charset="0"/>
                        </a:rPr>
                        <a:t>анкетир</a:t>
                      </a:r>
                      <a:r>
                        <a:rPr kumimoji="0" lang="ru-RU" sz="1800" b="0" i="0" u="none" strike="noStrike" cap="none" normalizeH="0" baseline="0" dirty="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Желание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учителя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Желание</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ученика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Равноценно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06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9-</a:t>
                      </a:r>
                      <a:r>
                        <a:rPr kumimoji="0" lang="ru-RU" sz="3600" b="0" i="0" u="none" strike="noStrike" cap="none" normalizeH="0" baseline="0" dirty="0" err="1" smtClean="0">
                          <a:ln>
                            <a:noFill/>
                          </a:ln>
                          <a:solidFill>
                            <a:schemeClr val="tx1"/>
                          </a:solidFill>
                          <a:effectLst/>
                          <a:latin typeface="Arial" charset="0"/>
                        </a:rPr>
                        <a:t>а,б</a:t>
                      </a:r>
                      <a:endParaRPr kumimoji="0" lang="ru-RU" sz="3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Arial" charset="0"/>
                        </a:rPr>
                        <a:t>22</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82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3600" b="0" i="0" u="none" strike="noStrike" cap="none" normalizeH="0" baseline="0" dirty="0" smtClean="0">
                          <a:ln>
                            <a:noFill/>
                          </a:ln>
                          <a:solidFill>
                            <a:srgbClr val="FFFF00"/>
                          </a:solidFill>
                          <a:effectLst/>
                          <a:latin typeface="Arial" charset="0"/>
                        </a:rPr>
                        <a:t>10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3600" b="0" i="0" u="none" strike="noStrike" cap="none" normalizeH="0" baseline="0" dirty="0" smtClean="0">
                          <a:ln>
                            <a:noFill/>
                          </a:ln>
                          <a:solidFill>
                            <a:srgbClr val="FFFF00"/>
                          </a:solidFill>
                          <a:effectLst/>
                          <a:latin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30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3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Times New Roman" pitchFamily="18" charset="0"/>
                          <a:cs typeface="Times New Roman" pitchFamily="18" charset="0"/>
                        </a:rPr>
                        <a:t>1</a:t>
                      </a:r>
                      <a:endParaRPr kumimoji="0" lang="ru-RU" sz="3600" b="0"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Times New Roman" pitchFamily="18" charset="0"/>
                          <a:cs typeface="Times New Roman" pitchFamily="18" charset="0"/>
                        </a:rPr>
                        <a:t>10</a:t>
                      </a:r>
                      <a:endParaRPr kumimoji="0" lang="ru-RU" sz="3600" b="0"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FF00"/>
                          </a:solidFill>
                          <a:effectLst/>
                          <a:latin typeface="Times New Roman" pitchFamily="18" charset="0"/>
                          <a:cs typeface="Times New Roman" pitchFamily="18" charset="0"/>
                        </a:rPr>
                        <a:t>12</a:t>
                      </a:r>
                      <a:endParaRPr kumimoji="0" lang="ru-RU" sz="3600" b="0" i="0" u="none" strike="noStrike" cap="none" normalizeH="0" baseline="0" dirty="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4000" i="1" dirty="0" smtClean="0">
                <a:solidFill>
                  <a:srgbClr val="FFFF00"/>
                </a:solidFill>
              </a:rPr>
              <a:t>Вопрос 3. Какие действия должен предпринять учитель, чтобы качество знаний, оценки стали лучше?</a:t>
            </a:r>
            <a:r>
              <a:rPr lang="ru-RU" dirty="0" smtClean="0"/>
              <a:t/>
            </a:r>
            <a:br>
              <a:rPr lang="ru-RU" dirty="0" smtClean="0"/>
            </a:br>
            <a:endParaRPr lang="ru-RU" dirty="0"/>
          </a:p>
        </p:txBody>
      </p:sp>
      <p:sp>
        <p:nvSpPr>
          <p:cNvPr id="4" name="Содержимое 3"/>
          <p:cNvSpPr>
            <a:spLocks noGrp="1"/>
          </p:cNvSpPr>
          <p:nvPr>
            <p:ph idx="1"/>
          </p:nvPr>
        </p:nvSpPr>
        <p:spPr>
          <a:xfrm>
            <a:off x="457200" y="1714488"/>
            <a:ext cx="8229600" cy="4929222"/>
          </a:xfrm>
        </p:spPr>
        <p:txBody>
          <a:bodyPr>
            <a:normAutofit fontScale="47500" lnSpcReduction="20000"/>
          </a:bodyPr>
          <a:lstStyle/>
          <a:p>
            <a:pPr lvl="0"/>
            <a:r>
              <a:rPr lang="ru-RU" sz="3800" dirty="0" smtClean="0"/>
              <a:t>Достучаться до ученика ;</a:t>
            </a:r>
          </a:p>
          <a:p>
            <a:pPr lvl="0"/>
            <a:r>
              <a:rPr lang="ru-RU" sz="3800" dirty="0" smtClean="0"/>
              <a:t>Поддерживать дисциплину на уроке (тишину, следить за порядком в классе);</a:t>
            </a:r>
          </a:p>
          <a:p>
            <a:pPr lvl="0"/>
            <a:r>
              <a:rPr lang="ru-RU" sz="3800" dirty="0" smtClean="0">
                <a:solidFill>
                  <a:srgbClr val="FF0000"/>
                </a:solidFill>
              </a:rPr>
              <a:t>Учитель должен знать подход к каждому ученику и </a:t>
            </a:r>
            <a:r>
              <a:rPr lang="ru-RU" sz="3800" u="sng" dirty="0" smtClean="0">
                <a:solidFill>
                  <a:srgbClr val="FF0000"/>
                </a:solidFill>
              </a:rPr>
              <a:t>объяснять материал интересно и понятно, хорошо, доступно;</a:t>
            </a:r>
            <a:endParaRPr lang="ru-RU" sz="3800" dirty="0" smtClean="0">
              <a:solidFill>
                <a:srgbClr val="FF0000"/>
              </a:solidFill>
            </a:endParaRPr>
          </a:p>
          <a:p>
            <a:pPr lvl="0"/>
            <a:r>
              <a:rPr lang="ru-RU" sz="3800" dirty="0" smtClean="0">
                <a:solidFill>
                  <a:schemeClr val="tx2">
                    <a:lumMod val="60000"/>
                    <a:lumOff val="40000"/>
                  </a:schemeClr>
                </a:solidFill>
              </a:rPr>
              <a:t>У учителя должно быть хорошее образование, он должен хорошо ко всем относиться, уроки должны быть интересными для каждого;</a:t>
            </a:r>
          </a:p>
          <a:p>
            <a:pPr lvl="0"/>
            <a:r>
              <a:rPr lang="ru-RU" sz="3800" u="sng" dirty="0" smtClean="0">
                <a:solidFill>
                  <a:schemeClr val="tx2">
                    <a:lumMod val="60000"/>
                    <a:lumOff val="40000"/>
                  </a:schemeClr>
                </a:solidFill>
              </a:rPr>
              <a:t>Помогать ученику</a:t>
            </a:r>
            <a:r>
              <a:rPr lang="ru-RU" sz="3800" dirty="0" smtClean="0">
                <a:solidFill>
                  <a:schemeClr val="tx2">
                    <a:lumMod val="60000"/>
                    <a:lumOff val="40000"/>
                  </a:schemeClr>
                </a:solidFill>
              </a:rPr>
              <a:t>, если что-то не получается, давать советы, рекомендации;</a:t>
            </a:r>
          </a:p>
          <a:p>
            <a:pPr lvl="0"/>
            <a:r>
              <a:rPr lang="ru-RU" sz="3800" u="sng" dirty="0" smtClean="0"/>
              <a:t>Проводить дополнительные задания</a:t>
            </a:r>
            <a:r>
              <a:rPr lang="ru-RU" sz="3800" dirty="0" smtClean="0"/>
              <a:t>, помогать учащимся, быть терпимым, заинтересованным, слушать ученика, заслужить доверие ученика, не кричать на ученика;</a:t>
            </a:r>
          </a:p>
          <a:p>
            <a:pPr lvl="0"/>
            <a:r>
              <a:rPr lang="ru-RU" sz="3800" dirty="0" smtClean="0">
                <a:solidFill>
                  <a:schemeClr val="tx2">
                    <a:lumMod val="60000"/>
                    <a:lumOff val="40000"/>
                  </a:schemeClr>
                </a:solidFill>
              </a:rPr>
              <a:t>Поставить себя так, чтобы интересно было его слушать и посещать его уроки;</a:t>
            </a:r>
          </a:p>
          <a:p>
            <a:pPr lvl="0"/>
            <a:r>
              <a:rPr lang="ru-RU" sz="3800" dirty="0" smtClean="0"/>
              <a:t>Просто должен учить (хорошо, нормально учить);</a:t>
            </a:r>
          </a:p>
          <a:p>
            <a:pPr lvl="0"/>
            <a:r>
              <a:rPr lang="ru-RU" sz="3800" dirty="0" smtClean="0"/>
              <a:t>Постоянно спрашивать. Обращать внимание на мои недостатки в знаниях;</a:t>
            </a:r>
          </a:p>
          <a:p>
            <a:pPr lvl="0"/>
            <a:r>
              <a:rPr lang="ru-RU" sz="3800" dirty="0" smtClean="0"/>
              <a:t>Быть строже…; </a:t>
            </a:r>
            <a:r>
              <a:rPr lang="ru-RU" sz="3800" u="sng" dirty="0" smtClean="0"/>
              <a:t>быть строгим в пределах разумного</a:t>
            </a:r>
            <a:r>
              <a:rPr lang="ru-RU" sz="3800" dirty="0" smtClean="0"/>
              <a:t>; строгим, но в, то,  же время добрым;</a:t>
            </a:r>
          </a:p>
          <a:p>
            <a:pPr lvl="0"/>
            <a:r>
              <a:rPr lang="ru-RU" sz="3800" dirty="0" smtClean="0"/>
              <a:t>Позвонить родителям, ведь родители имеют влияние на ребенка;</a:t>
            </a:r>
          </a:p>
          <a:p>
            <a:pPr lvl="0"/>
            <a:r>
              <a:rPr lang="ru-RU" sz="3800" dirty="0" smtClean="0">
                <a:solidFill>
                  <a:schemeClr val="tx2">
                    <a:lumMod val="60000"/>
                    <a:lumOff val="40000"/>
                  </a:schemeClr>
                </a:solidFill>
              </a:rPr>
              <a:t>Не ставить «2», если есть уважительная причина, по которой не выполнено домашнее задание;</a:t>
            </a:r>
          </a:p>
          <a:p>
            <a:pPr lvl="0"/>
            <a:r>
              <a:rPr lang="ru-RU" sz="3800" dirty="0" smtClean="0"/>
              <a:t>Меньше задавать на дом.</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929718" cy="1143000"/>
          </a:xfrm>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4000" i="1" dirty="0" smtClean="0">
                <a:solidFill>
                  <a:srgbClr val="FFFF00"/>
                </a:solidFill>
              </a:rPr>
              <a:t>Вопрос 4: Какие действия должен предпринять ученик, чтобы его качество знаний, его оценки стали лучше? </a:t>
            </a:r>
            <a:r>
              <a:rPr lang="ru-RU" dirty="0" smtClean="0"/>
              <a:t/>
            </a:r>
            <a:br>
              <a:rPr lang="ru-RU" dirty="0" smtClean="0"/>
            </a:br>
            <a:endParaRPr lang="ru-RU" dirty="0"/>
          </a:p>
        </p:txBody>
      </p:sp>
      <p:sp>
        <p:nvSpPr>
          <p:cNvPr id="3" name="Содержимое 2"/>
          <p:cNvSpPr>
            <a:spLocks noGrp="1"/>
          </p:cNvSpPr>
          <p:nvPr>
            <p:ph idx="1"/>
          </p:nvPr>
        </p:nvSpPr>
        <p:spPr>
          <a:xfrm>
            <a:off x="457200" y="1714488"/>
            <a:ext cx="8229600" cy="4857784"/>
          </a:xfrm>
        </p:spPr>
        <p:txBody>
          <a:bodyPr>
            <a:normAutofit fontScale="62500" lnSpcReduction="20000"/>
          </a:bodyPr>
          <a:lstStyle/>
          <a:p>
            <a:pPr>
              <a:buNone/>
            </a:pPr>
            <a:r>
              <a:rPr lang="ru-RU" dirty="0" smtClean="0"/>
              <a:t>      Ответы.</a:t>
            </a:r>
          </a:p>
          <a:p>
            <a:pPr lvl="0"/>
            <a:r>
              <a:rPr lang="ru-RU" dirty="0" smtClean="0">
                <a:solidFill>
                  <a:srgbClr val="FF0000"/>
                </a:solidFill>
              </a:rPr>
              <a:t>Прилагать больше усилий к выполнению домашнего задания, принимать более активное участие в ходе уроков;</a:t>
            </a:r>
          </a:p>
          <a:p>
            <a:pPr lvl="0"/>
            <a:r>
              <a:rPr lang="ru-RU" dirty="0" smtClean="0"/>
              <a:t>Использовать дополнительную литературу;</a:t>
            </a:r>
          </a:p>
          <a:p>
            <a:pPr lvl="0"/>
            <a:r>
              <a:rPr lang="ru-RU" dirty="0" smtClean="0">
                <a:solidFill>
                  <a:schemeClr val="tx2">
                    <a:lumMod val="60000"/>
                    <a:lumOff val="40000"/>
                  </a:schemeClr>
                </a:solidFill>
              </a:rPr>
              <a:t>Больше заниматься самостоятельно; попросить помощи у учителей или родителей, если что-то не понятно; не списывать, закреплять пройденный материал;</a:t>
            </a:r>
          </a:p>
          <a:p>
            <a:pPr lvl="0"/>
            <a:r>
              <a:rPr lang="ru-RU" dirty="0" smtClean="0"/>
              <a:t>Никаких;</a:t>
            </a:r>
          </a:p>
          <a:p>
            <a:pPr lvl="0"/>
            <a:r>
              <a:rPr lang="ru-RU" dirty="0" smtClean="0"/>
              <a:t>Сконцентрироваться на учебе, забыть все забавы, гуляния, лишние занятия;</a:t>
            </a:r>
          </a:p>
          <a:p>
            <a:pPr lvl="0"/>
            <a:r>
              <a:rPr lang="ru-RU" dirty="0" smtClean="0"/>
              <a:t>Быть более целеустремленным;</a:t>
            </a:r>
          </a:p>
          <a:p>
            <a:pPr lvl="0"/>
            <a:r>
              <a:rPr lang="ru-RU" dirty="0" smtClean="0">
                <a:solidFill>
                  <a:schemeClr val="tx2">
                    <a:lumMod val="60000"/>
                    <a:lumOff val="40000"/>
                  </a:schemeClr>
                </a:solidFill>
              </a:rPr>
              <a:t>Не отвлекаться на уроках (слушать внимательно, не прогуливать; не кричать на уроках, не мешать вести урок, не срывать урок);</a:t>
            </a:r>
          </a:p>
          <a:p>
            <a:pPr lvl="0"/>
            <a:r>
              <a:rPr lang="ru-RU" dirty="0" smtClean="0"/>
              <a:t>Ходить на дополнительные занятия;</a:t>
            </a:r>
          </a:p>
          <a:p>
            <a:pPr lvl="0"/>
            <a:r>
              <a:rPr lang="ru-RU" dirty="0" smtClean="0"/>
              <a:t>Должен набраться спокойствия и сил, ведь учеба – это труд.</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r>
              <a:rPr lang="ru-RU" sz="2700" b="1" dirty="0" smtClean="0"/>
              <a:t/>
            </a:r>
            <a:br>
              <a:rPr lang="ru-RU" sz="2700" b="1" dirty="0" smtClean="0"/>
            </a:br>
            <a:r>
              <a:rPr lang="ru-RU" sz="3100" i="1" dirty="0" smtClean="0">
                <a:solidFill>
                  <a:srgbClr val="FFFF00"/>
                </a:solidFill>
              </a:rPr>
              <a:t/>
            </a:r>
            <a:br>
              <a:rPr lang="ru-RU" sz="3100" i="1" dirty="0" smtClean="0">
                <a:solidFill>
                  <a:srgbClr val="FFFF00"/>
                </a:solidFill>
              </a:rPr>
            </a:br>
            <a:r>
              <a:rPr lang="ru-RU" sz="3100" i="1" dirty="0" smtClean="0">
                <a:solidFill>
                  <a:srgbClr val="FFFF00"/>
                </a:solidFill>
              </a:rPr>
              <a:t>Вопрос 5: Тебе предлагают посещать индивидуальные консультации по предметам. На них ты можешь разобрать непонятные моменты по разным темам урока. Будешь ли ты посещать данные консультации?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28596" y="2242298"/>
          <a:ext cx="8229601" cy="4142948"/>
        </p:xfrm>
        <a:graphic>
          <a:graphicData uri="http://schemas.openxmlformats.org/drawingml/2006/table">
            <a:tbl>
              <a:tblPr firstRow="1" bandRow="1">
                <a:tableStyleId>{5940675A-B579-460E-94D1-54222C63F5DA}</a:tableStyleId>
              </a:tblPr>
              <a:tblGrid>
                <a:gridCol w="1319623"/>
                <a:gridCol w="1609335"/>
                <a:gridCol w="1509774"/>
                <a:gridCol w="1859469"/>
                <a:gridCol w="1931400"/>
              </a:tblGrid>
              <a:tr h="1266947">
                <a:tc>
                  <a:txBody>
                    <a:bodyPr/>
                    <a:lstStyle/>
                    <a:p>
                      <a:pPr algn="ctr"/>
                      <a:r>
                        <a:rPr lang="ru-RU" sz="2400" dirty="0" smtClean="0"/>
                        <a:t>класс</a:t>
                      </a:r>
                      <a:endParaRPr lang="ru-RU" sz="2400" dirty="0"/>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Кол-во</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charset="0"/>
                        </a:rPr>
                        <a:t>обуч.,учас</a:t>
                      </a:r>
                      <a:endParaRPr kumimoji="0" lang="ru-RU" sz="1800" b="0" i="0" u="none" strike="noStrike" cap="none" normalizeH="0" baseline="0" dirty="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charset="0"/>
                        </a:rPr>
                        <a:t>твовавших</a:t>
                      </a:r>
                      <a:endParaRPr kumimoji="0" lang="ru-RU" sz="1800" b="0" i="0" u="none" strike="noStrike" cap="none" normalizeH="0" baseline="0" dirty="0" smtClean="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в </a:t>
                      </a:r>
                      <a:r>
                        <a:rPr kumimoji="0" lang="ru-RU" sz="1800" b="0" i="0" u="none" strike="noStrike" cap="none" normalizeH="0" baseline="0" dirty="0" err="1" smtClean="0">
                          <a:ln>
                            <a:noFill/>
                          </a:ln>
                          <a:solidFill>
                            <a:schemeClr val="tx1"/>
                          </a:solidFill>
                          <a:effectLst/>
                          <a:latin typeface="Arial" charset="0"/>
                        </a:rPr>
                        <a:t>анкетир</a:t>
                      </a:r>
                      <a:r>
                        <a:rPr kumimoji="0" lang="ru-RU" sz="1800" b="0" i="0" u="none" strike="noStrike" cap="none" normalizeH="0" baseline="0" dirty="0" smtClean="0">
                          <a:ln>
                            <a:noFill/>
                          </a:ln>
                          <a:solidFill>
                            <a:schemeClr val="tx1"/>
                          </a:solidFill>
                          <a:effectLst/>
                          <a:latin typeface="Arial" charset="0"/>
                        </a:rPr>
                        <a:t>.</a:t>
                      </a:r>
                    </a:p>
                  </a:txBody>
                  <a:tcP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ДА</a:t>
                      </a:r>
                    </a:p>
                    <a:p>
                      <a:pPr algn="ct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НЕТ</a:t>
                      </a:r>
                    </a:p>
                    <a:p>
                      <a:pPr algn="ctr"/>
                      <a:endParaRPr lang="ru-R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dirty="0" smtClean="0"/>
                        <a:t>НЕ ЗНАЮ</a:t>
                      </a:r>
                    </a:p>
                    <a:p>
                      <a:pPr algn="ctr"/>
                      <a:endParaRPr lang="ru-RU" sz="2800" dirty="0"/>
                    </a:p>
                  </a:txBody>
                  <a:tcPr/>
                </a:tc>
              </a:tr>
              <a:tr h="838834">
                <a:tc>
                  <a:txBody>
                    <a:bodyPr/>
                    <a:lstStyle/>
                    <a:p>
                      <a:pPr algn="ctr"/>
                      <a:r>
                        <a:rPr lang="ru-RU" sz="4000" dirty="0" smtClean="0"/>
                        <a:t>9-а,б</a:t>
                      </a:r>
                      <a:endParaRPr lang="ru-RU" sz="40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36</a:t>
                      </a:r>
                    </a:p>
                  </a:txBody>
                  <a:tcPr horzOverflow="overflow"/>
                </a:tc>
                <a:tc>
                  <a:txBody>
                    <a:bodyPr/>
                    <a:lstStyle/>
                    <a:p>
                      <a:pPr algn="ctr"/>
                      <a:r>
                        <a:rPr lang="ru-RU" sz="4000" dirty="0" smtClean="0">
                          <a:solidFill>
                            <a:srgbClr val="FFC000"/>
                          </a:solidFill>
                        </a:rPr>
                        <a:t>21</a:t>
                      </a:r>
                      <a:endParaRPr lang="ru-RU" sz="4000" dirty="0">
                        <a:solidFill>
                          <a:srgbClr val="FFC000"/>
                        </a:solidFill>
                      </a:endParaRPr>
                    </a:p>
                  </a:txBody>
                  <a:tcPr/>
                </a:tc>
                <a:tc>
                  <a:txBody>
                    <a:bodyPr/>
                    <a:lstStyle/>
                    <a:p>
                      <a:pPr algn="ctr"/>
                      <a:r>
                        <a:rPr lang="ru-RU" sz="4000" dirty="0" smtClean="0">
                          <a:solidFill>
                            <a:srgbClr val="FFC000"/>
                          </a:solidFill>
                        </a:rPr>
                        <a:t>2</a:t>
                      </a:r>
                      <a:endParaRPr lang="ru-RU" sz="4000" dirty="0">
                        <a:solidFill>
                          <a:srgbClr val="FFC000"/>
                        </a:solidFill>
                      </a:endParaRPr>
                    </a:p>
                  </a:txBody>
                  <a:tcPr/>
                </a:tc>
                <a:tc>
                  <a:txBody>
                    <a:bodyPr/>
                    <a:lstStyle/>
                    <a:p>
                      <a:pPr algn="ctr"/>
                      <a:r>
                        <a:rPr lang="ru-RU" sz="4000" dirty="0" smtClean="0">
                          <a:solidFill>
                            <a:srgbClr val="FFC000"/>
                          </a:solidFill>
                        </a:rPr>
                        <a:t>12</a:t>
                      </a:r>
                      <a:endParaRPr lang="ru-RU" sz="4000" dirty="0">
                        <a:solidFill>
                          <a:srgbClr val="FFC000"/>
                        </a:solidFill>
                      </a:endParaRPr>
                    </a:p>
                  </a:txBody>
                  <a:tcPr/>
                </a:tc>
              </a:tr>
              <a:tr h="838834">
                <a:tc>
                  <a:txBody>
                    <a:bodyPr/>
                    <a:lstStyle/>
                    <a:p>
                      <a:pPr algn="ctr"/>
                      <a:r>
                        <a:rPr lang="ru-RU" sz="4000" dirty="0" smtClean="0"/>
                        <a:t>10</a:t>
                      </a:r>
                      <a:endParaRPr lang="ru-RU" sz="40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25</a:t>
                      </a:r>
                    </a:p>
                  </a:txBody>
                  <a:tcPr horzOverflow="overflow"/>
                </a:tc>
                <a:tc>
                  <a:txBody>
                    <a:bodyPr/>
                    <a:lstStyle/>
                    <a:p>
                      <a:pPr algn="ctr"/>
                      <a:r>
                        <a:rPr lang="ru-RU" sz="4000" dirty="0" smtClean="0">
                          <a:solidFill>
                            <a:srgbClr val="FFC000"/>
                          </a:solidFill>
                        </a:rPr>
                        <a:t>15</a:t>
                      </a:r>
                      <a:endParaRPr lang="ru-RU" sz="4000" dirty="0">
                        <a:solidFill>
                          <a:srgbClr val="FFC000"/>
                        </a:solidFill>
                      </a:endParaRPr>
                    </a:p>
                  </a:txBody>
                  <a:tcPr/>
                </a:tc>
                <a:tc>
                  <a:txBody>
                    <a:bodyPr/>
                    <a:lstStyle/>
                    <a:p>
                      <a:pPr algn="ctr"/>
                      <a:r>
                        <a:rPr lang="ru-RU" sz="4000" dirty="0" smtClean="0">
                          <a:solidFill>
                            <a:srgbClr val="FFC000"/>
                          </a:solidFill>
                        </a:rPr>
                        <a:t>3</a:t>
                      </a:r>
                      <a:endParaRPr lang="ru-RU" sz="4000" dirty="0">
                        <a:solidFill>
                          <a:srgbClr val="FFC000"/>
                        </a:solidFill>
                      </a:endParaRPr>
                    </a:p>
                  </a:txBody>
                  <a:tcPr/>
                </a:tc>
                <a:tc>
                  <a:txBody>
                    <a:bodyPr/>
                    <a:lstStyle/>
                    <a:p>
                      <a:pPr algn="ctr"/>
                      <a:r>
                        <a:rPr lang="ru-RU" sz="4000" dirty="0" smtClean="0">
                          <a:solidFill>
                            <a:srgbClr val="FFC000"/>
                          </a:solidFill>
                        </a:rPr>
                        <a:t>0</a:t>
                      </a:r>
                      <a:endParaRPr lang="ru-RU" sz="4000" dirty="0">
                        <a:solidFill>
                          <a:srgbClr val="FFC000"/>
                        </a:solidFill>
                      </a:endParaRPr>
                    </a:p>
                  </a:txBody>
                  <a:tcPr/>
                </a:tc>
              </a:tr>
              <a:tr h="1198333">
                <a:tc>
                  <a:txBody>
                    <a:bodyPr/>
                    <a:lstStyle/>
                    <a:p>
                      <a:pPr algn="ctr"/>
                      <a:r>
                        <a:rPr lang="ru-RU" sz="4000" dirty="0" smtClean="0"/>
                        <a:t>11</a:t>
                      </a:r>
                      <a:endParaRPr lang="ru-RU" sz="4000" dirty="0"/>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charset="0"/>
                        </a:rPr>
                        <a:t>24</a:t>
                      </a:r>
                    </a:p>
                  </a:txBody>
                  <a:tcPr horzOverflow="overflow"/>
                </a:tc>
                <a:tc>
                  <a:txBody>
                    <a:bodyPr/>
                    <a:lstStyle/>
                    <a:p>
                      <a:pPr algn="ctr"/>
                      <a:r>
                        <a:rPr lang="ru-RU" sz="4000" dirty="0" smtClean="0">
                          <a:solidFill>
                            <a:srgbClr val="FFC000"/>
                          </a:solidFill>
                        </a:rPr>
                        <a:t>17</a:t>
                      </a:r>
                      <a:endParaRPr lang="ru-RU" sz="4000" dirty="0">
                        <a:solidFill>
                          <a:srgbClr val="FFC000"/>
                        </a:solidFill>
                      </a:endParaRPr>
                    </a:p>
                  </a:txBody>
                  <a:tcPr/>
                </a:tc>
                <a:tc>
                  <a:txBody>
                    <a:bodyPr/>
                    <a:lstStyle/>
                    <a:p>
                      <a:pPr algn="ctr"/>
                      <a:r>
                        <a:rPr lang="ru-RU" sz="4000" dirty="0" smtClean="0">
                          <a:solidFill>
                            <a:srgbClr val="FFC000"/>
                          </a:solidFill>
                        </a:rPr>
                        <a:t>8</a:t>
                      </a:r>
                      <a:endParaRPr lang="ru-RU" sz="4000" dirty="0">
                        <a:solidFill>
                          <a:srgbClr val="FFC000"/>
                        </a:solidFill>
                      </a:endParaRPr>
                    </a:p>
                  </a:txBody>
                  <a:tcPr/>
                </a:tc>
                <a:tc>
                  <a:txBody>
                    <a:bodyPr/>
                    <a:lstStyle/>
                    <a:p>
                      <a:pPr algn="ctr"/>
                      <a:r>
                        <a:rPr lang="ru-RU" sz="4000" dirty="0" smtClean="0">
                          <a:solidFill>
                            <a:srgbClr val="FFC000"/>
                          </a:solidFill>
                        </a:rPr>
                        <a:t>6</a:t>
                      </a:r>
                      <a:endParaRPr lang="ru-RU" sz="4000" dirty="0">
                        <a:solidFill>
                          <a:srgbClr val="FFC000"/>
                        </a:solidFill>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t>Результаты ЕГЭ 2013-2014</a:t>
            </a:r>
            <a:br>
              <a:rPr lang="ru-RU" sz="3200" b="1" dirty="0"/>
            </a:br>
            <a:endParaRPr lang="ru-RU" sz="3200" dirty="0"/>
          </a:p>
        </p:txBody>
      </p:sp>
      <p:pic>
        <p:nvPicPr>
          <p:cNvPr id="2050" name="Picture 2" descr="C:\Users\Админ\Desktop\ege14.jpg"/>
          <p:cNvPicPr>
            <a:picLocks noGrp="1" noChangeAspect="1" noChangeArrowheads="1"/>
          </p:cNvPicPr>
          <p:nvPr>
            <p:ph idx="1"/>
          </p:nvPr>
        </p:nvPicPr>
        <p:blipFill>
          <a:blip r:embed="rId2" cstate="print"/>
          <a:srcRect/>
          <a:stretch>
            <a:fillRect/>
          </a:stretch>
        </p:blipFill>
        <p:spPr bwMode="auto">
          <a:xfrm>
            <a:off x="1" y="1633427"/>
            <a:ext cx="9144000" cy="52245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Результаты выпускных экзаменов учащихся основной школы</a:t>
            </a:r>
            <a:endParaRPr lang="ru-RU" sz="3600" dirty="0"/>
          </a:p>
        </p:txBody>
      </p:sp>
      <p:sp>
        <p:nvSpPr>
          <p:cNvPr id="3" name="Содержимое 2"/>
          <p:cNvSpPr>
            <a:spLocks noGrp="1"/>
          </p:cNvSpPr>
          <p:nvPr>
            <p:ph idx="1"/>
          </p:nvPr>
        </p:nvSpPr>
        <p:spPr/>
        <p:txBody>
          <a:bodyPr/>
          <a:lstStyle/>
          <a:p>
            <a:pPr>
              <a:buNone/>
            </a:pPr>
            <a:r>
              <a:rPr lang="ru-RU" b="1" dirty="0" smtClean="0"/>
              <a:t>   Математика: Успеваемость – 100%. Коэффициент качества знаний – </a:t>
            </a:r>
            <a:r>
              <a:rPr lang="ru-RU" b="1" dirty="0" smtClean="0">
                <a:solidFill>
                  <a:srgbClr val="00B0F0"/>
                </a:solidFill>
              </a:rPr>
              <a:t>56%. </a:t>
            </a:r>
            <a:r>
              <a:rPr lang="ru-RU" b="1" dirty="0" smtClean="0"/>
              <a:t/>
            </a:r>
            <a:br>
              <a:rPr lang="ru-RU" b="1" dirty="0" smtClean="0"/>
            </a:br>
            <a:endParaRPr lang="ru-RU" b="1" dirty="0" smtClean="0"/>
          </a:p>
          <a:p>
            <a:pPr>
              <a:buNone/>
            </a:pPr>
            <a:r>
              <a:rPr lang="ru-RU" b="1" dirty="0" smtClean="0"/>
              <a:t>    Русский язык: Успеваемость – 100%. Коэффициент качества знаний –</a:t>
            </a:r>
            <a:r>
              <a:rPr lang="ru-RU" b="1" dirty="0" smtClean="0">
                <a:solidFill>
                  <a:srgbClr val="00B0F0"/>
                </a:solidFill>
              </a:rPr>
              <a:t>70%.</a:t>
            </a:r>
            <a:r>
              <a:rPr lang="ru-RU" b="1" dirty="0" smtClean="0"/>
              <a:t> </a:t>
            </a:r>
            <a:br>
              <a:rPr lang="ru-RU" b="1"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714512"/>
          </a:xfrm>
        </p:spPr>
        <p:txBody>
          <a:bodyPr>
            <a:normAutofit fontScale="90000"/>
          </a:bodyPr>
          <a:lstStyle/>
          <a:p>
            <a:r>
              <a:rPr lang="ru-RU" sz="4000" b="1" dirty="0" smtClean="0"/>
              <a:t>Результаты ОГЭ 2013-2014 </a:t>
            </a:r>
            <a:br>
              <a:rPr lang="ru-RU" sz="4000" b="1" dirty="0" smtClean="0"/>
            </a:br>
            <a:r>
              <a:rPr lang="ru-RU" sz="4000" b="1" dirty="0" smtClean="0"/>
              <a:t>(средний балл)</a:t>
            </a:r>
            <a:r>
              <a:rPr lang="ru-RU" sz="3600" b="1" dirty="0" smtClean="0"/>
              <a:t/>
            </a:r>
            <a:br>
              <a:rPr lang="ru-RU" sz="3600" b="1" dirty="0" smtClean="0"/>
            </a:br>
            <a:endParaRPr lang="ru-RU" sz="3600" dirty="0"/>
          </a:p>
        </p:txBody>
      </p:sp>
      <p:sp>
        <p:nvSpPr>
          <p:cNvPr id="3" name="Содержимое 2"/>
          <p:cNvSpPr>
            <a:spLocks noGrp="1"/>
          </p:cNvSpPr>
          <p:nvPr>
            <p:ph idx="1"/>
          </p:nvPr>
        </p:nvSpPr>
        <p:spPr>
          <a:xfrm>
            <a:off x="428596" y="2214554"/>
            <a:ext cx="8229600" cy="3911609"/>
          </a:xfrm>
        </p:spPr>
        <p:txBody>
          <a:bodyPr/>
          <a:lstStyle/>
          <a:p>
            <a:pPr>
              <a:buNone/>
            </a:pPr>
            <a:r>
              <a:rPr lang="ru-RU" b="1" dirty="0" smtClean="0"/>
              <a:t>   </a:t>
            </a:r>
            <a:r>
              <a:rPr lang="ru-RU" sz="4800" b="1" dirty="0" smtClean="0"/>
              <a:t>Русский </a:t>
            </a:r>
            <a:r>
              <a:rPr lang="ru-RU" sz="4800" b="1" dirty="0"/>
              <a:t>язык - 4.0 </a:t>
            </a:r>
            <a:br>
              <a:rPr lang="ru-RU" sz="4800" b="1" dirty="0"/>
            </a:br>
            <a:r>
              <a:rPr lang="ru-RU" sz="4800" b="1" dirty="0"/>
              <a:t>Алгебра - 3.5 </a:t>
            </a:r>
            <a:br>
              <a:rPr lang="ru-RU" sz="4800" b="1" dirty="0"/>
            </a:br>
            <a:r>
              <a:rPr lang="ru-RU" sz="4800" b="1" dirty="0"/>
              <a:t>Геометрия - 3.8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Образовательный маршрут выпускников лицея 2014 года: </a:t>
            </a:r>
            <a:endParaRPr lang="ru-RU" sz="2800" dirty="0"/>
          </a:p>
        </p:txBody>
      </p:sp>
      <p:sp>
        <p:nvSpPr>
          <p:cNvPr id="3" name="Содержимое 2"/>
          <p:cNvSpPr>
            <a:spLocks noGrp="1"/>
          </p:cNvSpPr>
          <p:nvPr>
            <p:ph idx="1"/>
          </p:nvPr>
        </p:nvSpPr>
        <p:spPr/>
        <p:txBody>
          <a:bodyPr>
            <a:normAutofit lnSpcReduction="10000"/>
          </a:bodyPr>
          <a:lstStyle/>
          <a:p>
            <a:pPr algn="ctr">
              <a:buNone/>
            </a:pPr>
            <a:r>
              <a:rPr lang="ru-RU" b="1" dirty="0" smtClean="0"/>
              <a:t>       </a:t>
            </a:r>
            <a:r>
              <a:rPr lang="ru-RU" b="1" dirty="0" smtClean="0">
                <a:solidFill>
                  <a:srgbClr val="0070C0"/>
                </a:solidFill>
              </a:rPr>
              <a:t>Основная школа</a:t>
            </a:r>
            <a:r>
              <a:rPr lang="ru-RU" b="1" dirty="0">
                <a:solidFill>
                  <a:srgbClr val="0070C0"/>
                </a:solidFill>
              </a:rPr>
              <a:t>: </a:t>
            </a:r>
            <a:r>
              <a:rPr lang="ru-RU" b="1" dirty="0"/>
              <a:t/>
            </a:r>
            <a:br>
              <a:rPr lang="ru-RU" b="1" dirty="0"/>
            </a:br>
            <a:r>
              <a:rPr lang="ru-RU" b="1" dirty="0"/>
              <a:t>Поступили в 10-й класс - 72%, </a:t>
            </a:r>
            <a:endParaRPr lang="ru-RU" b="1" dirty="0" smtClean="0"/>
          </a:p>
          <a:p>
            <a:pPr algn="ctr">
              <a:buNone/>
            </a:pPr>
            <a:r>
              <a:rPr lang="ru-RU" b="1" dirty="0" smtClean="0"/>
              <a:t>поступили </a:t>
            </a:r>
            <a:r>
              <a:rPr lang="ru-RU" b="1" dirty="0"/>
              <a:t>в </a:t>
            </a:r>
            <a:r>
              <a:rPr lang="ru-RU" b="1" dirty="0" err="1"/>
              <a:t>ССуЗы</a:t>
            </a:r>
            <a:r>
              <a:rPr lang="ru-RU" b="1" dirty="0"/>
              <a:t> - 28% выпускников. </a:t>
            </a:r>
            <a:br>
              <a:rPr lang="ru-RU" b="1" dirty="0"/>
            </a:br>
            <a:r>
              <a:rPr lang="ru-RU" b="1" dirty="0"/>
              <a:t/>
            </a:r>
            <a:br>
              <a:rPr lang="ru-RU" b="1" dirty="0"/>
            </a:br>
            <a:endParaRPr lang="ru-RU" b="1" dirty="0" smtClean="0">
              <a:solidFill>
                <a:srgbClr val="0070C0"/>
              </a:solidFill>
            </a:endParaRPr>
          </a:p>
          <a:p>
            <a:pPr algn="ctr">
              <a:buNone/>
            </a:pPr>
            <a:r>
              <a:rPr lang="ru-RU" b="1" dirty="0" smtClean="0">
                <a:solidFill>
                  <a:srgbClr val="0070C0"/>
                </a:solidFill>
              </a:rPr>
              <a:t>Старшая </a:t>
            </a:r>
            <a:r>
              <a:rPr lang="ru-RU" b="1" dirty="0">
                <a:solidFill>
                  <a:srgbClr val="0070C0"/>
                </a:solidFill>
              </a:rPr>
              <a:t>школа:</a:t>
            </a:r>
            <a:r>
              <a:rPr lang="ru-RU" b="1" dirty="0"/>
              <a:t> </a:t>
            </a:r>
            <a:br>
              <a:rPr lang="ru-RU" b="1" dirty="0"/>
            </a:br>
            <a:r>
              <a:rPr lang="ru-RU" b="1" dirty="0"/>
              <a:t>11-й класс: Поступили в ВУЗЫ - 83% выпускников, в </a:t>
            </a:r>
            <a:r>
              <a:rPr lang="ru-RU" b="1" dirty="0" err="1"/>
              <a:t>CCУЗы</a:t>
            </a:r>
            <a:r>
              <a:rPr lang="ru-RU" b="1" dirty="0"/>
              <a:t> - 17</a:t>
            </a:r>
            <a:r>
              <a:rPr lang="ru-RU" b="1" dirty="0" smtClean="0"/>
              <a:t>% выпускников.</a:t>
            </a:r>
            <a:r>
              <a:rPr lang="ru-RU" b="1" dirty="0"/>
              <a:t> </a:t>
            </a:r>
            <a:br>
              <a:rPr lang="ru-RU" b="1" dirty="0"/>
            </a:br>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r>
              <a:rPr lang="ru-RU" sz="2000" b="1" dirty="0" smtClean="0"/>
              <a:t>Мониторинг участия в олимпиадах, конкурсах, соревнованиях обучающихся лицея в 2012-2013 учебном году (победители и призеры) ГБОУ лицея №486 Выборгского района Санкт-Петербурга</a:t>
            </a:r>
            <a:endParaRPr lang="ru-RU" sz="2000" dirty="0"/>
          </a:p>
        </p:txBody>
      </p:sp>
      <p:graphicFrame>
        <p:nvGraphicFramePr>
          <p:cNvPr id="4" name="Содержимое 3"/>
          <p:cNvGraphicFramePr>
            <a:graphicFrameLocks noGrp="1"/>
          </p:cNvGraphicFramePr>
          <p:nvPr>
            <p:ph idx="1"/>
          </p:nvPr>
        </p:nvGraphicFramePr>
        <p:xfrm>
          <a:off x="214284" y="1211608"/>
          <a:ext cx="8715437" cy="6264072"/>
        </p:xfrm>
        <a:graphic>
          <a:graphicData uri="http://schemas.openxmlformats.org/drawingml/2006/table">
            <a:tbl>
              <a:tblPr firstRow="1" bandRow="1">
                <a:tableStyleId>{5940675A-B579-460E-94D1-54222C63F5DA}</a:tableStyleId>
              </a:tblPr>
              <a:tblGrid>
                <a:gridCol w="1089429"/>
                <a:gridCol w="1089429"/>
                <a:gridCol w="1089429"/>
                <a:gridCol w="544715"/>
                <a:gridCol w="544715"/>
                <a:gridCol w="544715"/>
                <a:gridCol w="544715"/>
                <a:gridCol w="544715"/>
                <a:gridCol w="544715"/>
                <a:gridCol w="544715"/>
                <a:gridCol w="544715"/>
                <a:gridCol w="544715"/>
                <a:gridCol w="544715"/>
              </a:tblGrid>
              <a:tr h="182880">
                <a:tc rowSpan="2">
                  <a:txBody>
                    <a:bodyPr/>
                    <a:lstStyle/>
                    <a:p>
                      <a:pPr algn="ctr">
                        <a:lnSpc>
                          <a:spcPct val="115000"/>
                        </a:lnSpc>
                        <a:spcAft>
                          <a:spcPts val="0"/>
                        </a:spcAft>
                      </a:pPr>
                      <a:r>
                        <a:rPr lang="ru-RU" sz="1100" dirty="0">
                          <a:latin typeface="Calibri"/>
                          <a:ea typeface="Calibri"/>
                          <a:cs typeface="Times New Roman"/>
                        </a:rPr>
                        <a:t>Предмет</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Школьный уровень</a:t>
                      </a:r>
                    </a:p>
                  </a:txBody>
                  <a:tcPr marL="68580" marR="68580" marT="0" marB="0"/>
                </a:tc>
                <a:tc hMerge="1">
                  <a:txBody>
                    <a:bodyPr/>
                    <a:lstStyle/>
                    <a:p>
                      <a:endParaRPr lang="ru-RU"/>
                    </a:p>
                  </a:txBody>
                  <a:tcPr/>
                </a:tc>
                <a:tc gridSpan="3">
                  <a:txBody>
                    <a:bodyPr/>
                    <a:lstStyle/>
                    <a:p>
                      <a:pPr algn="ctr">
                        <a:lnSpc>
                          <a:spcPct val="115000"/>
                        </a:lnSpc>
                        <a:spcAft>
                          <a:spcPts val="0"/>
                        </a:spcAft>
                      </a:pPr>
                      <a:r>
                        <a:rPr lang="ru-RU" sz="1100">
                          <a:latin typeface="Calibri"/>
                          <a:ea typeface="Calibri"/>
                          <a:cs typeface="Times New Roman"/>
                        </a:rPr>
                        <a:t>Районный ур.</a:t>
                      </a: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a:latin typeface="Calibri"/>
                          <a:ea typeface="Calibri"/>
                          <a:cs typeface="Times New Roman"/>
                        </a:rPr>
                        <a:t>Городской, регион. ур.</a:t>
                      </a:r>
                    </a:p>
                  </a:txBody>
                  <a:tcPr marL="68580" marR="68580" marT="0" marB="0"/>
                </a:tc>
                <a:tc hMerge="1">
                  <a:txBody>
                    <a:bodyPr/>
                    <a:lstStyle/>
                    <a:p>
                      <a:endParaRPr lang="ru-RU"/>
                    </a:p>
                  </a:txBody>
                  <a:tcPr>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ru-RU" sz="1100">
                          <a:latin typeface="Calibri"/>
                          <a:ea typeface="Calibri"/>
                          <a:cs typeface="Times New Roman"/>
                        </a:rPr>
                        <a:t>Всероссийский ур.</a:t>
                      </a:r>
                    </a:p>
                  </a:txBody>
                  <a:tcPr marL="68580" marR="68580" marT="0" marB="0"/>
                </a:tc>
                <a:tc hMerge="1">
                  <a:txBody>
                    <a:bodyPr/>
                    <a:lstStyle/>
                    <a:p>
                      <a:endParaRPr lang="ru-RU"/>
                    </a:p>
                  </a:txBody>
                  <a:tcPr>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a:latin typeface="Calibri"/>
                          <a:ea typeface="Calibri"/>
                          <a:cs typeface="Times New Roman"/>
                        </a:rPr>
                        <a:t>Международный ур.</a:t>
                      </a: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r>
              <a:tr h="182880">
                <a:tc vMerge="1">
                  <a:txBody>
                    <a:bodyPr/>
                    <a:lstStyle/>
                    <a:p>
                      <a:endParaRPr lang="ru-RU"/>
                    </a:p>
                  </a:txBody>
                  <a:tcPr/>
                </a:tc>
                <a:tc>
                  <a:txBody>
                    <a:bodyPr/>
                    <a:lstStyle/>
                    <a:p>
                      <a:pPr algn="ctr">
                        <a:lnSpc>
                          <a:spcPct val="115000"/>
                        </a:lnSpc>
                        <a:spcAft>
                          <a:spcPts val="0"/>
                        </a:spcAft>
                      </a:pPr>
                      <a:r>
                        <a:rPr lang="ru-RU" sz="1100">
                          <a:latin typeface="Calibri"/>
                          <a:ea typeface="Calibri"/>
                          <a:cs typeface="Times New Roman"/>
                        </a:rPr>
                        <a:t>участники</a:t>
                      </a:r>
                    </a:p>
                  </a:txBody>
                  <a:tcPr marL="68580" marR="68580" marT="0" marB="0"/>
                </a:tc>
                <a:tc>
                  <a:txBody>
                    <a:bodyPr/>
                    <a:lstStyle/>
                    <a:p>
                      <a:pPr algn="ctr">
                        <a:lnSpc>
                          <a:spcPct val="115000"/>
                        </a:lnSpc>
                        <a:spcAft>
                          <a:spcPts val="0"/>
                        </a:spcAft>
                      </a:pPr>
                      <a:r>
                        <a:rPr lang="ru-RU" sz="1100">
                          <a:latin typeface="Calibri"/>
                          <a:ea typeface="Calibri"/>
                          <a:cs typeface="Times New Roman"/>
                        </a:rPr>
                        <a:t>побед., приз.</a:t>
                      </a:r>
                    </a:p>
                  </a:txBody>
                  <a:tcPr marL="68580" marR="68580" marT="0" marB="0"/>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lnSpc>
                          <a:spcPct val="115000"/>
                        </a:lnSpc>
                        <a:spcAft>
                          <a:spcPts val="0"/>
                        </a:spcAft>
                      </a:pPr>
                      <a:r>
                        <a:rPr lang="ru-RU" sz="1100">
                          <a:latin typeface="Calibri"/>
                          <a:ea typeface="Calibri"/>
                          <a:cs typeface="Times New Roman"/>
                        </a:rPr>
                        <a:t>Побед.</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L w="12700" cap="flat" cmpd="sng" algn="ctr">
                      <a:solidFill>
                        <a:schemeClr val="tx1"/>
                      </a:solidFill>
                      <a:prstDash val="solid"/>
                      <a:round/>
                      <a:headEnd type="none" w="med" len="med"/>
                      <a:tailEnd type="none" w="med" len="med"/>
                    </a:lnL>
                  </a:tcPr>
                </a:tc>
                <a:tc gridSpan="2">
                  <a:txBody>
                    <a:bodyPr/>
                    <a:lstStyle/>
                    <a:p>
                      <a:pPr algn="ctr">
                        <a:lnSpc>
                          <a:spcPct val="115000"/>
                        </a:lnSpc>
                        <a:spcAft>
                          <a:spcPts val="0"/>
                        </a:spcAft>
                      </a:pPr>
                      <a:r>
                        <a:rPr lang="ru-RU" sz="1100">
                          <a:latin typeface="Calibri"/>
                          <a:ea typeface="Calibri"/>
                          <a:cs typeface="Times New Roman"/>
                        </a:rPr>
                        <a:t>Побед.</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32141">
                <a:tc>
                  <a:txBody>
                    <a:bodyPr/>
                    <a:lstStyle/>
                    <a:p>
                      <a:pPr>
                        <a:lnSpc>
                          <a:spcPct val="115000"/>
                        </a:lnSpc>
                        <a:spcAft>
                          <a:spcPts val="0"/>
                        </a:spcAft>
                      </a:pPr>
                      <a:r>
                        <a:rPr lang="ru-RU" sz="1100">
                          <a:latin typeface="Calibri"/>
                          <a:ea typeface="Calibri"/>
                          <a:cs typeface="Times New Roman"/>
                        </a:rPr>
                        <a:t>Русский язык</a:t>
                      </a:r>
                    </a:p>
                  </a:txBody>
                  <a:tcPr marL="68580" marR="68580" marT="0" marB="0"/>
                </a:tc>
                <a:tc>
                  <a:txBody>
                    <a:bodyPr/>
                    <a:lstStyle/>
                    <a:p>
                      <a:pPr algn="ctr">
                        <a:lnSpc>
                          <a:spcPct val="115000"/>
                        </a:lnSpc>
                        <a:spcAft>
                          <a:spcPts val="0"/>
                        </a:spcAft>
                      </a:pPr>
                      <a:r>
                        <a:rPr lang="ru-RU" sz="1100">
                          <a:latin typeface="Calibri"/>
                          <a:ea typeface="Calibri"/>
                          <a:cs typeface="Times New Roman"/>
                        </a:rPr>
                        <a:t>39</a:t>
                      </a:r>
                    </a:p>
                  </a:txBody>
                  <a:tcPr marL="68580" marR="68580" marT="0" marB="0"/>
                </a:tc>
                <a:tc>
                  <a:txBody>
                    <a:bodyPr/>
                    <a:lstStyle/>
                    <a:p>
                      <a:pPr algn="ctr">
                        <a:lnSpc>
                          <a:spcPct val="115000"/>
                        </a:lnSpc>
                        <a:spcAft>
                          <a:spcPts val="0"/>
                        </a:spcAft>
                      </a:pPr>
                      <a:r>
                        <a:rPr lang="ru-RU" sz="1100">
                          <a:latin typeface="Calibri"/>
                          <a:ea typeface="Calibri"/>
                          <a:cs typeface="Times New Roman"/>
                        </a:rPr>
                        <a:t>18</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12</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Литература</a:t>
                      </a:r>
                    </a:p>
                  </a:txBody>
                  <a:tcPr marL="68580" marR="68580" marT="0" marB="0"/>
                </a:tc>
                <a:tc>
                  <a:txBody>
                    <a:bodyPr/>
                    <a:lstStyle/>
                    <a:p>
                      <a:pPr algn="ctr">
                        <a:lnSpc>
                          <a:spcPct val="115000"/>
                        </a:lnSpc>
                        <a:spcAft>
                          <a:spcPts val="0"/>
                        </a:spcAft>
                      </a:pPr>
                      <a:r>
                        <a:rPr lang="ru-RU" sz="1100">
                          <a:latin typeface="Calibri"/>
                          <a:ea typeface="Calibri"/>
                          <a:cs typeface="Times New Roman"/>
                        </a:rPr>
                        <a:t>34</a:t>
                      </a:r>
                    </a:p>
                  </a:txBody>
                  <a:tcPr marL="68580" marR="68580" marT="0" marB="0"/>
                </a:tc>
                <a:tc>
                  <a:txBody>
                    <a:bodyPr/>
                    <a:lstStyle/>
                    <a:p>
                      <a:pPr algn="ctr">
                        <a:lnSpc>
                          <a:spcPct val="115000"/>
                        </a:lnSpc>
                        <a:spcAft>
                          <a:spcPts val="0"/>
                        </a:spcAft>
                      </a:pPr>
                      <a:r>
                        <a:rPr lang="ru-RU" sz="1100" dirty="0">
                          <a:latin typeface="Calibri"/>
                          <a:ea typeface="Calibri"/>
                          <a:cs typeface="Times New Roman"/>
                        </a:rPr>
                        <a:t>13</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4</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Математика</a:t>
                      </a:r>
                    </a:p>
                  </a:txBody>
                  <a:tcPr marL="68580" marR="68580" marT="0" marB="0"/>
                </a:tc>
                <a:tc>
                  <a:txBody>
                    <a:bodyPr/>
                    <a:lstStyle/>
                    <a:p>
                      <a:pPr algn="ctr">
                        <a:lnSpc>
                          <a:spcPct val="115000"/>
                        </a:lnSpc>
                        <a:spcAft>
                          <a:spcPts val="0"/>
                        </a:spcAft>
                      </a:pPr>
                      <a:r>
                        <a:rPr lang="ru-RU" sz="1100">
                          <a:latin typeface="Calibri"/>
                          <a:ea typeface="Calibri"/>
                          <a:cs typeface="Times New Roman"/>
                        </a:rPr>
                        <a:t>45</a:t>
                      </a:r>
                    </a:p>
                  </a:txBody>
                  <a:tcPr marL="68580" marR="68580" marT="0" marB="0"/>
                </a:tc>
                <a:tc>
                  <a:txBody>
                    <a:bodyPr/>
                    <a:lstStyle/>
                    <a:p>
                      <a:pPr algn="ctr">
                        <a:lnSpc>
                          <a:spcPct val="115000"/>
                        </a:lnSpc>
                        <a:spcAft>
                          <a:spcPts val="0"/>
                        </a:spcAft>
                      </a:pPr>
                      <a:r>
                        <a:rPr lang="ru-RU" sz="1100">
                          <a:latin typeface="Calibri"/>
                          <a:ea typeface="Calibri"/>
                          <a:cs typeface="Times New Roman"/>
                        </a:rPr>
                        <a:t>11</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15</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История </a:t>
                      </a:r>
                    </a:p>
                  </a:txBody>
                  <a:tcPr marL="68580" marR="68580" marT="0" marB="0"/>
                </a:tc>
                <a:tc>
                  <a:txBody>
                    <a:bodyPr/>
                    <a:lstStyle/>
                    <a:p>
                      <a:pPr algn="ctr">
                        <a:lnSpc>
                          <a:spcPct val="115000"/>
                        </a:lnSpc>
                        <a:spcAft>
                          <a:spcPts val="0"/>
                        </a:spcAft>
                      </a:pPr>
                      <a:r>
                        <a:rPr lang="ru-RU" sz="1100">
                          <a:latin typeface="Calibri"/>
                          <a:ea typeface="Calibri"/>
                          <a:cs typeface="Times New Roman"/>
                        </a:rPr>
                        <a:t>42</a:t>
                      </a:r>
                    </a:p>
                  </a:txBody>
                  <a:tcPr marL="68580" marR="68580" marT="0" marB="0"/>
                </a:tc>
                <a:tc>
                  <a:txBody>
                    <a:bodyPr/>
                    <a:lstStyle/>
                    <a:p>
                      <a:pPr algn="ctr">
                        <a:lnSpc>
                          <a:spcPct val="115000"/>
                        </a:lnSpc>
                        <a:spcAft>
                          <a:spcPts val="0"/>
                        </a:spcAft>
                      </a:pPr>
                      <a:r>
                        <a:rPr lang="ru-RU" sz="1100">
                          <a:latin typeface="Calibri"/>
                          <a:ea typeface="Calibri"/>
                          <a:cs typeface="Times New Roman"/>
                        </a:rPr>
                        <a:t>18</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Обществознание</a:t>
                      </a:r>
                    </a:p>
                  </a:txBody>
                  <a:tcPr marL="68580" marR="68580" marT="0" marB="0"/>
                </a:tc>
                <a:tc>
                  <a:txBody>
                    <a:bodyPr/>
                    <a:lstStyle/>
                    <a:p>
                      <a:pPr algn="ctr">
                        <a:lnSpc>
                          <a:spcPct val="115000"/>
                        </a:lnSpc>
                        <a:spcAft>
                          <a:spcPts val="0"/>
                        </a:spcAft>
                      </a:pPr>
                      <a:r>
                        <a:rPr lang="ru-RU" sz="1100">
                          <a:latin typeface="Calibri"/>
                          <a:ea typeface="Calibri"/>
                          <a:cs typeface="Times New Roman"/>
                        </a:rPr>
                        <a:t>45</a:t>
                      </a:r>
                    </a:p>
                  </a:txBody>
                  <a:tcPr marL="68580" marR="68580" marT="0" marB="0"/>
                </a:tc>
                <a:tc>
                  <a:txBody>
                    <a:bodyPr/>
                    <a:lstStyle/>
                    <a:p>
                      <a:pPr algn="ctr">
                        <a:lnSpc>
                          <a:spcPct val="115000"/>
                        </a:lnSpc>
                        <a:spcAft>
                          <a:spcPts val="0"/>
                        </a:spcAft>
                      </a:pPr>
                      <a:r>
                        <a:rPr lang="ru-RU" sz="1100">
                          <a:latin typeface="Calibri"/>
                          <a:ea typeface="Calibri"/>
                          <a:cs typeface="Times New Roman"/>
                        </a:rPr>
                        <a:t>15</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2</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Химия </a:t>
                      </a:r>
                    </a:p>
                  </a:txBody>
                  <a:tcPr marL="68580" marR="68580" marT="0" marB="0"/>
                </a:tc>
                <a:tc>
                  <a:txBody>
                    <a:bodyPr/>
                    <a:lstStyle/>
                    <a:p>
                      <a:pPr algn="ctr">
                        <a:lnSpc>
                          <a:spcPct val="115000"/>
                        </a:lnSpc>
                        <a:spcAft>
                          <a:spcPts val="0"/>
                        </a:spcAft>
                      </a:pPr>
                      <a:r>
                        <a:rPr lang="ru-RU" sz="1100">
                          <a:latin typeface="Calibri"/>
                          <a:ea typeface="Calibri"/>
                          <a:cs typeface="Times New Roman"/>
                        </a:rPr>
                        <a:t>21</a:t>
                      </a:r>
                    </a:p>
                  </a:txBody>
                  <a:tcPr marL="68580" marR="68580" marT="0" marB="0"/>
                </a:tc>
                <a:tc>
                  <a:txBody>
                    <a:bodyPr/>
                    <a:lstStyle/>
                    <a:p>
                      <a:pPr algn="ctr">
                        <a:lnSpc>
                          <a:spcPct val="115000"/>
                        </a:lnSpc>
                        <a:spcAft>
                          <a:spcPts val="0"/>
                        </a:spcAft>
                      </a:pPr>
                      <a:r>
                        <a:rPr lang="ru-RU" sz="1100">
                          <a:latin typeface="Calibri"/>
                          <a:ea typeface="Calibri"/>
                          <a:cs typeface="Times New Roman"/>
                        </a:rPr>
                        <a:t>10</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8</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Биология</a:t>
                      </a:r>
                    </a:p>
                  </a:txBody>
                  <a:tcPr marL="68580" marR="68580" marT="0" marB="0"/>
                </a:tc>
                <a:tc>
                  <a:txBody>
                    <a:bodyPr/>
                    <a:lstStyle/>
                    <a:p>
                      <a:pPr algn="ctr">
                        <a:lnSpc>
                          <a:spcPct val="115000"/>
                        </a:lnSpc>
                        <a:spcAft>
                          <a:spcPts val="0"/>
                        </a:spcAft>
                      </a:pPr>
                      <a:r>
                        <a:rPr lang="ru-RU" sz="1100">
                          <a:latin typeface="Calibri"/>
                          <a:ea typeface="Calibri"/>
                          <a:cs typeface="Times New Roman"/>
                        </a:rPr>
                        <a:t>80</a:t>
                      </a:r>
                    </a:p>
                  </a:txBody>
                  <a:tcPr marL="68580" marR="68580" marT="0" marB="0"/>
                </a:tc>
                <a:tc>
                  <a:txBody>
                    <a:bodyPr/>
                    <a:lstStyle/>
                    <a:p>
                      <a:pPr algn="ctr">
                        <a:lnSpc>
                          <a:spcPct val="115000"/>
                        </a:lnSpc>
                        <a:spcAft>
                          <a:spcPts val="0"/>
                        </a:spcAft>
                      </a:pPr>
                      <a:r>
                        <a:rPr lang="ru-RU" sz="1100">
                          <a:latin typeface="Calibri"/>
                          <a:ea typeface="Calibri"/>
                          <a:cs typeface="Times New Roman"/>
                        </a:rPr>
                        <a:t>10</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10</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16</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Физика</a:t>
                      </a:r>
                    </a:p>
                  </a:txBody>
                  <a:tcPr marL="68580" marR="68580" marT="0" marB="0"/>
                </a:tc>
                <a:tc>
                  <a:txBody>
                    <a:bodyPr/>
                    <a:lstStyle/>
                    <a:p>
                      <a:pPr algn="ctr">
                        <a:lnSpc>
                          <a:spcPct val="115000"/>
                        </a:lnSpc>
                        <a:spcAft>
                          <a:spcPts val="0"/>
                        </a:spcAft>
                      </a:pPr>
                      <a:r>
                        <a:rPr lang="ru-RU" sz="1100">
                          <a:latin typeface="Calibri"/>
                          <a:ea typeface="Calibri"/>
                          <a:cs typeface="Times New Roman"/>
                        </a:rPr>
                        <a:t>42</a:t>
                      </a:r>
                    </a:p>
                  </a:txBody>
                  <a:tcPr marL="68580" marR="68580" marT="0" marB="0"/>
                </a:tc>
                <a:tc>
                  <a:txBody>
                    <a:bodyPr/>
                    <a:lstStyle/>
                    <a:p>
                      <a:pPr algn="ctr">
                        <a:lnSpc>
                          <a:spcPct val="115000"/>
                        </a:lnSpc>
                        <a:spcAft>
                          <a:spcPts val="0"/>
                        </a:spcAft>
                      </a:pPr>
                      <a:r>
                        <a:rPr lang="ru-RU" sz="1100">
                          <a:latin typeface="Calibri"/>
                          <a:ea typeface="Calibri"/>
                          <a:cs typeface="Times New Roman"/>
                        </a:rPr>
                        <a:t>19</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10</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География</a:t>
                      </a:r>
                    </a:p>
                  </a:txBody>
                  <a:tcPr marL="68580" marR="68580" marT="0" marB="0"/>
                </a:tc>
                <a:tc>
                  <a:txBody>
                    <a:bodyPr/>
                    <a:lstStyle/>
                    <a:p>
                      <a:pPr algn="ctr">
                        <a:lnSpc>
                          <a:spcPct val="115000"/>
                        </a:lnSpc>
                        <a:spcAft>
                          <a:spcPts val="0"/>
                        </a:spcAft>
                      </a:pPr>
                      <a:r>
                        <a:rPr lang="ru-RU" sz="1100">
                          <a:latin typeface="Calibri"/>
                          <a:ea typeface="Calibri"/>
                          <a:cs typeface="Times New Roman"/>
                        </a:rPr>
                        <a:t>87</a:t>
                      </a:r>
                    </a:p>
                  </a:txBody>
                  <a:tcPr marL="68580" marR="68580" marT="0" marB="0"/>
                </a:tc>
                <a:tc>
                  <a:txBody>
                    <a:bodyPr/>
                    <a:lstStyle/>
                    <a:p>
                      <a:pPr algn="ctr">
                        <a:lnSpc>
                          <a:spcPct val="115000"/>
                        </a:lnSpc>
                        <a:spcAft>
                          <a:spcPts val="0"/>
                        </a:spcAft>
                      </a:pPr>
                      <a:r>
                        <a:rPr lang="ru-RU" sz="1100">
                          <a:latin typeface="Calibri"/>
                          <a:ea typeface="Calibri"/>
                          <a:cs typeface="Times New Roman"/>
                        </a:rPr>
                        <a:t>16</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8</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Английский язык</a:t>
                      </a:r>
                    </a:p>
                  </a:txBody>
                  <a:tcPr marL="68580" marR="68580" marT="0" marB="0"/>
                </a:tc>
                <a:tc>
                  <a:txBody>
                    <a:bodyPr/>
                    <a:lstStyle/>
                    <a:p>
                      <a:pPr algn="ctr">
                        <a:lnSpc>
                          <a:spcPct val="115000"/>
                        </a:lnSpc>
                        <a:spcAft>
                          <a:spcPts val="0"/>
                        </a:spcAft>
                      </a:pPr>
                      <a:r>
                        <a:rPr lang="ru-RU" sz="1100">
                          <a:latin typeface="Calibri"/>
                          <a:ea typeface="Calibri"/>
                          <a:cs typeface="Times New Roman"/>
                        </a:rPr>
                        <a:t>51</a:t>
                      </a:r>
                    </a:p>
                  </a:txBody>
                  <a:tcPr marL="68580" marR="68580" marT="0" marB="0"/>
                </a:tc>
                <a:tc>
                  <a:txBody>
                    <a:bodyPr/>
                    <a:lstStyle/>
                    <a:p>
                      <a:pPr algn="ctr">
                        <a:lnSpc>
                          <a:spcPct val="115000"/>
                        </a:lnSpc>
                        <a:spcAft>
                          <a:spcPts val="0"/>
                        </a:spcAft>
                      </a:pPr>
                      <a:r>
                        <a:rPr lang="ru-RU" sz="1100">
                          <a:latin typeface="Calibri"/>
                          <a:ea typeface="Calibri"/>
                          <a:cs typeface="Times New Roman"/>
                        </a:rPr>
                        <a:t>17</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21</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Информатика</a:t>
                      </a:r>
                    </a:p>
                  </a:txBody>
                  <a:tcPr marL="68580" marR="68580" marT="0" marB="0"/>
                </a:tc>
                <a:tc>
                  <a:txBody>
                    <a:bodyPr/>
                    <a:lstStyle/>
                    <a:p>
                      <a:pPr algn="ctr">
                        <a:lnSpc>
                          <a:spcPct val="115000"/>
                        </a:lnSpc>
                        <a:spcAft>
                          <a:spcPts val="0"/>
                        </a:spcAft>
                      </a:pPr>
                      <a:r>
                        <a:rPr lang="ru-RU" sz="1100">
                          <a:latin typeface="Calibri"/>
                          <a:ea typeface="Calibri"/>
                          <a:cs typeface="Times New Roman"/>
                        </a:rPr>
                        <a:t>37</a:t>
                      </a:r>
                    </a:p>
                  </a:txBody>
                  <a:tcPr marL="68580" marR="68580" marT="0" marB="0"/>
                </a:tc>
                <a:tc>
                  <a:txBody>
                    <a:bodyPr/>
                    <a:lstStyle/>
                    <a:p>
                      <a:pPr algn="ctr">
                        <a:lnSpc>
                          <a:spcPct val="115000"/>
                        </a:lnSpc>
                        <a:spcAft>
                          <a:spcPts val="0"/>
                        </a:spcAft>
                      </a:pPr>
                      <a:r>
                        <a:rPr lang="ru-RU" sz="1100">
                          <a:latin typeface="Calibri"/>
                          <a:ea typeface="Calibri"/>
                          <a:cs typeface="Times New Roman"/>
                        </a:rPr>
                        <a:t>4</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3</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Технология</a:t>
                      </a:r>
                    </a:p>
                  </a:txBody>
                  <a:tcPr marL="68580" marR="68580" marT="0" marB="0"/>
                </a:tc>
                <a:tc>
                  <a:txBody>
                    <a:bodyPr/>
                    <a:lstStyle/>
                    <a:p>
                      <a:pPr algn="ctr">
                        <a:lnSpc>
                          <a:spcPct val="115000"/>
                        </a:lnSpc>
                        <a:spcAft>
                          <a:spcPts val="0"/>
                        </a:spcAft>
                      </a:pPr>
                      <a:r>
                        <a:rPr lang="ru-RU" sz="1100">
                          <a:latin typeface="Calibri"/>
                          <a:ea typeface="Calibri"/>
                          <a:cs typeface="Times New Roman"/>
                        </a:rPr>
                        <a:t>30</a:t>
                      </a:r>
                    </a:p>
                  </a:txBody>
                  <a:tcPr marL="68580" marR="68580" marT="0" marB="0"/>
                </a:tc>
                <a:tc>
                  <a:txBody>
                    <a:bodyPr/>
                    <a:lstStyle/>
                    <a:p>
                      <a:pPr algn="ctr">
                        <a:lnSpc>
                          <a:spcPct val="115000"/>
                        </a:lnSpc>
                        <a:spcAft>
                          <a:spcPts val="0"/>
                        </a:spcAft>
                      </a:pPr>
                      <a:r>
                        <a:rPr lang="ru-RU" sz="1100">
                          <a:latin typeface="Calibri"/>
                          <a:ea typeface="Calibri"/>
                          <a:cs typeface="Times New Roman"/>
                        </a:rPr>
                        <a:t>18</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9</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ОБЖ</a:t>
                      </a:r>
                    </a:p>
                  </a:txBody>
                  <a:tcPr marL="68580" marR="68580" marT="0" marB="0"/>
                </a:tc>
                <a:tc>
                  <a:txBody>
                    <a:bodyPr/>
                    <a:lstStyle/>
                    <a:p>
                      <a:pPr algn="ctr">
                        <a:lnSpc>
                          <a:spcPct val="115000"/>
                        </a:lnSpc>
                        <a:spcAft>
                          <a:spcPts val="0"/>
                        </a:spcAft>
                      </a:pPr>
                      <a:r>
                        <a:rPr lang="ru-RU" sz="1100">
                          <a:latin typeface="Calibri"/>
                          <a:ea typeface="Calibri"/>
                          <a:cs typeface="Times New Roman"/>
                        </a:rPr>
                        <a:t>37</a:t>
                      </a:r>
                    </a:p>
                  </a:txBody>
                  <a:tcPr marL="68580" marR="68580" marT="0" marB="0"/>
                </a:tc>
                <a:tc>
                  <a:txBody>
                    <a:bodyPr/>
                    <a:lstStyle/>
                    <a:p>
                      <a:pPr algn="ctr">
                        <a:lnSpc>
                          <a:spcPct val="115000"/>
                        </a:lnSpc>
                        <a:spcAft>
                          <a:spcPts val="0"/>
                        </a:spcAft>
                      </a:pPr>
                      <a:r>
                        <a:rPr lang="ru-RU" sz="1100">
                          <a:latin typeface="Calibri"/>
                          <a:ea typeface="Calibri"/>
                          <a:cs typeface="Times New Roman"/>
                        </a:rPr>
                        <a:t>9</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8</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7</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История и культура СПб</a:t>
                      </a:r>
                    </a:p>
                  </a:txBody>
                  <a:tcPr marL="68580" marR="68580" marT="0" marB="0"/>
                </a:tc>
                <a:tc>
                  <a:txBody>
                    <a:bodyPr/>
                    <a:lstStyle/>
                    <a:p>
                      <a:pPr algn="ctr">
                        <a:lnSpc>
                          <a:spcPct val="115000"/>
                        </a:lnSpc>
                        <a:spcAft>
                          <a:spcPts val="0"/>
                        </a:spcAft>
                      </a:pPr>
                      <a:r>
                        <a:rPr lang="ru-RU" sz="1100">
                          <a:latin typeface="Calibri"/>
                          <a:ea typeface="Calibri"/>
                          <a:cs typeface="Times New Roman"/>
                        </a:rPr>
                        <a:t>42</a:t>
                      </a:r>
                    </a:p>
                  </a:txBody>
                  <a:tcPr marL="68580" marR="68580" marT="0" marB="0"/>
                </a:tc>
                <a:tc>
                  <a:txBody>
                    <a:bodyPr/>
                    <a:lstStyle/>
                    <a:p>
                      <a:pPr algn="ctr">
                        <a:lnSpc>
                          <a:spcPct val="115000"/>
                        </a:lnSpc>
                        <a:spcAft>
                          <a:spcPts val="0"/>
                        </a:spcAft>
                      </a:pPr>
                      <a:r>
                        <a:rPr lang="ru-RU" sz="1100">
                          <a:latin typeface="Calibri"/>
                          <a:ea typeface="Calibri"/>
                          <a:cs typeface="Times New Roman"/>
                        </a:rPr>
                        <a:t>2</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20</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Астрономия</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15</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32141">
                <a:tc>
                  <a:txBody>
                    <a:bodyPr/>
                    <a:lstStyle/>
                    <a:p>
                      <a:pPr>
                        <a:lnSpc>
                          <a:spcPct val="115000"/>
                        </a:lnSpc>
                        <a:spcAft>
                          <a:spcPts val="0"/>
                        </a:spcAft>
                      </a:pPr>
                      <a:r>
                        <a:rPr lang="ru-RU" sz="1100">
                          <a:latin typeface="Calibri"/>
                          <a:ea typeface="Calibri"/>
                          <a:cs typeface="Times New Roman"/>
                        </a:rPr>
                        <a:t>Итого:</a:t>
                      </a:r>
                    </a:p>
                  </a:txBody>
                  <a:tcPr marL="68580" marR="68580" marT="0" marB="0"/>
                </a:tc>
                <a:tc>
                  <a:txBody>
                    <a:bodyPr/>
                    <a:lstStyle/>
                    <a:p>
                      <a:pPr algn="ctr">
                        <a:lnSpc>
                          <a:spcPct val="115000"/>
                        </a:lnSpc>
                        <a:spcAft>
                          <a:spcPts val="0"/>
                        </a:spcAft>
                      </a:pPr>
                      <a:r>
                        <a:rPr lang="ru-RU" sz="2000" dirty="0">
                          <a:latin typeface="Calibri"/>
                          <a:ea typeface="Calibri"/>
                          <a:cs typeface="Times New Roman"/>
                        </a:rPr>
                        <a:t>632</a:t>
                      </a:r>
                    </a:p>
                  </a:txBody>
                  <a:tcPr marL="68580" marR="68580" marT="0" marB="0"/>
                </a:tc>
                <a:tc>
                  <a:txBody>
                    <a:bodyPr/>
                    <a:lstStyle/>
                    <a:p>
                      <a:pPr algn="ctr">
                        <a:lnSpc>
                          <a:spcPct val="115000"/>
                        </a:lnSpc>
                        <a:spcAft>
                          <a:spcPts val="0"/>
                        </a:spcAft>
                      </a:pPr>
                      <a:r>
                        <a:rPr lang="ru-RU" sz="2000" dirty="0">
                          <a:latin typeface="Calibri"/>
                          <a:ea typeface="Calibri"/>
                          <a:cs typeface="Times New Roman"/>
                        </a:rPr>
                        <a:t>180</a:t>
                      </a:r>
                    </a:p>
                  </a:txBody>
                  <a:tcPr marL="68580" marR="68580" marT="0" marB="0"/>
                </a:tc>
                <a:tc gridSpan="2">
                  <a:txBody>
                    <a:bodyPr/>
                    <a:lstStyle/>
                    <a:p>
                      <a:pPr algn="ctr">
                        <a:lnSpc>
                          <a:spcPct val="115000"/>
                        </a:lnSpc>
                        <a:spcAft>
                          <a:spcPts val="0"/>
                        </a:spcAft>
                      </a:pPr>
                      <a:r>
                        <a:rPr lang="ru-RU" sz="2000" dirty="0">
                          <a:latin typeface="Calibri"/>
                          <a:ea typeface="Calibri"/>
                          <a:cs typeface="Times New Roman"/>
                        </a:rPr>
                        <a:t>145</a:t>
                      </a: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ru-RU"/>
                    </a:p>
                  </a:txBody>
                  <a:tcPr>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2000" dirty="0">
                          <a:latin typeface="Calibri"/>
                          <a:ea typeface="Calibri"/>
                          <a:cs typeface="Times New Roman"/>
                        </a:rPr>
                        <a:t>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a:latin typeface="Calibri"/>
                          <a:ea typeface="Calibri"/>
                          <a:cs typeface="Times New Roman"/>
                        </a:rPr>
                        <a:t>13</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2000" dirty="0">
                          <a:latin typeface="Calibri"/>
                          <a:ea typeface="Calibri"/>
                          <a:cs typeface="Times New Roman"/>
                        </a:rPr>
                        <a:t>6</a:t>
                      </a: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ru-RU" sz="2000" dirty="0">
                          <a:latin typeface="Calibri"/>
                          <a:ea typeface="Calibri"/>
                          <a:cs typeface="Times New Roman"/>
                        </a:rPr>
                        <a:t>16</a:t>
                      </a: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ru-RU"/>
                    </a:p>
                  </a:txBody>
                  <a:tcP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a:latin typeface="Calibri"/>
                          <a:ea typeface="Calibri"/>
                          <a:cs typeface="Times New Roman"/>
                        </a:rPr>
                        <a:t>-</a:t>
                      </a:r>
                    </a:p>
                  </a:txBody>
                  <a:tcPr marL="68580" marR="68580" marT="0" marB="0"/>
                </a:tc>
                <a:tc>
                  <a:txBody>
                    <a:bodyPr/>
                    <a:lstStyle/>
                    <a:p>
                      <a:pPr algn="ctr">
                        <a:lnSpc>
                          <a:spcPct val="115000"/>
                        </a:lnSpc>
                        <a:spcAft>
                          <a:spcPts val="0"/>
                        </a:spcAft>
                      </a:pPr>
                      <a:r>
                        <a:rPr lang="ru-RU" sz="2000" dirty="0">
                          <a:latin typeface="Calibri"/>
                          <a:ea typeface="Calibri"/>
                          <a:cs typeface="Times New Roman"/>
                        </a:rPr>
                        <a:t>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071546"/>
          </a:xfrm>
        </p:spPr>
        <p:txBody>
          <a:bodyPr>
            <a:noAutofit/>
          </a:bodyPr>
          <a:lstStyle/>
          <a:p>
            <a:r>
              <a:rPr lang="ru-RU" sz="2000" b="1" dirty="0"/>
              <a:t>Мониторинг участия в олимпиадах, конкурсах, соревнованиях обучающихся лицея в 2013-2014 учебном году (</a:t>
            </a:r>
            <a:r>
              <a:rPr lang="ru-RU" sz="2000" b="1" dirty="0" smtClean="0"/>
              <a:t>победители и призеры</a:t>
            </a:r>
            <a:r>
              <a:rPr lang="ru-RU" sz="2000" b="1" dirty="0"/>
              <a:t>) ГБОУ лицея №486 Выборгского района Санкт-Петербурга</a:t>
            </a:r>
            <a:endParaRPr lang="ru-RU" sz="2000" dirty="0"/>
          </a:p>
        </p:txBody>
      </p:sp>
      <p:pic>
        <p:nvPicPr>
          <p:cNvPr id="1026" name="Picture 2" descr="C:\Users\Админ\Desktop\мониторинг.jpg"/>
          <p:cNvPicPr>
            <a:picLocks noGrp="1" noChangeAspect="1" noChangeArrowheads="1"/>
          </p:cNvPicPr>
          <p:nvPr>
            <p:ph idx="1"/>
          </p:nvPr>
        </p:nvPicPr>
        <p:blipFill>
          <a:blip r:embed="rId2"/>
          <a:srcRect/>
          <a:stretch>
            <a:fillRect/>
          </a:stretch>
        </p:blipFill>
        <p:spPr bwMode="auto">
          <a:xfrm>
            <a:off x="285720" y="1087507"/>
            <a:ext cx="8316903" cy="57704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t>План педсовета</a:t>
            </a:r>
            <a:endParaRPr lang="ru-RU" dirty="0"/>
          </a:p>
        </p:txBody>
      </p:sp>
      <p:sp>
        <p:nvSpPr>
          <p:cNvPr id="3" name="Содержимое 2"/>
          <p:cNvSpPr>
            <a:spLocks noGrp="1"/>
          </p:cNvSpPr>
          <p:nvPr>
            <p:ph idx="1"/>
          </p:nvPr>
        </p:nvSpPr>
        <p:spPr>
          <a:xfrm>
            <a:off x="457200" y="1142984"/>
            <a:ext cx="8229600" cy="5357850"/>
          </a:xfrm>
        </p:spPr>
        <p:txBody>
          <a:bodyPr>
            <a:normAutofit fontScale="62500" lnSpcReduction="20000"/>
          </a:bodyPr>
          <a:lstStyle/>
          <a:p>
            <a:pPr marL="514350" indent="-514350">
              <a:buAutoNum type="arabicPeriod"/>
            </a:pPr>
            <a:r>
              <a:rPr lang="ru-RU" dirty="0" smtClean="0"/>
              <a:t>«Качество знаний – главная задача учителя» (зам. директора по УВР </a:t>
            </a:r>
            <a:r>
              <a:rPr lang="ru-RU" dirty="0" err="1" smtClean="0"/>
              <a:t>Цыбина</a:t>
            </a:r>
            <a:r>
              <a:rPr lang="ru-RU" dirty="0" smtClean="0"/>
              <a:t> Т.А.)</a:t>
            </a:r>
          </a:p>
          <a:p>
            <a:pPr marL="514350" indent="-514350">
              <a:buAutoNum type="arabicPeriod"/>
            </a:pPr>
            <a:r>
              <a:rPr lang="ru-RU" dirty="0" smtClean="0"/>
              <a:t>Компоненты работы учителя по повышению качества знаний обучающихся. Из опыта работы учителей</a:t>
            </a:r>
            <a:r>
              <a:rPr lang="en-US" dirty="0" smtClean="0"/>
              <a:t>:</a:t>
            </a:r>
            <a:r>
              <a:rPr lang="ru-RU" dirty="0" smtClean="0"/>
              <a:t> </a:t>
            </a:r>
          </a:p>
          <a:p>
            <a:pPr marL="514350" indent="-514350"/>
            <a:r>
              <a:rPr lang="ru-RU" dirty="0" err="1" smtClean="0"/>
              <a:t>Бородкиной</a:t>
            </a:r>
            <a:r>
              <a:rPr lang="ru-RU" dirty="0" smtClean="0"/>
              <a:t> Т.И. «Подготовка выпускников лицея к ГИА по физике» </a:t>
            </a:r>
          </a:p>
          <a:p>
            <a:pPr marL="514350" indent="-514350"/>
            <a:r>
              <a:rPr lang="ru-RU" dirty="0" err="1" smtClean="0"/>
              <a:t>Яркеевой</a:t>
            </a:r>
            <a:r>
              <a:rPr lang="ru-RU" dirty="0" smtClean="0"/>
              <a:t> Ю.Н. «Подготовка выпускников лицея к ГИА по русскому языку»</a:t>
            </a:r>
          </a:p>
          <a:p>
            <a:pPr marL="514350" indent="-514350"/>
            <a:r>
              <a:rPr lang="ru-RU" dirty="0" smtClean="0"/>
              <a:t>Емельяновой А.Ф. «Подготовка обучающихся к олимпиаде по ОБЖ»</a:t>
            </a:r>
          </a:p>
          <a:p>
            <a:pPr marL="514350" indent="-514350"/>
            <a:r>
              <a:rPr lang="ru-RU" dirty="0" err="1" smtClean="0"/>
              <a:t>Заузолковой</a:t>
            </a:r>
            <a:r>
              <a:rPr lang="ru-RU" dirty="0" smtClean="0"/>
              <a:t> Т.Л. «Развитие творческих способностей обучающихся. Работа в </a:t>
            </a:r>
            <a:r>
              <a:rPr lang="ru-RU" dirty="0" err="1" smtClean="0"/>
              <a:t>блогах</a:t>
            </a:r>
            <a:r>
              <a:rPr lang="ru-RU" dirty="0" smtClean="0"/>
              <a:t>»</a:t>
            </a:r>
          </a:p>
          <a:p>
            <a:pPr marL="514350" indent="-514350"/>
            <a:r>
              <a:rPr lang="ru-RU" dirty="0" smtClean="0"/>
              <a:t>Пашкиной И.В. «Работа с тренажерами»</a:t>
            </a:r>
          </a:p>
          <a:p>
            <a:pPr marL="514350" indent="-514350"/>
            <a:r>
              <a:rPr lang="ru-RU" dirty="0" smtClean="0"/>
              <a:t>Морозовой Е.В. «Проектная деятельность в начальной школе»</a:t>
            </a:r>
          </a:p>
          <a:p>
            <a:pPr marL="514350" indent="-514350"/>
            <a:r>
              <a:rPr lang="ru-RU" dirty="0" smtClean="0"/>
              <a:t>Дмитриевой С.А. «Участие лицея в региональном проекте «Мир науки и искусства – детям»</a:t>
            </a:r>
          </a:p>
          <a:p>
            <a:pPr marL="514350" indent="-514350"/>
            <a:r>
              <a:rPr lang="ru-RU" dirty="0" smtClean="0"/>
              <a:t>Разыграевой А.В. «Работа со способными детьми. Конкурс эрудитов»</a:t>
            </a:r>
          </a:p>
          <a:p>
            <a:pPr marL="514350" indent="-514350">
              <a:buNone/>
            </a:pPr>
            <a:r>
              <a:rPr lang="ru-RU" dirty="0" smtClean="0"/>
              <a:t>3. Разное.</a:t>
            </a:r>
            <a:endParaRPr lang="en-US" dirty="0" smtClean="0"/>
          </a:p>
          <a:p>
            <a:pPr marL="514350" indent="-514350">
              <a:buAutoNum type="arabicPeriod"/>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2000" b="1" dirty="0" smtClean="0"/>
              <a:t>Мониторинг участия в олимпиадах, конкурсах, соревнованиях обучающихся лицея в 201</a:t>
            </a:r>
            <a:r>
              <a:rPr lang="en-US" sz="2000" b="1" dirty="0" smtClean="0"/>
              <a:t>4</a:t>
            </a:r>
            <a:r>
              <a:rPr lang="ru-RU" sz="2000" b="1" dirty="0" smtClean="0"/>
              <a:t>-201</a:t>
            </a:r>
            <a:r>
              <a:rPr lang="en-US" sz="2000" b="1" dirty="0" smtClean="0"/>
              <a:t>5</a:t>
            </a:r>
            <a:r>
              <a:rPr lang="ru-RU" sz="2000" b="1" dirty="0" smtClean="0"/>
              <a:t> учебном году (победители и призеры) ГБОУ лицея №486 Выборгского района Санкт-Петербурга</a:t>
            </a:r>
            <a:endParaRPr lang="ru-RU" sz="2000" dirty="0"/>
          </a:p>
        </p:txBody>
      </p:sp>
      <p:graphicFrame>
        <p:nvGraphicFramePr>
          <p:cNvPr id="6" name="Содержимое 5"/>
          <p:cNvGraphicFramePr>
            <a:graphicFrameLocks noGrp="1"/>
          </p:cNvGraphicFramePr>
          <p:nvPr>
            <p:ph idx="1"/>
          </p:nvPr>
        </p:nvGraphicFramePr>
        <p:xfrm>
          <a:off x="214284" y="844948"/>
          <a:ext cx="8715437" cy="7803788"/>
        </p:xfrm>
        <a:graphic>
          <a:graphicData uri="http://schemas.openxmlformats.org/drawingml/2006/table">
            <a:tbl>
              <a:tblPr firstRow="1" bandRow="1">
                <a:tableStyleId>{5940675A-B579-460E-94D1-54222C63F5DA}</a:tableStyleId>
              </a:tblPr>
              <a:tblGrid>
                <a:gridCol w="1928824"/>
                <a:gridCol w="1000132"/>
                <a:gridCol w="785818"/>
                <a:gridCol w="642943"/>
                <a:gridCol w="714379"/>
                <a:gridCol w="642942"/>
                <a:gridCol w="571504"/>
                <a:gridCol w="571504"/>
                <a:gridCol w="767961"/>
                <a:gridCol w="544715"/>
                <a:gridCol w="544715"/>
              </a:tblGrid>
              <a:tr h="370397">
                <a:tc rowSpan="2">
                  <a:txBody>
                    <a:bodyPr/>
                    <a:lstStyle/>
                    <a:p>
                      <a:pPr algn="ctr">
                        <a:lnSpc>
                          <a:spcPct val="115000"/>
                        </a:lnSpc>
                        <a:spcAft>
                          <a:spcPts val="0"/>
                        </a:spcAft>
                      </a:pPr>
                      <a:r>
                        <a:rPr lang="ru-RU" sz="1100" dirty="0">
                          <a:latin typeface="Calibri"/>
                          <a:ea typeface="Calibri"/>
                          <a:cs typeface="Times New Roman"/>
                        </a:rPr>
                        <a:t>Предмет</a:t>
                      </a:r>
                    </a:p>
                  </a:txBody>
                  <a:tcPr marL="68580" marR="68580" marT="0" marB="0"/>
                </a:tc>
                <a:tc gridSpan="2">
                  <a:txBody>
                    <a:bodyPr/>
                    <a:lstStyle/>
                    <a:p>
                      <a:pPr algn="ctr">
                        <a:lnSpc>
                          <a:spcPct val="115000"/>
                        </a:lnSpc>
                        <a:spcAft>
                          <a:spcPts val="0"/>
                        </a:spcAft>
                      </a:pPr>
                      <a:r>
                        <a:rPr lang="ru-RU" sz="1100">
                          <a:latin typeface="Calibri"/>
                          <a:ea typeface="Calibri"/>
                          <a:cs typeface="Times New Roman"/>
                        </a:rPr>
                        <a:t>Школьный уровень</a:t>
                      </a:r>
                    </a:p>
                  </a:txBody>
                  <a:tcPr marL="68580" marR="68580" marT="0" marB="0"/>
                </a:tc>
                <a:tc hMerge="1">
                  <a:txBody>
                    <a:bodyPr/>
                    <a:lstStyle/>
                    <a:p>
                      <a:endParaRPr lang="ru-RU"/>
                    </a:p>
                  </a:txBody>
                  <a:tcPr/>
                </a:tc>
                <a:tc gridSpan="2">
                  <a:txBody>
                    <a:bodyPr/>
                    <a:lstStyle/>
                    <a:p>
                      <a:pPr algn="ctr">
                        <a:lnSpc>
                          <a:spcPct val="115000"/>
                        </a:lnSpc>
                        <a:spcAft>
                          <a:spcPts val="0"/>
                        </a:spcAft>
                      </a:pPr>
                      <a:r>
                        <a:rPr lang="ru-RU" sz="1100" dirty="0">
                          <a:latin typeface="Calibri"/>
                          <a:ea typeface="Calibri"/>
                          <a:cs typeface="Times New Roman"/>
                        </a:rPr>
                        <a:t>Районный </a:t>
                      </a:r>
                      <a:r>
                        <a:rPr lang="ru-RU" sz="1100" dirty="0" err="1">
                          <a:latin typeface="Calibri"/>
                          <a:ea typeface="Calibri"/>
                          <a:cs typeface="Times New Roman"/>
                        </a:rPr>
                        <a:t>ур</a:t>
                      </a:r>
                      <a:r>
                        <a:rPr lang="ru-RU" sz="1100" dirty="0">
                          <a:latin typeface="Calibri"/>
                          <a:ea typeface="Calibri"/>
                          <a:cs typeface="Times New Roman"/>
                        </a:rPr>
                        <a:t>.</a:t>
                      </a: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a:latin typeface="Calibri"/>
                          <a:ea typeface="Calibri"/>
                          <a:cs typeface="Times New Roman"/>
                        </a:rPr>
                        <a:t>Городской, регион. ур.</a:t>
                      </a:r>
                    </a:p>
                  </a:txBody>
                  <a:tcPr marL="68580" marR="68580" marT="0" marB="0"/>
                </a:tc>
                <a:tc hMerge="1">
                  <a:txBody>
                    <a:bodyPr/>
                    <a:lstStyle/>
                    <a:p>
                      <a:endParaRPr lang="ru-RU"/>
                    </a:p>
                  </a:txBody>
                  <a:tcP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a:latin typeface="Calibri"/>
                          <a:ea typeface="Calibri"/>
                          <a:cs typeface="Times New Roman"/>
                        </a:rPr>
                        <a:t>Всероссийский ур.</a:t>
                      </a:r>
                    </a:p>
                  </a:txBody>
                  <a:tcPr marL="68580" marR="68580" marT="0" marB="0"/>
                </a:tc>
                <a:tc hMerge="1">
                  <a:txBody>
                    <a:bodyPr/>
                    <a:lstStyle/>
                    <a:p>
                      <a:endParaRPr lang="ru-RU"/>
                    </a:p>
                  </a:txBody>
                  <a:tcP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a:latin typeface="Calibri"/>
                          <a:ea typeface="Calibri"/>
                          <a:cs typeface="Times New Roman"/>
                        </a:rPr>
                        <a:t>Международный ур.</a:t>
                      </a: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r>
              <a:tr h="370397">
                <a:tc vMerge="1">
                  <a:txBody>
                    <a:bodyPr/>
                    <a:lstStyle/>
                    <a:p>
                      <a:endParaRPr lang="ru-RU"/>
                    </a:p>
                  </a:txBody>
                  <a:tcPr/>
                </a:tc>
                <a:tc>
                  <a:txBody>
                    <a:bodyPr/>
                    <a:lstStyle/>
                    <a:p>
                      <a:pPr algn="ctr">
                        <a:lnSpc>
                          <a:spcPct val="115000"/>
                        </a:lnSpc>
                        <a:spcAft>
                          <a:spcPts val="0"/>
                        </a:spcAft>
                      </a:pPr>
                      <a:r>
                        <a:rPr lang="ru-RU" sz="1100">
                          <a:latin typeface="Calibri"/>
                          <a:ea typeface="Calibri"/>
                          <a:cs typeface="Times New Roman"/>
                        </a:rPr>
                        <a:t>участники</a:t>
                      </a:r>
                    </a:p>
                  </a:txBody>
                  <a:tcPr marL="68580" marR="68580" marT="0" marB="0"/>
                </a:tc>
                <a:tc>
                  <a:txBody>
                    <a:bodyPr/>
                    <a:lstStyle/>
                    <a:p>
                      <a:pPr algn="ctr">
                        <a:lnSpc>
                          <a:spcPct val="115000"/>
                        </a:lnSpc>
                        <a:spcAft>
                          <a:spcPts val="0"/>
                        </a:spcAft>
                      </a:pPr>
                      <a:r>
                        <a:rPr lang="ru-RU" sz="1100">
                          <a:latin typeface="Calibri"/>
                          <a:ea typeface="Calibri"/>
                          <a:cs typeface="Times New Roman"/>
                        </a:rPr>
                        <a:t>побед., приз.</a:t>
                      </a:r>
                    </a:p>
                  </a:txBody>
                  <a:tcPr marL="68580" marR="68580" marT="0" marB="0"/>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Участ.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ru-RU" sz="1100">
                          <a:latin typeface="Calibri"/>
                          <a:ea typeface="Calibri"/>
                          <a:cs typeface="Times New Roman"/>
                        </a:rPr>
                        <a:t>Побед.</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90792">
                <a:tc>
                  <a:txBody>
                    <a:bodyPr/>
                    <a:lstStyle/>
                    <a:p>
                      <a:pPr>
                        <a:lnSpc>
                          <a:spcPct val="115000"/>
                        </a:lnSpc>
                        <a:spcAft>
                          <a:spcPts val="0"/>
                        </a:spcAft>
                      </a:pPr>
                      <a:r>
                        <a:rPr lang="ru-RU" sz="1100">
                          <a:latin typeface="Calibri"/>
                          <a:ea typeface="Calibri"/>
                          <a:cs typeface="Times New Roman"/>
                        </a:rPr>
                        <a:t>Русский язык</a:t>
                      </a:r>
                    </a:p>
                  </a:txBody>
                  <a:tcPr marL="68580" marR="68580" marT="0" marB="0"/>
                </a:tc>
                <a:tc>
                  <a:txBody>
                    <a:bodyPr/>
                    <a:lstStyle/>
                    <a:p>
                      <a:pPr algn="ctr">
                        <a:lnSpc>
                          <a:spcPct val="115000"/>
                        </a:lnSpc>
                        <a:spcAft>
                          <a:spcPts val="0"/>
                        </a:spcAft>
                      </a:pPr>
                      <a:r>
                        <a:rPr lang="ru-RU" sz="1100">
                          <a:latin typeface="Calibri"/>
                          <a:ea typeface="Calibri"/>
                          <a:cs typeface="Times New Roman"/>
                        </a:rPr>
                        <a:t>85</a:t>
                      </a:r>
                    </a:p>
                  </a:txBody>
                  <a:tcPr marL="68580" marR="68580" marT="0" marB="0"/>
                </a:tc>
                <a:tc>
                  <a:txBody>
                    <a:bodyPr/>
                    <a:lstStyle/>
                    <a:p>
                      <a:pPr algn="ctr">
                        <a:lnSpc>
                          <a:spcPct val="115000"/>
                        </a:lnSpc>
                        <a:spcAft>
                          <a:spcPts val="0"/>
                        </a:spcAft>
                      </a:pPr>
                      <a:r>
                        <a:rPr lang="ru-RU" sz="1100">
                          <a:latin typeface="Calibri"/>
                          <a:ea typeface="Calibri"/>
                          <a:cs typeface="Times New Roman"/>
                        </a:rPr>
                        <a:t>8</a:t>
                      </a:r>
                    </a:p>
                  </a:txBody>
                  <a:tcPr marL="68580" marR="68580" marT="0" marB="0"/>
                </a:tc>
                <a:tc>
                  <a:txBody>
                    <a:bodyPr/>
                    <a:lstStyle/>
                    <a:p>
                      <a:pPr algn="ctr">
                        <a:lnSpc>
                          <a:spcPct val="115000"/>
                        </a:lnSpc>
                        <a:spcAft>
                          <a:spcPts val="0"/>
                        </a:spcAft>
                      </a:pPr>
                      <a:endParaRPr lang="ru-RU" sz="11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70397">
                <a:tc>
                  <a:txBody>
                    <a:bodyPr/>
                    <a:lstStyle/>
                    <a:p>
                      <a:pPr>
                        <a:lnSpc>
                          <a:spcPct val="115000"/>
                        </a:lnSpc>
                        <a:spcAft>
                          <a:spcPts val="0"/>
                        </a:spcAft>
                      </a:pPr>
                      <a:r>
                        <a:rPr lang="ru-RU" sz="1100">
                          <a:latin typeface="Calibri"/>
                          <a:ea typeface="Calibri"/>
                          <a:cs typeface="Times New Roman"/>
                        </a:rPr>
                        <a:t>Русский медвежонок</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100">
                          <a:latin typeface="Calibri"/>
                          <a:ea typeface="Calibri"/>
                          <a:cs typeface="Times New Roman"/>
                        </a:rPr>
                        <a:t>-</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18</a:t>
                      </a: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90792">
                <a:tc>
                  <a:txBody>
                    <a:bodyPr/>
                    <a:lstStyle/>
                    <a:p>
                      <a:pPr>
                        <a:lnSpc>
                          <a:spcPct val="115000"/>
                        </a:lnSpc>
                        <a:spcAft>
                          <a:spcPts val="0"/>
                        </a:spcAft>
                      </a:pPr>
                      <a:r>
                        <a:rPr lang="ru-RU" sz="1100">
                          <a:latin typeface="Calibri"/>
                          <a:ea typeface="Calibri"/>
                          <a:cs typeface="Times New Roman"/>
                        </a:rPr>
                        <a:t>Литература</a:t>
                      </a:r>
                    </a:p>
                  </a:txBody>
                  <a:tcPr marL="68580" marR="68580" marT="0" marB="0"/>
                </a:tc>
                <a:tc>
                  <a:txBody>
                    <a:bodyPr/>
                    <a:lstStyle/>
                    <a:p>
                      <a:pPr algn="ctr">
                        <a:lnSpc>
                          <a:spcPct val="115000"/>
                        </a:lnSpc>
                        <a:spcAft>
                          <a:spcPts val="0"/>
                        </a:spcAft>
                      </a:pPr>
                      <a:r>
                        <a:rPr lang="ru-RU" sz="1100">
                          <a:latin typeface="Calibri"/>
                          <a:ea typeface="Calibri"/>
                          <a:cs typeface="Times New Roman"/>
                        </a:rPr>
                        <a:t>83</a:t>
                      </a:r>
                    </a:p>
                  </a:txBody>
                  <a:tcPr marL="68580" marR="68580" marT="0" marB="0"/>
                </a:tc>
                <a:tc>
                  <a:txBody>
                    <a:bodyPr/>
                    <a:lstStyle/>
                    <a:p>
                      <a:pPr algn="ctr">
                        <a:lnSpc>
                          <a:spcPct val="115000"/>
                        </a:lnSpc>
                        <a:spcAft>
                          <a:spcPts val="0"/>
                        </a:spcAft>
                      </a:pPr>
                      <a:r>
                        <a:rPr lang="ru-RU" sz="1100">
                          <a:latin typeface="Calibri"/>
                          <a:ea typeface="Calibri"/>
                          <a:cs typeface="Times New Roman"/>
                        </a:rPr>
                        <a:t>4</a:t>
                      </a:r>
                    </a:p>
                  </a:txBody>
                  <a:tcPr marL="68580" marR="68580" marT="0" marB="0"/>
                </a:tc>
                <a:tc>
                  <a:txBody>
                    <a:bodyPr/>
                    <a:lstStyle/>
                    <a:p>
                      <a:pPr algn="ctr">
                        <a:lnSpc>
                          <a:spcPct val="115000"/>
                        </a:lnSpc>
                        <a:spcAft>
                          <a:spcPts val="0"/>
                        </a:spcAft>
                      </a:pPr>
                      <a:r>
                        <a:rPr lang="ru-RU" sz="1100">
                          <a:latin typeface="Calibri"/>
                          <a:ea typeface="Calibri"/>
                          <a:cs typeface="Times New Roman"/>
                        </a:rPr>
                        <a:t>4</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Математика</a:t>
                      </a:r>
                    </a:p>
                  </a:txBody>
                  <a:tcPr marL="68580" marR="68580" marT="0" marB="0"/>
                </a:tc>
                <a:tc>
                  <a:txBody>
                    <a:bodyPr/>
                    <a:lstStyle/>
                    <a:p>
                      <a:pPr algn="ctr">
                        <a:lnSpc>
                          <a:spcPct val="115000"/>
                        </a:lnSpc>
                        <a:spcAft>
                          <a:spcPts val="0"/>
                        </a:spcAft>
                      </a:pPr>
                      <a:r>
                        <a:rPr lang="ru-RU" sz="1100">
                          <a:latin typeface="Calibri"/>
                          <a:ea typeface="Calibri"/>
                          <a:cs typeface="Times New Roman"/>
                        </a:rPr>
                        <a:t>50</a:t>
                      </a:r>
                    </a:p>
                  </a:txBody>
                  <a:tcPr marL="68580" marR="68580" marT="0" marB="0"/>
                </a:tc>
                <a:tc>
                  <a:txBody>
                    <a:bodyPr/>
                    <a:lstStyle/>
                    <a:p>
                      <a:pPr algn="ctr">
                        <a:lnSpc>
                          <a:spcPct val="115000"/>
                        </a:lnSpc>
                        <a:spcAft>
                          <a:spcPts val="0"/>
                        </a:spcAft>
                      </a:pPr>
                      <a:r>
                        <a:rPr lang="ru-RU" sz="1100">
                          <a:latin typeface="Calibri"/>
                          <a:ea typeface="Calibri"/>
                          <a:cs typeface="Times New Roman"/>
                        </a:rPr>
                        <a:t>16</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История </a:t>
                      </a:r>
                    </a:p>
                  </a:txBody>
                  <a:tcPr marL="68580" marR="68580" marT="0" marB="0"/>
                </a:tc>
                <a:tc>
                  <a:txBody>
                    <a:bodyPr/>
                    <a:lstStyle/>
                    <a:p>
                      <a:pPr algn="ctr">
                        <a:lnSpc>
                          <a:spcPct val="115000"/>
                        </a:lnSpc>
                        <a:spcAft>
                          <a:spcPts val="0"/>
                        </a:spcAft>
                      </a:pPr>
                      <a:r>
                        <a:rPr lang="en-US" sz="1100">
                          <a:latin typeface="Calibri"/>
                          <a:ea typeface="Calibri"/>
                          <a:cs typeface="Times New Roman"/>
                        </a:rPr>
                        <a:t>83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100">
                          <a:latin typeface="Calibri"/>
                          <a:ea typeface="Calibri"/>
                          <a:cs typeface="Times New Roman"/>
                        </a:rPr>
                        <a:t>7</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70397">
                <a:tc>
                  <a:txBody>
                    <a:bodyPr/>
                    <a:lstStyle/>
                    <a:p>
                      <a:pPr>
                        <a:lnSpc>
                          <a:spcPct val="115000"/>
                        </a:lnSpc>
                        <a:spcAft>
                          <a:spcPts val="0"/>
                        </a:spcAft>
                      </a:pPr>
                      <a:r>
                        <a:rPr lang="ru-RU" sz="1100">
                          <a:latin typeface="Calibri"/>
                          <a:ea typeface="Calibri"/>
                          <a:cs typeface="Times New Roman"/>
                        </a:rPr>
                        <a:t>Обществознание</a:t>
                      </a:r>
                    </a:p>
                  </a:txBody>
                  <a:tcPr marL="68580" marR="68580" marT="0" marB="0"/>
                </a:tc>
                <a:tc>
                  <a:txBody>
                    <a:bodyPr/>
                    <a:lstStyle/>
                    <a:p>
                      <a:pPr algn="ctr">
                        <a:lnSpc>
                          <a:spcPct val="115000"/>
                        </a:lnSpc>
                        <a:spcAft>
                          <a:spcPts val="0"/>
                        </a:spcAft>
                      </a:pPr>
                      <a:r>
                        <a:rPr lang="en-US" sz="1100">
                          <a:latin typeface="Calibri"/>
                          <a:ea typeface="Calibri"/>
                          <a:cs typeface="Times New Roman"/>
                        </a:rPr>
                        <a:t>38</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100">
                          <a:latin typeface="Calibri"/>
                          <a:ea typeface="Calibri"/>
                          <a:cs typeface="Times New Roman"/>
                        </a:rPr>
                        <a:t>3</a:t>
                      </a:r>
                    </a:p>
                  </a:txBody>
                  <a:tcPr marL="68580" marR="68580" marT="0" marB="0"/>
                </a:tc>
                <a:tc>
                  <a:txBody>
                    <a:bodyPr/>
                    <a:lstStyle/>
                    <a:p>
                      <a:pPr algn="ctr">
                        <a:lnSpc>
                          <a:spcPct val="115000"/>
                        </a:lnSpc>
                        <a:spcAft>
                          <a:spcPts val="0"/>
                        </a:spcAft>
                      </a:pPr>
                      <a:r>
                        <a:rPr lang="ru-RU" sz="1100">
                          <a:latin typeface="Calibri"/>
                          <a:ea typeface="Calibri"/>
                          <a:cs typeface="Times New Roman"/>
                        </a:rPr>
                        <a:t>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Химия </a:t>
                      </a:r>
                    </a:p>
                  </a:txBody>
                  <a:tcPr marL="68580" marR="68580" marT="0" marB="0"/>
                </a:tc>
                <a:tc>
                  <a:txBody>
                    <a:bodyPr/>
                    <a:lstStyle/>
                    <a:p>
                      <a:pPr algn="ctr">
                        <a:lnSpc>
                          <a:spcPct val="115000"/>
                        </a:lnSpc>
                        <a:spcAft>
                          <a:spcPts val="0"/>
                        </a:spcAft>
                      </a:pPr>
                      <a:r>
                        <a:rPr lang="ru-RU" sz="1100">
                          <a:latin typeface="Calibri"/>
                          <a:ea typeface="Calibri"/>
                          <a:cs typeface="Times New Roman"/>
                        </a:rPr>
                        <a:t>26</a:t>
                      </a:r>
                    </a:p>
                  </a:txBody>
                  <a:tcPr marL="68580" marR="68580" marT="0" marB="0"/>
                </a:tc>
                <a:tc>
                  <a:txBody>
                    <a:bodyPr/>
                    <a:lstStyle/>
                    <a:p>
                      <a:pPr algn="ctr">
                        <a:lnSpc>
                          <a:spcPct val="115000"/>
                        </a:lnSpc>
                        <a:spcAft>
                          <a:spcPts val="0"/>
                        </a:spcAft>
                      </a:pPr>
                      <a:r>
                        <a:rPr lang="ru-RU" sz="1100">
                          <a:latin typeface="Calibri"/>
                          <a:ea typeface="Calibri"/>
                          <a:cs typeface="Times New Roman"/>
                        </a:rPr>
                        <a:t>9</a:t>
                      </a:r>
                    </a:p>
                  </a:txBody>
                  <a:tcPr marL="68580" marR="68580" marT="0" marB="0"/>
                </a:tc>
                <a:tc>
                  <a:txBody>
                    <a:bodyPr/>
                    <a:lstStyle/>
                    <a:p>
                      <a:pPr algn="ctr">
                        <a:lnSpc>
                          <a:spcPct val="115000"/>
                        </a:lnSpc>
                        <a:spcAft>
                          <a:spcPts val="0"/>
                        </a:spcAft>
                      </a:pPr>
                      <a:r>
                        <a:rPr lang="ru-RU" sz="1100">
                          <a:latin typeface="Calibri"/>
                          <a:ea typeface="Calibri"/>
                          <a:cs typeface="Times New Roman"/>
                        </a:rPr>
                        <a:t>6</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Биология</a:t>
                      </a:r>
                    </a:p>
                  </a:txBody>
                  <a:tcPr marL="68580" marR="68580" marT="0" marB="0"/>
                </a:tc>
                <a:tc>
                  <a:txBody>
                    <a:bodyPr/>
                    <a:lstStyle/>
                    <a:p>
                      <a:pPr algn="ctr">
                        <a:lnSpc>
                          <a:spcPct val="115000"/>
                        </a:lnSpc>
                        <a:spcAft>
                          <a:spcPts val="0"/>
                        </a:spcAft>
                      </a:pPr>
                      <a:r>
                        <a:rPr lang="en-US" sz="1100">
                          <a:latin typeface="Calibri"/>
                          <a:ea typeface="Calibri"/>
                          <a:cs typeface="Times New Roman"/>
                        </a:rPr>
                        <a:t>53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100">
                          <a:latin typeface="Calibri"/>
                          <a:ea typeface="Calibri"/>
                          <a:cs typeface="Times New Roman"/>
                        </a:rPr>
                        <a:t>10</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100">
                          <a:latin typeface="Calibri"/>
                          <a:ea typeface="Calibri"/>
                          <a:cs typeface="Times New Roman"/>
                        </a:rPr>
                        <a:t>5</a:t>
                      </a: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US" sz="1100">
                          <a:latin typeface="Calibri"/>
                          <a:ea typeface="Calibri"/>
                          <a:cs typeface="Times New Roman"/>
                        </a:rPr>
                        <a:t>1</a:t>
                      </a: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Физика</a:t>
                      </a:r>
                    </a:p>
                  </a:txBody>
                  <a:tcPr marL="68580" marR="68580" marT="0" marB="0"/>
                </a:tc>
                <a:tc>
                  <a:txBody>
                    <a:bodyPr/>
                    <a:lstStyle/>
                    <a:p>
                      <a:pPr algn="ctr">
                        <a:lnSpc>
                          <a:spcPct val="115000"/>
                        </a:lnSpc>
                        <a:spcAft>
                          <a:spcPts val="0"/>
                        </a:spcAft>
                      </a:pPr>
                      <a:r>
                        <a:rPr lang="ru-RU" sz="1100">
                          <a:latin typeface="Calibri"/>
                          <a:ea typeface="Calibri"/>
                          <a:cs typeface="Times New Roman"/>
                        </a:rPr>
                        <a:t>25</a:t>
                      </a:r>
                    </a:p>
                  </a:txBody>
                  <a:tcPr marL="68580" marR="68580" marT="0" marB="0"/>
                </a:tc>
                <a:tc>
                  <a:txBody>
                    <a:bodyPr/>
                    <a:lstStyle/>
                    <a:p>
                      <a:pPr algn="ctr">
                        <a:lnSpc>
                          <a:spcPct val="115000"/>
                        </a:lnSpc>
                        <a:spcAft>
                          <a:spcPts val="0"/>
                        </a:spcAft>
                      </a:pPr>
                      <a:r>
                        <a:rPr lang="ru-RU" sz="1100">
                          <a:latin typeface="Calibri"/>
                          <a:ea typeface="Calibri"/>
                          <a:cs typeface="Times New Roman"/>
                        </a:rPr>
                        <a:t>10</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География</a:t>
                      </a:r>
                    </a:p>
                  </a:txBody>
                  <a:tcPr marL="68580" marR="68580" marT="0" marB="0"/>
                </a:tc>
                <a:tc>
                  <a:txBody>
                    <a:bodyPr/>
                    <a:lstStyle/>
                    <a:p>
                      <a:pPr algn="ctr">
                        <a:lnSpc>
                          <a:spcPct val="115000"/>
                        </a:lnSpc>
                        <a:spcAft>
                          <a:spcPts val="0"/>
                        </a:spcAft>
                      </a:pPr>
                      <a:r>
                        <a:rPr lang="ru-RU" sz="1100">
                          <a:latin typeface="Calibri"/>
                          <a:ea typeface="Calibri"/>
                          <a:cs typeface="Times New Roman"/>
                        </a:rPr>
                        <a:t>49</a:t>
                      </a:r>
                    </a:p>
                  </a:txBody>
                  <a:tcPr marL="68580" marR="68580" marT="0" marB="0"/>
                </a:tc>
                <a:tc>
                  <a:txBody>
                    <a:bodyPr/>
                    <a:lstStyle/>
                    <a:p>
                      <a:pPr algn="ctr">
                        <a:lnSpc>
                          <a:spcPct val="115000"/>
                        </a:lnSpc>
                        <a:spcAft>
                          <a:spcPts val="0"/>
                        </a:spcAft>
                      </a:pPr>
                      <a:r>
                        <a:rPr lang="ru-RU" sz="1100">
                          <a:latin typeface="Calibri"/>
                          <a:ea typeface="Calibri"/>
                          <a:cs typeface="Times New Roman"/>
                        </a:rPr>
                        <a:t>15</a:t>
                      </a:r>
                    </a:p>
                  </a:txBody>
                  <a:tcPr marL="68580" marR="68580" marT="0" marB="0"/>
                </a:tc>
                <a:tc>
                  <a:txBody>
                    <a:bodyPr/>
                    <a:lstStyle/>
                    <a:p>
                      <a:pPr algn="ctr">
                        <a:lnSpc>
                          <a:spcPct val="115000"/>
                        </a:lnSpc>
                        <a:spcAft>
                          <a:spcPts val="0"/>
                        </a:spcAft>
                      </a:pPr>
                      <a:r>
                        <a:rPr lang="ru-RU" sz="1100">
                          <a:latin typeface="Calibri"/>
                          <a:ea typeface="Calibri"/>
                          <a:cs typeface="Times New Roman"/>
                        </a:rPr>
                        <a:t>8</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70397">
                <a:tc>
                  <a:txBody>
                    <a:bodyPr/>
                    <a:lstStyle/>
                    <a:p>
                      <a:pPr>
                        <a:lnSpc>
                          <a:spcPct val="115000"/>
                        </a:lnSpc>
                        <a:spcAft>
                          <a:spcPts val="0"/>
                        </a:spcAft>
                      </a:pPr>
                      <a:r>
                        <a:rPr lang="ru-RU" sz="1100">
                          <a:latin typeface="Calibri"/>
                          <a:ea typeface="Calibri"/>
                          <a:cs typeface="Times New Roman"/>
                        </a:rPr>
                        <a:t>Английский язык</a:t>
                      </a:r>
                    </a:p>
                  </a:txBody>
                  <a:tcPr marL="68580" marR="68580" marT="0" marB="0"/>
                </a:tc>
                <a:tc>
                  <a:txBody>
                    <a:bodyPr/>
                    <a:lstStyle/>
                    <a:p>
                      <a:pPr algn="ctr">
                        <a:lnSpc>
                          <a:spcPct val="115000"/>
                        </a:lnSpc>
                        <a:spcAft>
                          <a:spcPts val="0"/>
                        </a:spcAft>
                      </a:pPr>
                      <a:r>
                        <a:rPr lang="en-US" sz="1100">
                          <a:latin typeface="Calibri"/>
                          <a:ea typeface="Calibri"/>
                          <a:cs typeface="Times New Roman"/>
                        </a:rPr>
                        <a:t>139</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100">
                          <a:latin typeface="Calibri"/>
                          <a:ea typeface="Calibri"/>
                          <a:cs typeface="Times New Roman"/>
                        </a:rPr>
                        <a:t>26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100">
                          <a:latin typeface="Calibri"/>
                          <a:ea typeface="Calibri"/>
                          <a:cs typeface="Times New Roman"/>
                        </a:rPr>
                        <a:t>11</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Информатика</a:t>
                      </a:r>
                    </a:p>
                  </a:txBody>
                  <a:tcPr marL="68580" marR="68580" marT="0" marB="0"/>
                </a:tc>
                <a:tc>
                  <a:txBody>
                    <a:bodyPr/>
                    <a:lstStyle/>
                    <a:p>
                      <a:pPr algn="ctr">
                        <a:lnSpc>
                          <a:spcPct val="115000"/>
                        </a:lnSpc>
                        <a:spcAft>
                          <a:spcPts val="0"/>
                        </a:spcAft>
                      </a:pP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Технология</a:t>
                      </a:r>
                    </a:p>
                  </a:txBody>
                  <a:tcPr marL="68580" marR="68580" marT="0" marB="0"/>
                </a:tc>
                <a:tc>
                  <a:txBody>
                    <a:bodyPr/>
                    <a:lstStyle/>
                    <a:p>
                      <a:pPr algn="ctr">
                        <a:lnSpc>
                          <a:spcPct val="115000"/>
                        </a:lnSpc>
                        <a:spcAft>
                          <a:spcPts val="0"/>
                        </a:spcAft>
                      </a:pPr>
                      <a:r>
                        <a:rPr lang="ru-RU" sz="1100">
                          <a:latin typeface="Calibri"/>
                          <a:ea typeface="Calibri"/>
                          <a:cs typeface="Times New Roman"/>
                        </a:rPr>
                        <a:t>9</a:t>
                      </a:r>
                    </a:p>
                  </a:txBody>
                  <a:tcPr marL="68580" marR="68580" marT="0" marB="0"/>
                </a:tc>
                <a:tc>
                  <a:txBody>
                    <a:bodyPr/>
                    <a:lstStyle/>
                    <a:p>
                      <a:pPr algn="ctr">
                        <a:lnSpc>
                          <a:spcPct val="115000"/>
                        </a:lnSpc>
                        <a:spcAft>
                          <a:spcPts val="0"/>
                        </a:spcAft>
                      </a:pPr>
                      <a:r>
                        <a:rPr lang="ru-RU" sz="1100">
                          <a:latin typeface="Calibri"/>
                          <a:ea typeface="Calibri"/>
                          <a:cs typeface="Times New Roman"/>
                        </a:rPr>
                        <a:t>3</a:t>
                      </a:r>
                    </a:p>
                  </a:txBody>
                  <a:tcPr marL="68580" marR="68580" marT="0" marB="0"/>
                </a:tc>
                <a:tc>
                  <a:txBody>
                    <a:bodyPr/>
                    <a:lstStyle/>
                    <a:p>
                      <a:pPr algn="ctr">
                        <a:lnSpc>
                          <a:spcPct val="115000"/>
                        </a:lnSpc>
                        <a:spcAft>
                          <a:spcPts val="0"/>
                        </a:spcAft>
                      </a:pPr>
                      <a:r>
                        <a:rPr lang="ru-RU" sz="1100">
                          <a:latin typeface="Calibri"/>
                          <a:ea typeface="Calibri"/>
                          <a:cs typeface="Times New Roman"/>
                        </a:rPr>
                        <a:t>3</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ОБЖ</a:t>
                      </a:r>
                    </a:p>
                  </a:txBody>
                  <a:tcPr marL="68580" marR="68580" marT="0" marB="0"/>
                </a:tc>
                <a:tc>
                  <a:txBody>
                    <a:bodyPr/>
                    <a:lstStyle/>
                    <a:p>
                      <a:pPr algn="ctr">
                        <a:lnSpc>
                          <a:spcPct val="115000"/>
                        </a:lnSpc>
                        <a:spcAft>
                          <a:spcPts val="0"/>
                        </a:spcAft>
                      </a:pPr>
                      <a:r>
                        <a:rPr lang="ru-RU" sz="1100">
                          <a:latin typeface="Calibri"/>
                          <a:ea typeface="Calibri"/>
                          <a:cs typeface="Times New Roman"/>
                        </a:rPr>
                        <a:t>42</a:t>
                      </a:r>
                    </a:p>
                  </a:txBody>
                  <a:tcPr marL="68580" marR="68580" marT="0" marB="0"/>
                </a:tc>
                <a:tc>
                  <a:txBody>
                    <a:bodyPr/>
                    <a:lstStyle/>
                    <a:p>
                      <a:pPr algn="ctr">
                        <a:lnSpc>
                          <a:spcPct val="115000"/>
                        </a:lnSpc>
                        <a:spcAft>
                          <a:spcPts val="0"/>
                        </a:spcAft>
                      </a:pPr>
                      <a:r>
                        <a:rPr lang="ru-RU" sz="1100">
                          <a:latin typeface="Calibri"/>
                          <a:ea typeface="Calibri"/>
                          <a:cs typeface="Times New Roman"/>
                        </a:rPr>
                        <a:t>18</a:t>
                      </a:r>
                    </a:p>
                  </a:txBody>
                  <a:tcPr marL="68580" marR="68580" marT="0" marB="0"/>
                </a:tc>
                <a:tc>
                  <a:txBody>
                    <a:bodyPr/>
                    <a:lstStyle/>
                    <a:p>
                      <a:pPr algn="ctr">
                        <a:lnSpc>
                          <a:spcPct val="115000"/>
                        </a:lnSpc>
                        <a:spcAft>
                          <a:spcPts val="0"/>
                        </a:spcAft>
                      </a:pPr>
                      <a:r>
                        <a:rPr lang="ru-RU" sz="1100">
                          <a:latin typeface="Calibri"/>
                          <a:ea typeface="Calibri"/>
                          <a:cs typeface="Times New Roman"/>
                        </a:rPr>
                        <a:t>17</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70397">
                <a:tc>
                  <a:txBody>
                    <a:bodyPr/>
                    <a:lstStyle/>
                    <a:p>
                      <a:pPr>
                        <a:lnSpc>
                          <a:spcPct val="115000"/>
                        </a:lnSpc>
                        <a:spcAft>
                          <a:spcPts val="0"/>
                        </a:spcAft>
                      </a:pPr>
                      <a:r>
                        <a:rPr lang="ru-RU" sz="1100">
                          <a:latin typeface="Calibri"/>
                          <a:ea typeface="Calibri"/>
                          <a:cs typeface="Times New Roman"/>
                        </a:rPr>
                        <a:t>Окружающий мир</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239161">
                <a:tc>
                  <a:txBody>
                    <a:bodyPr/>
                    <a:lstStyle/>
                    <a:p>
                      <a:pPr>
                        <a:lnSpc>
                          <a:spcPct val="115000"/>
                        </a:lnSpc>
                        <a:spcAft>
                          <a:spcPts val="0"/>
                        </a:spcAft>
                      </a:pPr>
                      <a:r>
                        <a:rPr lang="ru-RU" sz="1100">
                          <a:latin typeface="Calibri"/>
                          <a:ea typeface="Calibri"/>
                          <a:cs typeface="Times New Roman"/>
                        </a:rPr>
                        <a:t>Астрономия</a:t>
                      </a:r>
                    </a:p>
                  </a:txBody>
                  <a:tcPr marL="68580" marR="68580" marT="0" marB="0"/>
                </a:tc>
                <a:tc>
                  <a:txBody>
                    <a:bodyPr/>
                    <a:lstStyle/>
                    <a:p>
                      <a:pPr algn="ctr">
                        <a:lnSpc>
                          <a:spcPct val="115000"/>
                        </a:lnSpc>
                        <a:spcAft>
                          <a:spcPts val="0"/>
                        </a:spcAft>
                      </a:pPr>
                      <a:r>
                        <a:rPr lang="ru-RU" sz="1100">
                          <a:latin typeface="Calibri"/>
                          <a:ea typeface="Calibri"/>
                          <a:cs typeface="Times New Roman"/>
                        </a:rPr>
                        <a:t>7</a:t>
                      </a:r>
                    </a:p>
                  </a:txBody>
                  <a:tcPr marL="68580" marR="68580" marT="0" marB="0"/>
                </a:tc>
                <a:tc>
                  <a:txBody>
                    <a:bodyPr/>
                    <a:lstStyle/>
                    <a:p>
                      <a:pPr algn="ctr">
                        <a:lnSpc>
                          <a:spcPct val="115000"/>
                        </a:lnSpc>
                        <a:spcAft>
                          <a:spcPts val="0"/>
                        </a:spcAft>
                      </a:pPr>
                      <a:r>
                        <a:rPr lang="ru-RU" sz="1100">
                          <a:latin typeface="Calibri"/>
                          <a:ea typeface="Calibri"/>
                          <a:cs typeface="Times New Roman"/>
                        </a:rPr>
                        <a:t>4</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897132">
                <a:tc>
                  <a:txBody>
                    <a:bodyPr/>
                    <a:lstStyle/>
                    <a:p>
                      <a:pPr>
                        <a:lnSpc>
                          <a:spcPct val="115000"/>
                        </a:lnSpc>
                        <a:spcAft>
                          <a:spcPts val="0"/>
                        </a:spcAft>
                      </a:pPr>
                      <a:r>
                        <a:rPr lang="ru-RU" sz="1100">
                          <a:latin typeface="Calibri"/>
                          <a:ea typeface="Calibri"/>
                          <a:cs typeface="Times New Roman"/>
                        </a:rPr>
                        <a:t>Мероприятия  военно-спортивного направл. И профориент.</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100">
                          <a:latin typeface="Calibri"/>
                          <a:ea typeface="Calibri"/>
                          <a:cs typeface="Times New Roman"/>
                        </a:rPr>
                        <a:t>Нач. школа</a:t>
                      </a:r>
                    </a:p>
                    <a:p>
                      <a:pPr algn="ctr">
                        <a:lnSpc>
                          <a:spcPct val="115000"/>
                        </a:lnSpc>
                        <a:spcAft>
                          <a:spcPts val="0"/>
                        </a:spcAft>
                      </a:pPr>
                      <a:r>
                        <a:rPr lang="ru-RU" sz="1100">
                          <a:latin typeface="Calibri"/>
                          <a:ea typeface="Calibri"/>
                          <a:cs typeface="Times New Roman"/>
                        </a:rPr>
                        <a:t>семья Давыден</a:t>
                      </a:r>
                    </a:p>
                    <a:p>
                      <a:pPr algn="ctr">
                        <a:lnSpc>
                          <a:spcPct val="115000"/>
                        </a:lnSpc>
                        <a:spcAft>
                          <a:spcPts val="0"/>
                        </a:spcAft>
                      </a:pPr>
                      <a:r>
                        <a:rPr lang="ru-RU" sz="1100">
                          <a:latin typeface="Calibri"/>
                          <a:ea typeface="Calibri"/>
                          <a:cs typeface="Times New Roman"/>
                        </a:rPr>
                        <a:t>ковых</a:t>
                      </a: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100">
                          <a:latin typeface="Calibri"/>
                          <a:ea typeface="Calibri"/>
                          <a:cs typeface="Times New Roman"/>
                        </a:rPr>
                        <a:t>1 место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751980">
                <a:tc>
                  <a:txBody>
                    <a:bodyPr/>
                    <a:lstStyle/>
                    <a:p>
                      <a:pPr>
                        <a:lnSpc>
                          <a:spcPct val="115000"/>
                        </a:lnSpc>
                        <a:spcAft>
                          <a:spcPts val="0"/>
                        </a:spcAft>
                      </a:pPr>
                      <a:r>
                        <a:rPr lang="ru-RU" sz="1100">
                          <a:latin typeface="Calibri"/>
                          <a:ea typeface="Calibri"/>
                          <a:cs typeface="Times New Roman"/>
                        </a:rPr>
                        <a:t>Мероприятия художественно-эстетич. Направл.</a:t>
                      </a: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tc>
                <a:tc>
                  <a:txBody>
                    <a:bodyPr/>
                    <a:lstStyle/>
                    <a:p>
                      <a:pPr algn="ctr">
                        <a:lnSpc>
                          <a:spcPct val="115000"/>
                        </a:lnSpc>
                        <a:spcAft>
                          <a:spcPts val="0"/>
                        </a:spcAft>
                      </a:pPr>
                      <a:endParaRPr lang="ru-RU" sz="11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a:p>
                  </a:txBody>
                  <a:tcPr marL="68580" marR="68580" marT="0" marB="0"/>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47727">
                <a:tc>
                  <a:txBody>
                    <a:bodyPr/>
                    <a:lstStyle/>
                    <a:p>
                      <a:pPr>
                        <a:lnSpc>
                          <a:spcPct val="115000"/>
                        </a:lnSpc>
                        <a:spcAft>
                          <a:spcPts val="0"/>
                        </a:spcAft>
                      </a:pPr>
                      <a:r>
                        <a:rPr lang="ru-RU" sz="1100">
                          <a:latin typeface="Calibri"/>
                          <a:ea typeface="Calibri"/>
                          <a:cs typeface="Times New Roman"/>
                        </a:rPr>
                        <a:t>Итого:</a:t>
                      </a:r>
                    </a:p>
                  </a:txBody>
                  <a:tcPr marL="68580" marR="68580" marT="0" marB="0"/>
                </a:tc>
                <a:tc>
                  <a:txBody>
                    <a:bodyPr/>
                    <a:lstStyle/>
                    <a:p>
                      <a:pPr algn="ctr">
                        <a:lnSpc>
                          <a:spcPct val="115000"/>
                        </a:lnSpc>
                        <a:spcAft>
                          <a:spcPts val="0"/>
                        </a:spcAft>
                      </a:pPr>
                      <a:r>
                        <a:rPr lang="ru-RU" sz="2000" dirty="0" smtClean="0">
                          <a:latin typeface="Calibri"/>
                          <a:ea typeface="Calibri"/>
                          <a:cs typeface="Times New Roman"/>
                        </a:rPr>
                        <a:t>689</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smtClean="0">
                          <a:latin typeface="Calibri"/>
                          <a:ea typeface="Calibri"/>
                          <a:cs typeface="Times New Roman"/>
                        </a:rPr>
                        <a:t>133</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smtClean="0">
                          <a:latin typeface="Calibri"/>
                          <a:ea typeface="Calibri"/>
                          <a:cs typeface="Times New Roman"/>
                        </a:rPr>
                        <a:t>61</a:t>
                      </a:r>
                      <a:endParaRPr lang="ru-RU" sz="20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smtClean="0">
                          <a:latin typeface="Calibri"/>
                          <a:ea typeface="Calibri"/>
                          <a:cs typeface="Times New Roman"/>
                        </a:rPr>
                        <a:t>17</a:t>
                      </a:r>
                      <a:endParaRPr lang="ru-RU"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smtClean="0">
                          <a:latin typeface="Calibri"/>
                          <a:ea typeface="Calibri"/>
                          <a:cs typeface="Times New Roman"/>
                        </a:rPr>
                        <a:t>2</a:t>
                      </a:r>
                      <a:endParaRPr lang="ru-RU"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endParaRPr lang="ru-RU" sz="20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2000" dirty="0">
                          <a:latin typeface="Calibri"/>
                          <a:ea typeface="Calibri"/>
                          <a:cs typeface="Times New Roman"/>
                        </a:rPr>
                        <a:t>18</a:t>
                      </a:r>
                    </a:p>
                  </a:txBody>
                  <a:tcPr marL="68580" marR="68580" marT="0" marB="0">
                    <a:lnL w="12700" cap="flat" cmpd="sng" algn="ctr">
                      <a:solidFill>
                        <a:schemeClr val="tx1"/>
                      </a:solidFill>
                      <a:prstDash val="solid"/>
                      <a:round/>
                      <a:headEnd type="none" w="med" len="med"/>
                      <a:tailEnd type="none" w="med" len="med"/>
                    </a:lnL>
                  </a:tcPr>
                </a:tc>
                <a:tc>
                  <a:txBody>
                    <a:bodyPr/>
                    <a:lstStyle/>
                    <a:p>
                      <a:endParaRPr lang="ru-RU" sz="2000" dirty="0"/>
                    </a:p>
                  </a:txBody>
                  <a:tcPr marL="68580" marR="68580" marT="0" marB="0"/>
                </a:tc>
                <a:tc>
                  <a:txBody>
                    <a:bodyPr/>
                    <a:lstStyle/>
                    <a:p>
                      <a:pPr algn="ctr">
                        <a:lnSpc>
                          <a:spcPct val="115000"/>
                        </a:lnSpc>
                        <a:spcAft>
                          <a:spcPts val="0"/>
                        </a:spcAft>
                      </a:pPr>
                      <a:endParaRPr lang="ru-RU" sz="2000" dirty="0">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endParaRPr lang="ru-RU"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Autofit/>
          </a:bodyPr>
          <a:lstStyle/>
          <a:p>
            <a:r>
              <a:rPr lang="ru-RU" sz="2400" dirty="0" smtClean="0"/>
              <a:t>Мониторинг участия во </a:t>
            </a:r>
            <a:r>
              <a:rPr lang="ru-RU" sz="2400" dirty="0" smtClean="0"/>
              <a:t>Всероссийских </a:t>
            </a:r>
            <a:r>
              <a:rPr lang="ru-RU" sz="2400" dirty="0" smtClean="0"/>
              <a:t>предметных олимпиадах разного уровня лицея №486 2012-2014 год</a:t>
            </a:r>
            <a:endParaRPr lang="ru-RU" sz="2400"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Победители, призеры Всероссийских олимпиад разного уровня по предметам за 2012-2014г.</a:t>
            </a:r>
            <a:endParaRPr lang="ru-RU" sz="2400"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t>С января </a:t>
            </a:r>
            <a:r>
              <a:rPr lang="ru-RU" dirty="0" smtClean="0"/>
              <a:t>2014 года </a:t>
            </a:r>
            <a:r>
              <a:rPr lang="ru-RU" dirty="0" smtClean="0"/>
              <a:t>наш</a:t>
            </a:r>
            <a:r>
              <a:rPr lang="ru-RU" dirty="0" smtClean="0"/>
              <a:t> л</a:t>
            </a:r>
            <a:r>
              <a:rPr lang="ru-RU" dirty="0" smtClean="0"/>
              <a:t>ицей осуществляет инновационную деятельность </a:t>
            </a:r>
            <a:r>
              <a:rPr lang="ru-RU" dirty="0" smtClean="0"/>
              <a:t>в </a:t>
            </a:r>
            <a:r>
              <a:rPr lang="ru-RU" dirty="0" smtClean="0"/>
              <a:t>режиме школы-лаборатории при СПб АППО по теме «Социально-педагогическое сопровождение одаренных детей в образовательном пространстве лицея» </a:t>
            </a:r>
            <a:r>
              <a:rPr lang="ru-RU" dirty="0" smtClean="0"/>
              <a:t>(среди 10 школ города Санкт-Петербурга)</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15328" cy="1162050"/>
          </a:xfrm>
        </p:spPr>
        <p:txBody>
          <a:bodyPr>
            <a:normAutofit fontScale="90000"/>
          </a:bodyPr>
          <a:lstStyle/>
          <a:p>
            <a:r>
              <a:rPr lang="ru-RU" sz="2000" b="1" dirty="0" smtClean="0"/>
              <a:t/>
            </a:r>
            <a:br>
              <a:rPr lang="ru-RU" sz="2000" b="1" dirty="0" smtClean="0"/>
            </a:br>
            <a:r>
              <a:rPr lang="ru-RU" sz="2700" b="1" dirty="0" smtClean="0"/>
              <a:t/>
            </a:r>
            <a:br>
              <a:rPr lang="ru-RU" sz="2700" b="1" dirty="0" smtClean="0"/>
            </a:br>
            <a:r>
              <a:rPr lang="en-US" sz="2700" b="1" dirty="0" smtClean="0"/>
              <a:t>VIII</a:t>
            </a:r>
            <a:r>
              <a:rPr lang="ru-RU" sz="2700" b="1" dirty="0" smtClean="0"/>
              <a:t> городской Фестиваль исследовательских и творческих работ  учащихся  школ-лабораторий  в 201</a:t>
            </a:r>
            <a:r>
              <a:rPr lang="en-US" sz="2700" b="1" dirty="0" smtClean="0"/>
              <a:t>4</a:t>
            </a:r>
            <a:r>
              <a:rPr lang="ru-RU" sz="2700" b="1" dirty="0" smtClean="0"/>
              <a:t> учебном году</a:t>
            </a:r>
            <a:r>
              <a:rPr lang="ru-RU" sz="2000" b="1" dirty="0" smtClean="0"/>
              <a:t/>
            </a:r>
            <a:br>
              <a:rPr lang="ru-RU" sz="2000" b="1" dirty="0" smtClean="0"/>
            </a:br>
            <a:r>
              <a:rPr lang="ru-RU" sz="2000" b="1" dirty="0" smtClean="0"/>
              <a:t> </a:t>
            </a:r>
            <a:br>
              <a:rPr lang="ru-RU" sz="2000" b="1" dirty="0" smtClean="0"/>
            </a:br>
            <a:endParaRPr lang="ru-RU" sz="2000" dirty="0"/>
          </a:p>
        </p:txBody>
      </p:sp>
      <p:pic>
        <p:nvPicPr>
          <p:cNvPr id="1026" name="Picture 2"/>
          <p:cNvPicPr>
            <a:picLocks noGrp="1" noChangeAspect="1" noChangeArrowheads="1"/>
          </p:cNvPicPr>
          <p:nvPr>
            <p:ph idx="1"/>
          </p:nvPr>
        </p:nvPicPr>
        <p:blipFill>
          <a:blip r:embed="rId2"/>
          <a:stretch>
            <a:fillRect/>
          </a:stretch>
        </p:blipFill>
        <p:spPr bwMode="auto">
          <a:xfrm>
            <a:off x="928662" y="1028672"/>
            <a:ext cx="7143800" cy="4743929"/>
          </a:xfrm>
          <a:prstGeom prst="rect">
            <a:avLst/>
          </a:prstGeom>
          <a:noFill/>
          <a:ln w="9525">
            <a:noFill/>
            <a:miter lim="800000"/>
            <a:headEnd/>
            <a:tailEnd/>
          </a:ln>
          <a:effectLst/>
        </p:spPr>
      </p:pic>
      <p:sp>
        <p:nvSpPr>
          <p:cNvPr id="6" name="Текст 5"/>
          <p:cNvSpPr>
            <a:spLocks noGrp="1"/>
          </p:cNvSpPr>
          <p:nvPr>
            <p:ph type="body" sz="half" idx="2"/>
          </p:nvPr>
        </p:nvSpPr>
        <p:spPr>
          <a:xfrm>
            <a:off x="457200" y="6000768"/>
            <a:ext cx="8186766" cy="571504"/>
          </a:xfrm>
        </p:spPr>
        <p:txBody>
          <a:bodyPr/>
          <a:lstStyle/>
          <a:p>
            <a:r>
              <a:rPr lang="ru-RU" dirty="0" smtClean="0"/>
              <a:t>Новиков Валентин – победитель в номинации исследовательские работы. (Работа по химии «Жевательная резинка. Польза или вред»</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Условия для достижения качества «нового современного дошкольного, общего, профессионального образования»</a:t>
            </a:r>
            <a:endParaRPr lang="ru-RU" sz="2800" dirty="0"/>
          </a:p>
        </p:txBody>
      </p:sp>
      <p:sp>
        <p:nvSpPr>
          <p:cNvPr id="3" name="Содержимое 2"/>
          <p:cNvSpPr>
            <a:spLocks noGrp="1"/>
          </p:cNvSpPr>
          <p:nvPr>
            <p:ph idx="1"/>
          </p:nvPr>
        </p:nvSpPr>
        <p:spPr>
          <a:xfrm>
            <a:off x="457200" y="1428736"/>
            <a:ext cx="8229600" cy="5214974"/>
          </a:xfrm>
        </p:spPr>
        <p:txBody>
          <a:bodyPr>
            <a:normAutofit fontScale="92500" lnSpcReduction="10000"/>
          </a:bodyPr>
          <a:lstStyle/>
          <a:p>
            <a:pPr lvl="0"/>
            <a:r>
              <a:rPr lang="ru-RU" sz="1600" b="1" dirty="0" smtClean="0"/>
              <a:t>введение в действие государственных образовательных стандартов и вариативного базисного учебного плана</a:t>
            </a:r>
            <a:r>
              <a:rPr lang="ru-RU" sz="1600" dirty="0" smtClean="0"/>
              <a:t>, позволяющего учитывать особенности регионов и вариативность общеобразовательных учреждений;</a:t>
            </a:r>
          </a:p>
          <a:p>
            <a:pPr lvl="0"/>
            <a:r>
              <a:rPr lang="ru-RU" sz="1600" b="1" dirty="0" smtClean="0"/>
              <a:t>оптимизация учебной, психологической и физической нагрузки учащихся</a:t>
            </a:r>
            <a:r>
              <a:rPr lang="ru-RU" sz="1600" dirty="0" smtClean="0"/>
              <a:t>, проведение в образовательных учреждениях работы, направленной на сохранение и укрепление здоровья обучающихся, в том числе за счет разгрузки содержания общего образования, использования эффективных методов обучения, увеличения количества и повышения качества занятий физической культуры, организации мониторинга состояния здоровья учащихся, повышения качества отдыха детей;</a:t>
            </a:r>
          </a:p>
          <a:p>
            <a:pPr lvl="0"/>
            <a:r>
              <a:rPr lang="ru-RU" sz="1600" dirty="0" smtClean="0"/>
              <a:t>обеспечение </a:t>
            </a:r>
            <a:r>
              <a:rPr lang="ru-RU" sz="1600" b="1" dirty="0" smtClean="0"/>
              <a:t>дифференциации и индивидуализации об</a:t>
            </a:r>
            <a:r>
              <a:rPr lang="ru-RU" sz="1600" dirty="0" smtClean="0"/>
              <a:t>учения;</a:t>
            </a:r>
          </a:p>
          <a:p>
            <a:pPr lvl="0"/>
            <a:r>
              <a:rPr lang="ru-RU" sz="1600" dirty="0" smtClean="0"/>
              <a:t>более </a:t>
            </a:r>
            <a:r>
              <a:rPr lang="ru-RU" sz="1600" b="1" dirty="0" smtClean="0"/>
              <a:t>полное использование нравственного потенциала иск</a:t>
            </a:r>
            <a:r>
              <a:rPr lang="ru-RU" sz="1600" dirty="0" smtClean="0"/>
              <a:t>усства как средства духовного развития личности;</a:t>
            </a:r>
          </a:p>
          <a:p>
            <a:pPr lvl="0"/>
            <a:r>
              <a:rPr lang="ru-RU" sz="1600" dirty="0" smtClean="0"/>
              <a:t>введение </a:t>
            </a:r>
            <a:r>
              <a:rPr lang="ru-RU" sz="1600" b="1" dirty="0" smtClean="0"/>
              <a:t>профильного обучения в старшей ш</a:t>
            </a:r>
            <a:r>
              <a:rPr lang="ru-RU" sz="1600" dirty="0" smtClean="0"/>
              <a:t>коле;</a:t>
            </a:r>
          </a:p>
          <a:p>
            <a:pPr lvl="0"/>
            <a:r>
              <a:rPr lang="ru-RU" sz="1600" dirty="0" smtClean="0"/>
              <a:t>усиление роли дисциплин, обеспечивающих </a:t>
            </a:r>
            <a:r>
              <a:rPr lang="ru-RU" sz="1600" b="1" dirty="0" smtClean="0"/>
              <a:t>социализацию </a:t>
            </a:r>
            <a:r>
              <a:rPr lang="ru-RU" sz="1600" dirty="0" smtClean="0"/>
              <a:t>учащихся;</a:t>
            </a:r>
          </a:p>
          <a:p>
            <a:pPr lvl="0"/>
            <a:r>
              <a:rPr lang="ru-RU" sz="1600" b="1" dirty="0" smtClean="0"/>
              <a:t>Обеспечение </a:t>
            </a:r>
            <a:r>
              <a:rPr lang="ru-RU" sz="1600" b="1" dirty="0" smtClean="0"/>
              <a:t>знания</a:t>
            </a:r>
            <a:r>
              <a:rPr lang="ru-RU" sz="1600" dirty="0" smtClean="0"/>
              <a:t> </a:t>
            </a:r>
            <a:r>
              <a:rPr lang="ru-RU" sz="1600" dirty="0" smtClean="0"/>
              <a:t>выпускниками средней школы </a:t>
            </a:r>
            <a:r>
              <a:rPr lang="ru-RU" sz="1600" b="1" dirty="0" smtClean="0"/>
              <a:t>иностранного язы</a:t>
            </a:r>
            <a:r>
              <a:rPr lang="ru-RU" sz="1600" dirty="0" smtClean="0"/>
              <a:t>ка на уровне функциональной грамотности;</a:t>
            </a:r>
          </a:p>
          <a:p>
            <a:pPr lvl="0"/>
            <a:r>
              <a:rPr lang="ru-RU" sz="1600" dirty="0" smtClean="0"/>
              <a:t>развитие </a:t>
            </a:r>
            <a:r>
              <a:rPr lang="ru-RU" sz="1600" b="1" dirty="0" smtClean="0"/>
              <a:t>дистанционного образо</a:t>
            </a:r>
            <a:r>
              <a:rPr lang="ru-RU" sz="1600" dirty="0" smtClean="0"/>
              <a:t>вания;</a:t>
            </a:r>
          </a:p>
          <a:p>
            <a:pPr lvl="0"/>
            <a:r>
              <a:rPr lang="ru-RU" sz="1600" dirty="0" smtClean="0"/>
              <a:t>государственная </a:t>
            </a:r>
            <a:r>
              <a:rPr lang="ru-RU" sz="1600" b="1" dirty="0" smtClean="0"/>
              <a:t>поддержка</a:t>
            </a:r>
            <a:r>
              <a:rPr lang="ru-RU" sz="1600" dirty="0" smtClean="0"/>
              <a:t> школ для </a:t>
            </a:r>
            <a:r>
              <a:rPr lang="ru-RU" sz="1600" b="1" dirty="0" smtClean="0"/>
              <a:t>одаренных детей</a:t>
            </a:r>
            <a:r>
              <a:rPr lang="ru-RU" sz="1600" dirty="0" smtClean="0"/>
              <a:t>;</a:t>
            </a:r>
          </a:p>
          <a:p>
            <a:pPr lvl="0"/>
            <a:r>
              <a:rPr lang="ru-RU" sz="1600" dirty="0" smtClean="0"/>
              <a:t>создание эффективной государственно-общественной системы экспертизы и </a:t>
            </a:r>
            <a:r>
              <a:rPr lang="ru-RU" sz="1600" b="1" dirty="0" smtClean="0"/>
              <a:t>контроля качества учебной литературы</a:t>
            </a:r>
            <a:r>
              <a:rPr lang="ru-RU" sz="1600" dirty="0" smtClean="0"/>
              <a:t>;</a:t>
            </a:r>
          </a:p>
          <a:p>
            <a:pPr lvl="0"/>
            <a:r>
              <a:rPr lang="ru-RU" sz="1600" b="1" dirty="0" smtClean="0"/>
              <a:t>создание</a:t>
            </a:r>
            <a:r>
              <a:rPr lang="ru-RU" sz="1600" dirty="0" smtClean="0"/>
              <a:t> государственной </a:t>
            </a:r>
            <a:r>
              <a:rPr lang="ru-RU" sz="1600" b="1" dirty="0" smtClean="0"/>
              <a:t>системы оценки качества </a:t>
            </a:r>
            <a:r>
              <a:rPr lang="ru-RU" sz="1600" dirty="0" smtClean="0"/>
              <a:t>образования и др.</a:t>
            </a:r>
          </a:p>
          <a:p>
            <a:pPr>
              <a:buNone/>
            </a:pP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28604"/>
            <a:ext cx="8229600" cy="989034"/>
          </a:xfrm>
        </p:spPr>
        <p:txBody>
          <a:bodyPr>
            <a:normAutofit fontScale="90000"/>
          </a:bodyPr>
          <a:lstStyle/>
          <a:p>
            <a:r>
              <a:rPr lang="ru-RU" dirty="0" smtClean="0"/>
              <a:t>К</a:t>
            </a:r>
            <a:r>
              <a:rPr lang="ru-RU" b="1" dirty="0" smtClean="0"/>
              <a:t>ак же повысить качество образования?</a:t>
            </a:r>
            <a:endParaRPr lang="ru-RU" dirty="0"/>
          </a:p>
        </p:txBody>
      </p:sp>
      <p:sp>
        <p:nvSpPr>
          <p:cNvPr id="6" name="Содержимое 5"/>
          <p:cNvSpPr>
            <a:spLocks noGrp="1"/>
          </p:cNvSpPr>
          <p:nvPr>
            <p:ph idx="1"/>
          </p:nvPr>
        </p:nvSpPr>
        <p:spPr/>
        <p:txBody>
          <a:bodyPr>
            <a:normAutofit fontScale="70000" lnSpcReduction="20000"/>
          </a:bodyPr>
          <a:lstStyle/>
          <a:p>
            <a:r>
              <a:rPr lang="ru-RU" dirty="0" smtClean="0"/>
              <a:t>Качество образовательного процесса синтезируется из следующих </a:t>
            </a:r>
            <a:r>
              <a:rPr lang="ru-RU" i="1" dirty="0" smtClean="0"/>
              <a:t>качеств:</a:t>
            </a:r>
            <a:endParaRPr lang="ru-RU" dirty="0" smtClean="0"/>
          </a:p>
          <a:p>
            <a:pPr lvl="0"/>
            <a:r>
              <a:rPr lang="ru-RU" dirty="0" smtClean="0"/>
              <a:t>качества образовательной программы;</a:t>
            </a:r>
          </a:p>
          <a:p>
            <a:pPr lvl="0"/>
            <a:r>
              <a:rPr lang="ru-RU" dirty="0" smtClean="0"/>
              <a:t>качества потенциала педагогического состава, задействованного в образовательном процессе;</a:t>
            </a:r>
          </a:p>
          <a:p>
            <a:pPr lvl="0"/>
            <a:r>
              <a:rPr lang="ru-RU" dirty="0" smtClean="0"/>
              <a:t>качества потенциала обучающихся;</a:t>
            </a:r>
          </a:p>
          <a:p>
            <a:pPr lvl="0"/>
            <a:r>
              <a:rPr lang="ru-RU" dirty="0" smtClean="0"/>
              <a:t>качества средств образовательного процесса (материально-технической, лабораторно-экспериментальной базы, учебно-методического обеспечения, учебных кабинетов, транслируемых знаний и др.);</a:t>
            </a:r>
          </a:p>
          <a:p>
            <a:pPr lvl="0"/>
            <a:r>
              <a:rPr lang="ru-RU" dirty="0" smtClean="0"/>
              <a:t>качества образовательных технологий;</a:t>
            </a:r>
          </a:p>
          <a:p>
            <a:pPr lvl="0"/>
            <a:r>
              <a:rPr lang="ru-RU" dirty="0" smtClean="0"/>
              <a:t>качества управления образовательными системами и процессами (управленческих технологий в образовании).</a:t>
            </a: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Одна из главных задач школьного образования сегодня — подготовить учащегося к быстрому восприятию и обработке больших объемов информации, вооружить его современными средствами и технологиями работы, сформировать у него информационную культуру</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ru-RU" dirty="0" smtClean="0"/>
          </a:p>
          <a:p>
            <a:pPr algn="ctr">
              <a:buNone/>
            </a:pPr>
            <a:endParaRPr lang="ru-RU" dirty="0" smtClean="0"/>
          </a:p>
          <a:p>
            <a:pPr algn="ctr">
              <a:buNone/>
            </a:pPr>
            <a:r>
              <a:rPr lang="ru-RU" sz="4800" smtClean="0"/>
              <a:t>Выступление учителей </a:t>
            </a:r>
            <a:r>
              <a:rPr lang="ru-RU" sz="4800" dirty="0" smtClean="0"/>
              <a:t>лицея</a:t>
            </a:r>
            <a:endParaRPr lang="ru-RU" sz="4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1143000"/>
          </a:xfrm>
        </p:spPr>
        <p:txBody>
          <a:bodyPr>
            <a:normAutofit fontScale="90000"/>
          </a:bodyPr>
          <a:lstStyle/>
          <a:p>
            <a:pPr algn="l"/>
            <a:r>
              <a:rPr lang="ru-RU" dirty="0" smtClean="0"/>
              <a:t>РЕШЕНИЕ ПЕДАГОГИЧЕСКОГО СОВЕТА</a:t>
            </a:r>
            <a:endParaRPr lang="ru-RU" dirty="0"/>
          </a:p>
        </p:txBody>
      </p:sp>
      <p:sp>
        <p:nvSpPr>
          <p:cNvPr id="3" name="Содержимое 2"/>
          <p:cNvSpPr>
            <a:spLocks noGrp="1"/>
          </p:cNvSpPr>
          <p:nvPr>
            <p:ph idx="1"/>
          </p:nvPr>
        </p:nvSpPr>
        <p:spPr/>
        <p:txBody>
          <a:bodyPr>
            <a:normAutofit fontScale="70000" lnSpcReduction="20000"/>
          </a:bodyPr>
          <a:lstStyle/>
          <a:p>
            <a:pPr marL="514350" indent="-514350">
              <a:buAutoNum type="arabicPeriod"/>
            </a:pPr>
            <a:r>
              <a:rPr lang="ru-RU" dirty="0" smtClean="0"/>
              <a:t>Совершенствовать и систематизировать работу со способными, одаренными детьми.</a:t>
            </a:r>
          </a:p>
          <a:p>
            <a:pPr marL="514350" indent="-514350">
              <a:buAutoNum type="arabicPeriod"/>
            </a:pPr>
            <a:r>
              <a:rPr lang="ru-RU" dirty="0" smtClean="0"/>
              <a:t>Учителям-предметникам усилить в своей работе личностную направленность образования.</a:t>
            </a:r>
          </a:p>
          <a:p>
            <a:pPr marL="514350" indent="-514350">
              <a:buAutoNum type="arabicPeriod"/>
            </a:pPr>
            <a:r>
              <a:rPr lang="ru-RU" dirty="0" smtClean="0"/>
              <a:t>Шире применять новые передовые  технологии преподавания предмета. Представлять свой опыт на методических днях, семинарах, педагогических советах.</a:t>
            </a:r>
          </a:p>
          <a:p>
            <a:pPr marL="514350" indent="-514350">
              <a:buAutoNum type="arabicPeriod"/>
            </a:pPr>
            <a:r>
              <a:rPr lang="ru-RU" dirty="0" smtClean="0"/>
              <a:t>Подключить к данной работе методические объединения по отслеживанию эффективности методов и форм обучения, направленных на повышение качества образования.</a:t>
            </a:r>
          </a:p>
          <a:p>
            <a:pPr marL="514350" indent="-514350">
              <a:buAutoNum type="arabicPeriod"/>
            </a:pPr>
            <a:r>
              <a:rPr lang="ru-RU" dirty="0" smtClean="0"/>
              <a:t>С 2015-2016 учебного года внести изменения в Положение о промежуточной аттестации в лицее №486. Один из экзаменов по выбору учащегося в 10 классе проводить в форме проекта (исследовательской работы).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286544"/>
          </a:xfrm>
        </p:spPr>
        <p:txBody>
          <a:bodyPr>
            <a:normAutofit fontScale="47500" lnSpcReduction="20000"/>
          </a:bodyPr>
          <a:lstStyle/>
          <a:p>
            <a:pPr>
              <a:lnSpc>
                <a:spcPct val="90000"/>
              </a:lnSpc>
              <a:buNone/>
            </a:pPr>
            <a:endParaRPr lang="en-US" dirty="0" smtClean="0"/>
          </a:p>
          <a:p>
            <a:pPr>
              <a:lnSpc>
                <a:spcPct val="120000"/>
              </a:lnSpc>
            </a:pPr>
            <a:r>
              <a:rPr lang="ru-RU" sz="5900" dirty="0" smtClean="0"/>
              <a:t>«Интерес к учению проявляется только тогда, когда есть вдохновение, рождающееся от успеха»</a:t>
            </a:r>
            <a:endParaRPr lang="en-US" sz="5900" dirty="0" smtClean="0"/>
          </a:p>
          <a:p>
            <a:pPr>
              <a:lnSpc>
                <a:spcPct val="120000"/>
              </a:lnSpc>
            </a:pPr>
            <a:r>
              <a:rPr lang="ru-RU" sz="5900" dirty="0" smtClean="0"/>
              <a:t/>
            </a:r>
            <a:br>
              <a:rPr lang="ru-RU" sz="5900" dirty="0" smtClean="0"/>
            </a:br>
            <a:r>
              <a:rPr lang="ru-RU" sz="5900" dirty="0" smtClean="0"/>
              <a:t>«Обучение – есть образование и развитие обучаемого» </a:t>
            </a:r>
          </a:p>
          <a:p>
            <a:pPr>
              <a:lnSpc>
                <a:spcPct val="120000"/>
              </a:lnSpc>
            </a:pPr>
            <a:r>
              <a:rPr lang="ru-RU" sz="4500" dirty="0" smtClean="0"/>
              <a:t/>
            </a:r>
            <a:br>
              <a:rPr lang="ru-RU" sz="4500" dirty="0" smtClean="0"/>
            </a:br>
            <a:r>
              <a:rPr lang="ru-RU" sz="5100" dirty="0" smtClean="0"/>
              <a:t>«Если учителя просвещают своих многочисленных учеников, преподнося им всем один и тот же урок и требуя от них одинакового поведения, хотя способности их вовсе не одинаковы, то нет ничего удивительного, что среди огромной толпы детей найдется всего два или три ребенка, которые извлекают настоящую пользу из подобного преподавания». </a:t>
            </a:r>
            <a:r>
              <a:rPr lang="ru-RU" dirty="0" smtClean="0"/>
              <a:t/>
            </a:r>
            <a:br>
              <a:rPr lang="ru-RU" dirty="0" smtClean="0"/>
            </a:br>
            <a:endParaRPr lang="ru-RU" dirty="0" smtClean="0"/>
          </a:p>
          <a:p>
            <a:pPr algn="r">
              <a:lnSpc>
                <a:spcPct val="90000"/>
              </a:lnSpc>
              <a:buNone/>
            </a:pPr>
            <a:r>
              <a:rPr lang="ru-RU" sz="4500" dirty="0" smtClean="0"/>
              <a:t>Сухомлинский</a:t>
            </a:r>
            <a:endParaRPr lang="ru-RU" sz="4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Киплинг писал: </a:t>
            </a:r>
            <a:endParaRPr lang="ru-RU" dirty="0"/>
          </a:p>
        </p:txBody>
      </p:sp>
      <p:sp>
        <p:nvSpPr>
          <p:cNvPr id="3" name="Содержимое 2"/>
          <p:cNvSpPr>
            <a:spLocks noGrp="1"/>
          </p:cNvSpPr>
          <p:nvPr>
            <p:ph idx="1"/>
          </p:nvPr>
        </p:nvSpPr>
        <p:spPr>
          <a:xfrm>
            <a:off x="214282" y="1600200"/>
            <a:ext cx="8929718" cy="4525963"/>
          </a:xfrm>
        </p:spPr>
        <p:txBody>
          <a:bodyPr/>
          <a:lstStyle/>
          <a:p>
            <a:pPr eaLnBrk="0" fontAlgn="base" hangingPunct="0">
              <a:buNone/>
            </a:pPr>
            <a:r>
              <a:rPr lang="ru-RU" dirty="0" smtClean="0"/>
              <a:t>   </a:t>
            </a:r>
            <a:r>
              <a:rPr lang="ru-RU" sz="4000" b="1" i="1" dirty="0" smtClean="0"/>
              <a:t>“Образование – величайшее из земных благ, если оно наивысшего качества. В противном случае оно совершенно бесполезно”. </a:t>
            </a:r>
          </a:p>
          <a:p>
            <a:pPr eaLnBrk="0" fontAlgn="base" hangingPunct="0">
              <a:buNone/>
            </a:pPr>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endParaRPr lang="ru-RU" sz="6000" dirty="0" smtClean="0"/>
          </a:p>
          <a:p>
            <a:pPr algn="ctr">
              <a:buNone/>
            </a:pPr>
            <a:r>
              <a:rPr lang="ru-RU" sz="6000" dirty="0" smtClean="0"/>
              <a:t>Спасибо за внимание</a:t>
            </a:r>
            <a:endParaRPr lang="ru-RU"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lstStyle/>
          <a:p>
            <a:r>
              <a:rPr lang="ru-RU" dirty="0" smtClean="0"/>
              <a:t>Портрет выпускника школы</a:t>
            </a:r>
            <a:endParaRPr lang="ru-RU" dirty="0"/>
          </a:p>
        </p:txBody>
      </p:sp>
      <p:sp>
        <p:nvSpPr>
          <p:cNvPr id="3" name="Содержимое 2"/>
          <p:cNvSpPr>
            <a:spLocks noGrp="1"/>
          </p:cNvSpPr>
          <p:nvPr>
            <p:ph idx="1"/>
          </p:nvPr>
        </p:nvSpPr>
        <p:spPr>
          <a:xfrm>
            <a:off x="214282" y="857232"/>
            <a:ext cx="8715436" cy="6000768"/>
          </a:xfrm>
        </p:spPr>
        <p:txBody>
          <a:bodyPr>
            <a:normAutofit fontScale="40000" lnSpcReduction="20000"/>
          </a:bodyPr>
          <a:lstStyle/>
          <a:p>
            <a:pPr>
              <a:buNone/>
            </a:pPr>
            <a:r>
              <a:rPr lang="ru-RU" sz="3500" b="1" dirty="0" smtClean="0"/>
              <a:t>Ценностный потенциал:</a:t>
            </a:r>
            <a:endParaRPr lang="ru-RU" sz="3500" dirty="0" smtClean="0"/>
          </a:p>
          <a:p>
            <a:pPr>
              <a:buNone/>
            </a:pPr>
            <a:r>
              <a:rPr lang="ru-RU" sz="3500" dirty="0" smtClean="0"/>
              <a:t>1.                  Восприятие человеческой жизни как главной ценности.</a:t>
            </a:r>
          </a:p>
          <a:p>
            <a:pPr>
              <a:buNone/>
            </a:pPr>
            <a:r>
              <a:rPr lang="ru-RU" sz="3500" dirty="0" smtClean="0"/>
              <a:t>2.           Осмысление понятий: честь, долг, ответственность, профессиональная гордость, гражданственность.</a:t>
            </a:r>
          </a:p>
          <a:p>
            <a:pPr>
              <a:buNone/>
            </a:pPr>
            <a:r>
              <a:rPr lang="ru-RU" sz="3500" dirty="0" smtClean="0"/>
              <a:t>3.        Осознание ответственности  за судьбу Родины, общества, семьи; бережное отношение к историческому и духовному наследию России.</a:t>
            </a:r>
          </a:p>
          <a:p>
            <a:pPr>
              <a:buNone/>
            </a:pPr>
            <a:r>
              <a:rPr lang="ru-RU" sz="3500" dirty="0" smtClean="0"/>
              <a:t>4.               Повышение своей политической и общей культуры.</a:t>
            </a:r>
          </a:p>
          <a:p>
            <a:pPr>
              <a:buNone/>
            </a:pPr>
            <a:r>
              <a:rPr lang="ru-RU" sz="3500" dirty="0" smtClean="0"/>
              <a:t>5.      Принятие и соблюдение классных, школьных, семейных и  государственных морально-правовых норм. Уважение прав и свобод других людей.</a:t>
            </a:r>
          </a:p>
          <a:p>
            <a:pPr>
              <a:buNone/>
            </a:pPr>
            <a:r>
              <a:rPr lang="ru-RU" sz="3500" dirty="0" smtClean="0"/>
              <a:t>6.              Выполнение своего гражданского долга перед Отечеством.</a:t>
            </a:r>
          </a:p>
          <a:p>
            <a:pPr>
              <a:buNone/>
            </a:pPr>
            <a:r>
              <a:rPr lang="ru-RU" sz="3500" dirty="0" smtClean="0"/>
              <a:t>7.           Готовность к самостоятельной трудовой деятельности.</a:t>
            </a:r>
          </a:p>
          <a:p>
            <a:pPr>
              <a:buNone/>
            </a:pPr>
            <a:r>
              <a:rPr lang="ru-RU" sz="3500" dirty="0" smtClean="0"/>
              <a:t>8.                  Социальная активность.</a:t>
            </a:r>
          </a:p>
          <a:p>
            <a:pPr>
              <a:buNone/>
            </a:pPr>
            <a:r>
              <a:rPr lang="ru-RU" sz="3500" b="1" dirty="0" smtClean="0"/>
              <a:t>·  Познавательный потенциал:</a:t>
            </a:r>
          </a:p>
          <a:p>
            <a:pPr>
              <a:buNone/>
            </a:pPr>
            <a:r>
              <a:rPr lang="ru-RU" sz="3500" b="1" dirty="0" smtClean="0"/>
              <a:t>1.       Быть образованным и  любознательным, умеющим получать знания и использовать их на практике; приумножать свои знания во благо, а не во зло.</a:t>
            </a:r>
          </a:p>
          <a:p>
            <a:pPr>
              <a:buNone/>
            </a:pPr>
            <a:r>
              <a:rPr lang="ru-RU" sz="3500" b="1" dirty="0" smtClean="0"/>
              <a:t>2.      Развивать информационный кругозор, стремится   постоянному интеллектуальному развитию.</a:t>
            </a:r>
          </a:p>
          <a:p>
            <a:pPr>
              <a:buNone/>
            </a:pPr>
            <a:r>
              <a:rPr lang="ru-RU" sz="3500" b="1" dirty="0" smtClean="0"/>
              <a:t>3.             Быть эрудированным, активным и целеустремленным, умеющим преодолевать трудности, отстаивать свою точку зрения, свои и общественные интересы, разбирающимся в политике и экономике.</a:t>
            </a:r>
          </a:p>
          <a:p>
            <a:pPr>
              <a:buNone/>
            </a:pPr>
            <a:r>
              <a:rPr lang="ru-RU" sz="3500" dirty="0" smtClean="0"/>
              <a:t>·  </a:t>
            </a:r>
            <a:r>
              <a:rPr lang="ru-RU" sz="3500" b="1" dirty="0" smtClean="0"/>
              <a:t>Творческий потенциал:</a:t>
            </a:r>
            <a:r>
              <a:rPr lang="ru-RU" sz="3500" dirty="0" smtClean="0"/>
              <a:t> Осмысленное и осознанное профессиональное самоопределение, готовность к трудовой деятельности и самореализации в обществе, способность к конструктивной, научной организации труда, критичность, оптимизм, мобильность.</a:t>
            </a:r>
          </a:p>
          <a:p>
            <a:pPr>
              <a:buNone/>
            </a:pPr>
            <a:r>
              <a:rPr lang="ru-RU" sz="3500" dirty="0" smtClean="0"/>
              <a:t> · </a:t>
            </a:r>
            <a:r>
              <a:rPr lang="ru-RU" sz="3500" b="1" dirty="0" smtClean="0"/>
              <a:t> Коммуникативный потенциал:</a:t>
            </a:r>
            <a:r>
              <a:rPr lang="ru-RU" sz="3500" dirty="0" smtClean="0"/>
              <a:t> Умение выполнять роль в коллективе, адекватную складывающейся ситуации, устанавливать контакты и вести конструктивный диалог, владеть культурой речи; уважать иные мнения, национальные убеждения и религиозные обычаи, быть толерантным. </a:t>
            </a:r>
          </a:p>
          <a:p>
            <a:pPr>
              <a:buNone/>
            </a:pPr>
            <a:r>
              <a:rPr lang="ru-RU" sz="3500" dirty="0" smtClean="0"/>
              <a:t>·     </a:t>
            </a:r>
            <a:r>
              <a:rPr lang="ru-RU" sz="3500" b="1" dirty="0" err="1" smtClean="0"/>
              <a:t>Здоровьесберегающий</a:t>
            </a:r>
            <a:r>
              <a:rPr lang="ru-RU" sz="3500" b="1" dirty="0" smtClean="0"/>
              <a:t> потенциал:</a:t>
            </a:r>
            <a:r>
              <a:rPr lang="ru-RU" sz="3500" dirty="0" smtClean="0"/>
              <a:t> Умение сохранять и укреплять свое здоровье, вести здоровый образ жизни, стремиться к физическому совершенству; умение действовать в чрезвычайных ситуациях, сознательно и ответственно относиться к личной безопасности и безопасности окружающих. Быть приверженцем  здорового образа жизни, противостоять вредным влияниям (алкоголь, наркомания, токсикомания). </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10000"/>
          </a:bodyPr>
          <a:lstStyle/>
          <a:p>
            <a:r>
              <a:rPr lang="ru-RU" b="1" dirty="0" smtClean="0"/>
              <a:t> </a:t>
            </a:r>
            <a:r>
              <a:rPr lang="ru-RU" b="1" dirty="0" err="1" smtClean="0"/>
              <a:t>Зна́ние</a:t>
            </a:r>
            <a:r>
              <a:rPr lang="ru-RU" dirty="0" smtClean="0"/>
              <a:t> — форма существования и систематизации результатов</a:t>
            </a:r>
            <a:r>
              <a:rPr lang="ru-RU" u="sng" dirty="0" smtClean="0"/>
              <a:t> </a:t>
            </a:r>
            <a:r>
              <a:rPr lang="ru-RU" u="sng" dirty="0" smtClean="0">
                <a:hlinkClick r:id="rId2" tooltip="Познание (философия)"/>
              </a:rPr>
              <a:t>познавательной </a:t>
            </a:r>
            <a:r>
              <a:rPr lang="ru-RU" dirty="0" smtClean="0">
                <a:hlinkClick r:id="rId2" tooltip="Познание (философия)"/>
              </a:rPr>
              <a:t>деятельности</a:t>
            </a:r>
            <a:r>
              <a:rPr lang="ru-RU" dirty="0" smtClean="0"/>
              <a:t> </a:t>
            </a:r>
            <a:r>
              <a:rPr lang="ru-RU" dirty="0" smtClean="0">
                <a:hlinkClick r:id="rId3" tooltip="Человек"/>
              </a:rPr>
              <a:t>человека</a:t>
            </a:r>
            <a:r>
              <a:rPr lang="ru-RU" dirty="0" smtClean="0"/>
              <a:t>. Знание помогает людям рационально организовывать свою </a:t>
            </a:r>
            <a:r>
              <a:rPr lang="ru-RU" dirty="0" smtClean="0">
                <a:hlinkClick r:id="rId4" tooltip="Деятельность"/>
              </a:rPr>
              <a:t>деятельность</a:t>
            </a:r>
            <a:r>
              <a:rPr lang="ru-RU" dirty="0" smtClean="0"/>
              <a:t> и решать различные </a:t>
            </a:r>
            <a:r>
              <a:rPr lang="ru-RU" dirty="0" smtClean="0">
                <a:hlinkClick r:id="rId5" tooltip="Проблема"/>
              </a:rPr>
              <a:t>проблемы</a:t>
            </a:r>
            <a:r>
              <a:rPr lang="ru-RU" dirty="0" smtClean="0"/>
              <a:t>, возникающие в её процессе.</a:t>
            </a:r>
          </a:p>
          <a:p>
            <a:r>
              <a:rPr lang="ru-RU" b="1" dirty="0" err="1" smtClean="0"/>
              <a:t>Зна́ние</a:t>
            </a:r>
            <a:r>
              <a:rPr lang="ru-RU" dirty="0" smtClean="0"/>
              <a:t> в узком смысле — обладание </a:t>
            </a:r>
            <a:r>
              <a:rPr lang="ru-RU" dirty="0" smtClean="0">
                <a:hlinkClick r:id="rId6" tooltip="Проверяемость"/>
              </a:rPr>
              <a:t>проверенной</a:t>
            </a:r>
            <a:r>
              <a:rPr lang="ru-RU" dirty="0" smtClean="0"/>
              <a:t> </a:t>
            </a:r>
            <a:r>
              <a:rPr lang="ru-RU" dirty="0" smtClean="0">
                <a:hlinkClick r:id="rId7" tooltip="Информация"/>
              </a:rPr>
              <a:t>информацией</a:t>
            </a:r>
            <a:r>
              <a:rPr lang="ru-RU" dirty="0" smtClean="0"/>
              <a:t> (ответами на вопросы), позволяющей решать поставленную задачу.</a:t>
            </a:r>
          </a:p>
          <a:p>
            <a:r>
              <a:rPr lang="ru-RU" b="1" dirty="0" err="1" smtClean="0"/>
              <a:t>Зна́ние</a:t>
            </a:r>
            <a:r>
              <a:rPr lang="ru-RU" dirty="0" smtClean="0"/>
              <a:t> (предмета) — уверенное понимание предмета, умение обращаться с ним, разбираться в нём, а также использовать для достижения намеченных целей.</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357958"/>
          </a:xfrm>
        </p:spPr>
        <p:txBody>
          <a:bodyPr>
            <a:normAutofit/>
          </a:bodyPr>
          <a:lstStyle/>
          <a:p>
            <a:pPr>
              <a:buNone/>
            </a:pPr>
            <a:r>
              <a:rPr lang="ru-RU" dirty="0" smtClean="0"/>
              <a:t>   «Качество есть существенная определенность предмета, в силу которой он является данным, а не иным предметом и отличается от других предметов. Качество предмета, как правило, не сводится к отдельным его свойствам. Оно связано с предметом как целым, охватывает его полностью и неотделимо от него. Поэтому понятие качества связывается с бытием предмета. Предмет не может, оставаясь самим собой, потерять свое качество».</a:t>
            </a:r>
          </a:p>
          <a:p>
            <a:pPr algn="r">
              <a:buNone/>
            </a:pPr>
            <a:r>
              <a:rPr lang="ru-RU" sz="1800" dirty="0" smtClean="0"/>
              <a:t>Философский словарь</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i="1" dirty="0" smtClean="0"/>
              <a:t>Качество знаний - уровни усвоения учебного материала учащимися</a:t>
            </a:r>
            <a:r>
              <a:rPr lang="ru-RU" sz="2400" dirty="0" smtClean="0"/>
              <a:t>.</a:t>
            </a:r>
            <a:endParaRPr lang="ru-RU" sz="2400" dirty="0"/>
          </a:p>
        </p:txBody>
      </p:sp>
      <p:sp>
        <p:nvSpPr>
          <p:cNvPr id="3" name="Содержимое 2"/>
          <p:cNvSpPr>
            <a:spLocks noGrp="1"/>
          </p:cNvSpPr>
          <p:nvPr>
            <p:ph idx="1"/>
          </p:nvPr>
        </p:nvSpPr>
        <p:spPr/>
        <p:txBody>
          <a:bodyPr/>
          <a:lstStyle/>
          <a:p>
            <a:pPr>
              <a:buNone/>
            </a:pPr>
            <a:r>
              <a:rPr lang="ru-RU" dirty="0" smtClean="0"/>
              <a:t>Уровни усвоения учебного материала</a:t>
            </a:r>
          </a:p>
          <a:p>
            <a:pPr>
              <a:buNone/>
            </a:pPr>
            <a:endParaRPr lang="ru-RU" dirty="0" smtClean="0"/>
          </a:p>
          <a:p>
            <a:pPr>
              <a:buFont typeface="Wingdings" pitchFamily="2" charset="2"/>
              <a:buChar char="Ø"/>
            </a:pPr>
            <a:r>
              <a:rPr lang="ru-RU" dirty="0" smtClean="0"/>
              <a:t>   ученический</a:t>
            </a:r>
          </a:p>
          <a:p>
            <a:pPr>
              <a:buFont typeface="Wingdings" pitchFamily="2" charset="2"/>
              <a:buChar char="Ø"/>
            </a:pPr>
            <a:r>
              <a:rPr lang="ru-RU" dirty="0" smtClean="0"/>
              <a:t>  алгоритмический</a:t>
            </a:r>
          </a:p>
          <a:p>
            <a:pPr>
              <a:buFont typeface="Wingdings" pitchFamily="2" charset="2"/>
              <a:buChar char="Ø"/>
            </a:pPr>
            <a:r>
              <a:rPr lang="ru-RU" dirty="0" smtClean="0"/>
              <a:t>  эвристический </a:t>
            </a:r>
          </a:p>
          <a:p>
            <a:pPr>
              <a:buFont typeface="Wingdings" pitchFamily="2" charset="2"/>
              <a:buChar char="Ø"/>
            </a:pPr>
            <a:r>
              <a:rPr lang="ru-RU" dirty="0" smtClean="0"/>
              <a:t>  творческий</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r>
              <a:rPr lang="ru-RU" sz="3100" b="1" i="1" dirty="0" smtClean="0">
                <a:solidFill>
                  <a:srgbClr val="FFFF00"/>
                </a:solidFill>
              </a:rPr>
              <a:t/>
            </a:r>
            <a:br>
              <a:rPr lang="ru-RU" sz="3100" b="1" i="1" dirty="0" smtClean="0">
                <a:solidFill>
                  <a:srgbClr val="FFFF00"/>
                </a:solidFill>
              </a:rPr>
            </a:br>
            <a:r>
              <a:rPr lang="ru-RU" sz="3100" b="1" i="1" dirty="0" smtClean="0">
                <a:solidFill>
                  <a:srgbClr val="FFFF00"/>
                </a:solidFill>
              </a:rPr>
              <a:t/>
            </a:r>
            <a:br>
              <a:rPr lang="ru-RU" sz="3100" b="1" i="1" dirty="0" smtClean="0">
                <a:solidFill>
                  <a:srgbClr val="FFFF00"/>
                </a:solidFill>
              </a:rPr>
            </a:br>
            <a:r>
              <a:rPr lang="ru-RU" sz="4000" b="1" i="1" dirty="0" smtClean="0">
                <a:solidFill>
                  <a:srgbClr val="FFFF00"/>
                </a:solidFill>
              </a:rPr>
              <a:t>Вопрос 1. Как ты понимаешь: </a:t>
            </a:r>
            <a:br>
              <a:rPr lang="ru-RU" sz="4000" b="1" i="1" dirty="0" smtClean="0">
                <a:solidFill>
                  <a:srgbClr val="FFFF00"/>
                </a:solidFill>
              </a:rPr>
            </a:br>
            <a:r>
              <a:rPr lang="ru-RU" sz="4000" b="1" i="1" dirty="0" smtClean="0">
                <a:solidFill>
                  <a:srgbClr val="FFFF00"/>
                </a:solidFill>
              </a:rPr>
              <a:t>«Что такое качество знаний?»</a:t>
            </a:r>
            <a:r>
              <a:rPr lang="ru-RU" b="1" i="1" dirty="0" smtClean="0">
                <a:solidFill>
                  <a:srgbClr val="FFFF00"/>
                </a:solidFill>
              </a:rPr>
              <a:t/>
            </a:r>
            <a:br>
              <a:rPr lang="ru-RU" b="1" i="1" dirty="0" smtClean="0">
                <a:solidFill>
                  <a:srgbClr val="FFFF00"/>
                </a:solidFill>
              </a:rPr>
            </a:br>
            <a:endParaRPr lang="ru-RU" dirty="0"/>
          </a:p>
        </p:txBody>
      </p:sp>
      <p:sp>
        <p:nvSpPr>
          <p:cNvPr id="3" name="Содержимое 2"/>
          <p:cNvSpPr>
            <a:spLocks noGrp="1"/>
          </p:cNvSpPr>
          <p:nvPr>
            <p:ph idx="1"/>
          </p:nvPr>
        </p:nvSpPr>
        <p:spPr>
          <a:xfrm>
            <a:off x="428596" y="1357298"/>
            <a:ext cx="8229600" cy="5257800"/>
          </a:xfrm>
        </p:spPr>
        <p:txBody>
          <a:bodyPr>
            <a:normAutofit fontScale="40000" lnSpcReduction="20000"/>
          </a:bodyPr>
          <a:lstStyle/>
          <a:p>
            <a:pPr>
              <a:buNone/>
            </a:pPr>
            <a:r>
              <a:rPr lang="ru-RU" sz="5000" b="1" dirty="0" smtClean="0"/>
              <a:t>      Ответы.</a:t>
            </a:r>
            <a:endParaRPr lang="ru-RU" sz="5000" dirty="0" smtClean="0"/>
          </a:p>
          <a:p>
            <a:pPr lvl="0"/>
            <a:r>
              <a:rPr lang="ru-RU" sz="5000" dirty="0" smtClean="0"/>
              <a:t>Когда в классе много отличников и хорошистов;</a:t>
            </a:r>
          </a:p>
          <a:p>
            <a:pPr lvl="0"/>
            <a:r>
              <a:rPr lang="ru-RU" sz="5000" dirty="0" smtClean="0"/>
              <a:t>Количество «4» и «5» получаемых учащимися;</a:t>
            </a:r>
          </a:p>
          <a:p>
            <a:pPr lvl="0"/>
            <a:r>
              <a:rPr lang="ru-RU" sz="5000" dirty="0" smtClean="0"/>
              <a:t>Знания соответствуют поставленной оценке (разбудят ночью, зададут вопрос, и ученик  без замедления ответит на него);</a:t>
            </a:r>
          </a:p>
          <a:p>
            <a:pPr lvl="0"/>
            <a:r>
              <a:rPr lang="ru-RU" sz="5000" dirty="0" smtClean="0">
                <a:solidFill>
                  <a:schemeClr val="tx2">
                    <a:lumMod val="60000"/>
                    <a:lumOff val="40000"/>
                  </a:schemeClr>
                </a:solidFill>
              </a:rPr>
              <a:t>Качество знаний – это их глубина (качественные знания надолго остаются в памяти);</a:t>
            </a:r>
          </a:p>
          <a:p>
            <a:pPr lvl="0"/>
            <a:r>
              <a:rPr lang="ru-RU" sz="5000" dirty="0" smtClean="0"/>
              <a:t>Оценки, успеваемость, стремление ученика получить положительные оценки;</a:t>
            </a:r>
          </a:p>
          <a:p>
            <a:pPr lvl="0"/>
            <a:r>
              <a:rPr lang="ru-RU" sz="5000" dirty="0" smtClean="0"/>
              <a:t>Качество знаний, как стремление, старание учиться;</a:t>
            </a:r>
          </a:p>
          <a:p>
            <a:pPr lvl="0"/>
            <a:r>
              <a:rPr lang="ru-RU" sz="5000" dirty="0" smtClean="0">
                <a:solidFill>
                  <a:srgbClr val="FF0000"/>
                </a:solidFill>
              </a:rPr>
              <a:t>Качество знаний – это не только обладание информацией, но и её понимание, умение её использовать;</a:t>
            </a:r>
          </a:p>
          <a:p>
            <a:pPr lvl="0"/>
            <a:r>
              <a:rPr lang="ru-RU" sz="5000" dirty="0" smtClean="0"/>
              <a:t>Качество знаний – это уровень обучения. Желания учить и учиться;</a:t>
            </a:r>
          </a:p>
          <a:p>
            <a:pPr lvl="0"/>
            <a:r>
              <a:rPr lang="ru-RU" sz="5000" dirty="0" smtClean="0"/>
              <a:t>Положительный результат ученика;</a:t>
            </a:r>
          </a:p>
          <a:p>
            <a:pPr lvl="0"/>
            <a:r>
              <a:rPr lang="ru-RU" sz="5000" dirty="0" smtClean="0">
                <a:solidFill>
                  <a:schemeClr val="tx2">
                    <a:lumMod val="60000"/>
                    <a:lumOff val="40000"/>
                  </a:schemeClr>
                </a:solidFill>
              </a:rPr>
              <a:t>Как полученные знания можно применить на практике;</a:t>
            </a:r>
          </a:p>
          <a:p>
            <a:pPr lvl="0"/>
            <a:r>
              <a:rPr lang="ru-RU" sz="5000" dirty="0" smtClean="0"/>
              <a:t>Уровень  знаний ученика;</a:t>
            </a:r>
          </a:p>
          <a:p>
            <a:pPr>
              <a:lnSpc>
                <a:spcPct val="80000"/>
              </a:lnSpc>
            </a:pPr>
            <a:r>
              <a:rPr lang="ru-RU" sz="5000" dirty="0" smtClean="0">
                <a:solidFill>
                  <a:schemeClr val="bg1"/>
                </a:solidFill>
              </a:rPr>
              <a:t>Когда в классе много отличников </a:t>
            </a:r>
            <a:r>
              <a:rPr lang="ru-RU" dirty="0" smtClean="0">
                <a:solidFill>
                  <a:schemeClr val="bg1"/>
                </a:solidFill>
              </a:rPr>
              <a:t>ученика;</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FF00"/>
                </a:solidFill>
              </a:rPr>
              <a:t>Вопрос 1. Как ты понимаешь: </a:t>
            </a:r>
            <a:br>
              <a:rPr lang="ru-RU" b="1" i="1" dirty="0" smtClean="0">
                <a:solidFill>
                  <a:srgbClr val="FFFF00"/>
                </a:solidFill>
              </a:rPr>
            </a:br>
            <a:r>
              <a:rPr lang="ru-RU" b="1" i="1" dirty="0" smtClean="0">
                <a:solidFill>
                  <a:srgbClr val="FFFF00"/>
                </a:solidFill>
              </a:rPr>
              <a:t>«Что такое качество знаний?»</a:t>
            </a:r>
            <a:endParaRPr lang="ru-RU" dirty="0"/>
          </a:p>
        </p:txBody>
      </p:sp>
      <p:sp>
        <p:nvSpPr>
          <p:cNvPr id="3" name="Содержимое 2"/>
          <p:cNvSpPr>
            <a:spLocks noGrp="1"/>
          </p:cNvSpPr>
          <p:nvPr>
            <p:ph idx="1"/>
          </p:nvPr>
        </p:nvSpPr>
        <p:spPr/>
        <p:txBody>
          <a:bodyPr>
            <a:normAutofit fontScale="55000" lnSpcReduction="20000"/>
          </a:bodyPr>
          <a:lstStyle/>
          <a:p>
            <a:pPr lvl="0"/>
            <a:r>
              <a:rPr lang="ru-RU" dirty="0" smtClean="0"/>
              <a:t>Уровень подготовленности ученика по школьным предметам;</a:t>
            </a:r>
          </a:p>
          <a:p>
            <a:pPr lvl="0"/>
            <a:r>
              <a:rPr lang="ru-RU" dirty="0" smtClean="0"/>
              <a:t>Уровень знаний ученика, на какое время он запомнит материал, или сразу забудет;</a:t>
            </a:r>
          </a:p>
          <a:p>
            <a:pPr lvl="0"/>
            <a:r>
              <a:rPr lang="ru-RU" dirty="0" smtClean="0"/>
              <a:t>Уверенно ученик  идет на урок, зная, что там он ответит на любой вопрос учителя;</a:t>
            </a:r>
          </a:p>
          <a:p>
            <a:pPr lvl="0"/>
            <a:r>
              <a:rPr lang="ru-RU" dirty="0" smtClean="0"/>
              <a:t>Когда ученик читает не по тетради, а берет все из головы;</a:t>
            </a:r>
          </a:p>
          <a:p>
            <a:pPr lvl="0"/>
            <a:r>
              <a:rPr lang="ru-RU" dirty="0" smtClean="0">
                <a:solidFill>
                  <a:schemeClr val="tx2">
                    <a:lumMod val="60000"/>
                    <a:lumOff val="40000"/>
                  </a:schemeClr>
                </a:solidFill>
              </a:rPr>
              <a:t>То, что ученику пригодится в будущем;</a:t>
            </a:r>
          </a:p>
          <a:p>
            <a:pPr lvl="0"/>
            <a:r>
              <a:rPr lang="ru-RU" dirty="0" smtClean="0"/>
              <a:t>Человек, который не у кого не списывает;</a:t>
            </a:r>
          </a:p>
          <a:p>
            <a:pPr lvl="0"/>
            <a:r>
              <a:rPr lang="ru-RU" dirty="0" smtClean="0"/>
              <a:t>Большое количество образованных людей;</a:t>
            </a:r>
          </a:p>
          <a:p>
            <a:pPr lvl="0"/>
            <a:r>
              <a:rPr lang="ru-RU" dirty="0" smtClean="0">
                <a:solidFill>
                  <a:schemeClr val="tx2">
                    <a:lumMod val="60000"/>
                    <a:lumOff val="40000"/>
                  </a:schemeClr>
                </a:solidFill>
              </a:rPr>
              <a:t>Качество подачи информации. Усвоенные знания;</a:t>
            </a:r>
          </a:p>
          <a:p>
            <a:pPr lvl="0"/>
            <a:r>
              <a:rPr lang="ru-RU" dirty="0" smtClean="0"/>
              <a:t>Качественные знания – это знания, которые дает образованный учитель</a:t>
            </a:r>
          </a:p>
          <a:p>
            <a:pPr lvl="0"/>
            <a:r>
              <a:rPr lang="ru-RU" dirty="0" smtClean="0"/>
              <a:t>Это как хорошо тебя учит учитель;</a:t>
            </a:r>
          </a:p>
          <a:p>
            <a:pPr lvl="0"/>
            <a:r>
              <a:rPr lang="ru-RU" dirty="0" smtClean="0"/>
              <a:t>Качество знаний бывает разное: высокие знания – это когда ученик соблюдает все правила, не прогуливает и т.д. Средние знания – это когда средне соблюдаются правила, низкие, когда ученик, вообще, не соблюдает правила.</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1852</Words>
  <Application>Microsoft Office PowerPoint</Application>
  <PresentationFormat>Экран (4:3)</PresentationFormat>
  <Paragraphs>482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ГОСУДАРСТВЕННОЕ БЮДЖЕТНОЕ ОБРАЗОВАТЕЛЬНОЕ УЧРЕЖДЕНИЕ ЛИЦЕЙ №486 ВЫБОРГСКОГО РАЙОНА САНКТ-ПЕТЕРБУРГА</vt:lpstr>
      <vt:lpstr>План педсовета</vt:lpstr>
      <vt:lpstr>Слайд 3</vt:lpstr>
      <vt:lpstr>Портрет выпускника школы</vt:lpstr>
      <vt:lpstr>Слайд 5</vt:lpstr>
      <vt:lpstr>Слайд 6</vt:lpstr>
      <vt:lpstr>Качество знаний - уровни усвоения учебного материала учащимися.</vt:lpstr>
      <vt:lpstr>  Вопрос 1. Как ты понимаешь:  «Что такое качество знаний?» </vt:lpstr>
      <vt:lpstr>Вопрос 1. Как ты понимаешь:  «Что такое качество знаний?»</vt:lpstr>
      <vt:lpstr>Вопрос 2. От желания учителя или желания ученика в большей степени зависит качество  знаний учащихся? </vt:lpstr>
      <vt:lpstr>  Вопрос 3. Какие действия должен предпринять учитель, чтобы качество знаний, оценки стали лучше? </vt:lpstr>
      <vt:lpstr>  Вопрос 4: Какие действия должен предпринять ученик, чтобы его качество знаний, его оценки стали лучше?  </vt:lpstr>
      <vt:lpstr>  Вопрос 5: Тебе предлагают посещать индивидуальные консультации по предметам. На них ты можешь разобрать непонятные моменты по разным темам урока. Будешь ли ты посещать данные консультации? </vt:lpstr>
      <vt:lpstr>Результаты ЕГЭ 2013-2014 </vt:lpstr>
      <vt:lpstr>Результаты выпускных экзаменов учащихся основной школы</vt:lpstr>
      <vt:lpstr>Результаты ОГЭ 2013-2014  (средний балл) </vt:lpstr>
      <vt:lpstr>Образовательный маршрут выпускников лицея 2014 года: </vt:lpstr>
      <vt:lpstr>Мониторинг участия в олимпиадах, конкурсах, соревнованиях обучающихся лицея в 2012-2013 учебном году (победители и призеры) ГБОУ лицея №486 Выборгского района Санкт-Петербурга</vt:lpstr>
      <vt:lpstr>Мониторинг участия в олимпиадах, конкурсах, соревнованиях обучающихся лицея в 2013-2014 учебном году (победители и призеры) ГБОУ лицея №486 Выборгского района Санкт-Петербурга</vt:lpstr>
      <vt:lpstr>Мониторинг участия в олимпиадах, конкурсах, соревнованиях обучающихся лицея в 2014-2015 учебном году (победители и призеры) ГБОУ лицея №486 Выборгского района Санкт-Петербурга</vt:lpstr>
      <vt:lpstr>Мониторинг участия во Всероссийских предметных олимпиадах разного уровня лицея №486 2012-2014 год</vt:lpstr>
      <vt:lpstr>Победители, призеры Всероссийских олимпиад разного уровня по предметам за 2012-2014г.</vt:lpstr>
      <vt:lpstr>Слайд 23</vt:lpstr>
      <vt:lpstr>  VIII городской Фестиваль исследовательских и творческих работ  учащихся  школ-лабораторий  в 2014 учебном году   </vt:lpstr>
      <vt:lpstr>Условия для достижения качества «нового современного дошкольного, общего, профессионального образования»</vt:lpstr>
      <vt:lpstr>Как же повысить качество образования?</vt:lpstr>
      <vt:lpstr>Слайд 27</vt:lpstr>
      <vt:lpstr>Слайд 28</vt:lpstr>
      <vt:lpstr>РЕШЕНИЕ ПЕДАГОГИЧЕСКОГО СОВЕТА</vt:lpstr>
      <vt:lpstr>Киплинг писал: </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Качество знаний – главная задача учителя</dc:title>
  <dc:creator>Админ</dc:creator>
  <cp:lastModifiedBy>Админ</cp:lastModifiedBy>
  <cp:revision>99</cp:revision>
  <dcterms:created xsi:type="dcterms:W3CDTF">2014-12-24T16:58:48Z</dcterms:created>
  <dcterms:modified xsi:type="dcterms:W3CDTF">2014-12-29T07:31:30Z</dcterms:modified>
</cp:coreProperties>
</file>