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01" r:id="rId6"/>
    <p:sldId id="288" r:id="rId7"/>
    <p:sldId id="289" r:id="rId8"/>
    <p:sldId id="290" r:id="rId9"/>
    <p:sldId id="257" r:id="rId10"/>
    <p:sldId id="261" r:id="rId11"/>
    <p:sldId id="267" r:id="rId12"/>
    <p:sldId id="279" r:id="rId13"/>
    <p:sldId id="280" r:id="rId14"/>
    <p:sldId id="281" r:id="rId15"/>
    <p:sldId id="291" r:id="rId16"/>
    <p:sldId id="283" r:id="rId17"/>
    <p:sldId id="284" r:id="rId18"/>
    <p:sldId id="285" r:id="rId19"/>
    <p:sldId id="286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265" r:id="rId30"/>
    <p:sldId id="26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112" y="980728"/>
            <a:ext cx="778977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Управлением 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развитием методической работы</a:t>
            </a:r>
            <a:b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образовательной 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996952"/>
            <a:ext cx="5429288" cy="1327392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Кузнецова </a:t>
            </a:r>
            <a:r>
              <a:rPr lang="ru-RU" dirty="0" smtClean="0"/>
              <a:t>О.Н</a:t>
            </a:r>
          </a:p>
          <a:p>
            <a:pPr algn="r"/>
            <a:r>
              <a:rPr lang="ru-RU" dirty="0" smtClean="0"/>
              <a:t>МБОУ ЦО «Каразей»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Количественный состав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472529"/>
              </p:ext>
            </p:extLst>
          </p:nvPr>
        </p:nvGraphicFramePr>
        <p:xfrm>
          <a:off x="1187624" y="1268760"/>
          <a:ext cx="6840761" cy="3528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6322"/>
                <a:gridCol w="2380062"/>
                <a:gridCol w="1584176"/>
                <a:gridCol w="1800201"/>
              </a:tblGrid>
              <a:tr h="11081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Процент Педагогов  имеющих высшее образование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Высшее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Кол-во учителей (%)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средне-специальное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Кол-во учителей (%)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заочное обучение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Кол-во учителей (%)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3733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2009-2010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22 (	88%)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3 (12%)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3 (12%)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3894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2010-2011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22 (88,8)%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3 (12%)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3144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2011-2012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 23 (85,1%)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4 (14,8%)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2 (7,4 %)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447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2012-2013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24 (88,8 %)%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3 (11,1 %)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4  (14,8%)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447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2013-2014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22 (87,4 %) ,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4 (15,38)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 2 (7,4 %)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447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2014-2015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26 (89 %)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Лымарь Д.В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3 (9,2)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1 (3,4)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16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Сравнительная таблица квалификационных категорий по годам.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449953"/>
              </p:ext>
            </p:extLst>
          </p:nvPr>
        </p:nvGraphicFramePr>
        <p:xfrm>
          <a:off x="457200" y="1556794"/>
          <a:ext cx="8229599" cy="29808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92808"/>
                <a:gridCol w="980968"/>
                <a:gridCol w="1501079"/>
                <a:gridCol w="875629"/>
                <a:gridCol w="1509309"/>
                <a:gridCol w="734080"/>
                <a:gridCol w="735726"/>
              </a:tblGrid>
              <a:tr h="750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Квалификационная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категория, разряд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2009-2010 уч.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2010-2011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2011-2012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2012-2013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2013-2014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2014-15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0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Высшая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1 чел. (4%)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1 чел.(25%)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1 (3,7%) -(совместитель)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3,7 %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0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Первая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12чел. (48%)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9 чел. (36%)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9 (33,3)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15 (55,5 %)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18 (69,2 %)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22  (75,8)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4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Вторая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9чел. (36%)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10 чел. (25%)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10  (37,3 %)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4 (14,8 %)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2 (6,7)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4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Без категории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3чел. (12%)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4 чел. (16%)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7 (25,9 %)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7 (25,9 %)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4 (8,7)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4 (13%)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458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КУРСЫ ПОВЫШЕНИЯ КВАЛИФИКАЦИИ   14-15 УЧЕБНЫЙ ГОД</a:t>
            </a:r>
            <a:endParaRPr lang="ru-RU" sz="1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998791"/>
              </p:ext>
            </p:extLst>
          </p:nvPr>
        </p:nvGraphicFramePr>
        <p:xfrm>
          <a:off x="457202" y="1417638"/>
          <a:ext cx="8435280" cy="2270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120"/>
                <a:gridCol w="604120"/>
                <a:gridCol w="498616"/>
                <a:gridCol w="398893"/>
                <a:gridCol w="315067"/>
                <a:gridCol w="733471"/>
                <a:gridCol w="733471"/>
                <a:gridCol w="706734"/>
                <a:gridCol w="706734"/>
                <a:gridCol w="814350"/>
                <a:gridCol w="759543"/>
                <a:gridCol w="614959"/>
                <a:gridCol w="945202"/>
              </a:tblGrid>
              <a:tr h="108068">
                <a:tc rowSpan="3">
                  <a:txBody>
                    <a:bodyPr/>
                    <a:lstStyle/>
                    <a:p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всего обучено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Из них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Формы обучения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стажировочные площадки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семинары, конференции (сертифицир) (кол-во/доля)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не прошли курсы повышения квалификации (1 раз в 5 лет)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9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предметные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очное (кол-во/доля)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дистанционное (кол-во/доля)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заочное(количество-доля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7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Повышение квалификации (количество)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переподготовка (количество)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ФГОС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ИКТ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МБОУ ЦО "Каразей"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19/70,3 %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2/7,4 %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 (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1/ 3,7 %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5 / 18,5 %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7624" y="3861048"/>
            <a:ext cx="784887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многих лет наблюдается стабильная динамика курсов повышения по ИКТ, предметной  и общей направленности. </a:t>
            </a:r>
            <a:endParaRPr lang="ru-RU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80 % педагогов прошли курсы повышения квалификации по ИКТ.</a:t>
            </a:r>
            <a:endParaRPr lang="ru-RU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100 % педагогов прошли курсовую подготовку по ФГОС НОО</a:t>
            </a:r>
            <a:endParaRPr lang="ru-RU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МБОУ ЦО «Каразей» прошли переподготовку по направлению  «Менеджмент организации. Менеджмент в образовании»</a:t>
            </a:r>
            <a:endParaRPr lang="ru-RU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40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В школе действуют 6 методических объединения. 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1</a:t>
            </a:r>
            <a:r>
              <a:rPr lang="ru-RU" sz="2400" b="1" dirty="0">
                <a:solidFill>
                  <a:srgbClr val="0000FF"/>
                </a:solidFill>
              </a:rPr>
              <a:t>. Методическое объединение учителей русского языка и литературы, иностранного языка, истории, искусства «Славяне»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2.ШМО </a:t>
            </a:r>
            <a:r>
              <a:rPr lang="ru-RU" sz="2400" b="1" dirty="0">
                <a:solidFill>
                  <a:srgbClr val="0000FF"/>
                </a:solidFill>
              </a:rPr>
              <a:t>учителей начальных классов «Родничок»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3.ШМО </a:t>
            </a:r>
            <a:r>
              <a:rPr lang="ru-RU" sz="2400" b="1" dirty="0">
                <a:solidFill>
                  <a:srgbClr val="0000FF"/>
                </a:solidFill>
              </a:rPr>
              <a:t>учителей естественного цикла «Глобус» </a:t>
            </a:r>
            <a:r>
              <a:rPr lang="ru-RU" sz="2400" b="1" dirty="0" smtClean="0">
                <a:solidFill>
                  <a:srgbClr val="0000FF"/>
                </a:solidFill>
              </a:rPr>
              <a:t>      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  </a:t>
            </a:r>
            <a:r>
              <a:rPr lang="ru-RU" sz="2400" b="1" dirty="0">
                <a:solidFill>
                  <a:srgbClr val="0000FF"/>
                </a:solidFill>
              </a:rPr>
              <a:t>4.Ш МО учителей СКК школы VIII вида «Радуга»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 5</a:t>
            </a:r>
            <a:r>
              <a:rPr lang="ru-RU" sz="2400" b="1" dirty="0">
                <a:solidFill>
                  <a:srgbClr val="0000FF"/>
                </a:solidFill>
              </a:rPr>
              <a:t>. ШМО классных руководителей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6</a:t>
            </a:r>
            <a:r>
              <a:rPr lang="ru-RU" sz="2400" b="1" dirty="0">
                <a:solidFill>
                  <a:srgbClr val="0000FF"/>
                </a:solidFill>
              </a:rPr>
              <a:t>. ШМО педагогов </a:t>
            </a:r>
            <a:r>
              <a:rPr lang="ru-RU" sz="2400" b="1" dirty="0" err="1">
                <a:solidFill>
                  <a:srgbClr val="0000FF"/>
                </a:solidFill>
              </a:rPr>
              <a:t>доп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образования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65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2900" dirty="0">
                <a:solidFill>
                  <a:srgbClr val="0000FF"/>
                </a:solidFill>
              </a:rPr>
              <a:t>2011 год </a:t>
            </a:r>
            <a:r>
              <a:rPr lang="ru-RU" sz="2900" dirty="0" smtClean="0">
                <a:solidFill>
                  <a:srgbClr val="0000FF"/>
                </a:solidFill>
              </a:rPr>
              <a:t>- Премия </a:t>
            </a:r>
            <a:r>
              <a:rPr lang="ru-RU" sz="2900" dirty="0">
                <a:solidFill>
                  <a:srgbClr val="0000FF"/>
                </a:solidFill>
              </a:rPr>
              <a:t>губернатора Иркутской области «Первый учитель» 	Кузнецова Л.Г	-победитель;</a:t>
            </a:r>
          </a:p>
          <a:p>
            <a:pPr algn="just"/>
            <a:r>
              <a:rPr lang="ru-RU" sz="2900" dirty="0">
                <a:solidFill>
                  <a:srgbClr val="0000FF"/>
                </a:solidFill>
              </a:rPr>
              <a:t>В 2012 </a:t>
            </a:r>
            <a:r>
              <a:rPr lang="ru-RU" sz="2900" dirty="0" smtClean="0">
                <a:solidFill>
                  <a:srgbClr val="0000FF"/>
                </a:solidFill>
              </a:rPr>
              <a:t>год -учитель </a:t>
            </a:r>
            <a:r>
              <a:rPr lang="ru-RU" sz="2900" dirty="0">
                <a:solidFill>
                  <a:srgbClr val="0000FF"/>
                </a:solidFill>
              </a:rPr>
              <a:t>русского языка и литературы стала победителем муниципального конкурса «Учитель года</a:t>
            </a:r>
            <a:r>
              <a:rPr lang="ru-RU" sz="2900" dirty="0" smtClean="0">
                <a:solidFill>
                  <a:srgbClr val="0000FF"/>
                </a:solidFill>
              </a:rPr>
              <a:t>»</a:t>
            </a:r>
            <a:endParaRPr lang="ru-RU" sz="2900" dirty="0">
              <a:solidFill>
                <a:srgbClr val="0000FF"/>
              </a:solidFill>
            </a:endParaRPr>
          </a:p>
          <a:p>
            <a:pPr algn="just"/>
            <a:r>
              <a:rPr lang="ru-RU" sz="2900" dirty="0" smtClean="0">
                <a:solidFill>
                  <a:srgbClr val="0000FF"/>
                </a:solidFill>
              </a:rPr>
              <a:t>2012- Премия губернатора «Первый учитель» Белоусова Н.В -участие</a:t>
            </a:r>
          </a:p>
          <a:p>
            <a:pPr algn="just"/>
            <a:r>
              <a:rPr lang="ru-RU" sz="2900" dirty="0" smtClean="0">
                <a:solidFill>
                  <a:srgbClr val="0000FF"/>
                </a:solidFill>
              </a:rPr>
              <a:t>2012 </a:t>
            </a:r>
            <a:r>
              <a:rPr lang="ru-RU" sz="2900" dirty="0">
                <a:solidFill>
                  <a:srgbClr val="0000FF"/>
                </a:solidFill>
              </a:rPr>
              <a:t>Премия губернатора «Лучший воспитатель» - </a:t>
            </a:r>
            <a:r>
              <a:rPr lang="ru-RU" sz="2900" dirty="0" err="1">
                <a:solidFill>
                  <a:srgbClr val="0000FF"/>
                </a:solidFill>
              </a:rPr>
              <a:t>Щеколкова</a:t>
            </a:r>
            <a:r>
              <a:rPr lang="ru-RU" sz="2900" dirty="0">
                <a:solidFill>
                  <a:srgbClr val="0000FF"/>
                </a:solidFill>
              </a:rPr>
              <a:t> О.А - победитель</a:t>
            </a:r>
          </a:p>
          <a:p>
            <a:pPr algn="just"/>
            <a:r>
              <a:rPr lang="ru-RU" sz="2900" dirty="0">
                <a:solidFill>
                  <a:srgbClr val="0000FF"/>
                </a:solidFill>
              </a:rPr>
              <a:t>2013 год Премия губернатора «Лучший учитель»- Яценко С.А</a:t>
            </a:r>
          </a:p>
          <a:p>
            <a:pPr algn="just"/>
            <a:r>
              <a:rPr lang="ru-RU" sz="2900" dirty="0">
                <a:solidFill>
                  <a:srgbClr val="0000FF"/>
                </a:solidFill>
              </a:rPr>
              <a:t>2013 год Премия губернатора «Лучший учитель СКК»- Лях Т.А</a:t>
            </a:r>
          </a:p>
          <a:p>
            <a:pPr algn="just"/>
            <a:r>
              <a:rPr lang="ru-RU" sz="2900" dirty="0">
                <a:solidFill>
                  <a:srgbClr val="0000FF"/>
                </a:solidFill>
              </a:rPr>
              <a:t>2013 Премия губернатора «Лучший воспитатель</a:t>
            </a:r>
            <a:r>
              <a:rPr lang="ru-RU" sz="2900" dirty="0" smtClean="0">
                <a:solidFill>
                  <a:srgbClr val="0000FF"/>
                </a:solidFill>
              </a:rPr>
              <a:t>» </a:t>
            </a:r>
            <a:r>
              <a:rPr lang="ru-RU" sz="2900" dirty="0">
                <a:solidFill>
                  <a:srgbClr val="0000FF"/>
                </a:solidFill>
              </a:rPr>
              <a:t>Черкасова О.В</a:t>
            </a:r>
          </a:p>
          <a:p>
            <a:pPr algn="just"/>
            <a:r>
              <a:rPr lang="ru-RU" sz="2900" dirty="0">
                <a:solidFill>
                  <a:srgbClr val="0000FF"/>
                </a:solidFill>
              </a:rPr>
              <a:t>2014 Премия губернатора «Лучший воспитатель»- Шагаева Н.А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808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социального партнерства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</a:t>
            </a:r>
            <a:r>
              <a:rPr lang="ru-RU" b="1" dirty="0" smtClean="0">
                <a:solidFill>
                  <a:srgbClr val="0000FF"/>
                </a:solidFill>
              </a:rPr>
              <a:t>Сетевой </a:t>
            </a:r>
            <a:r>
              <a:rPr lang="ru-RU" b="1" dirty="0">
                <a:solidFill>
                  <a:srgbClr val="0000FF"/>
                </a:solidFill>
              </a:rPr>
              <a:t>конкурс «Учитель года</a:t>
            </a:r>
            <a:r>
              <a:rPr lang="ru-RU" b="1" dirty="0" smtClean="0">
                <a:solidFill>
                  <a:srgbClr val="0000FF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00FF"/>
                </a:solidFill>
              </a:rPr>
              <a:t>Игра «Дебаты»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МКОУ </a:t>
            </a:r>
            <a:r>
              <a:rPr lang="ru-RU" b="1" dirty="0" err="1" smtClean="0">
                <a:solidFill>
                  <a:srgbClr val="0000FF"/>
                </a:solidFill>
              </a:rPr>
              <a:t>Тулинская</a:t>
            </a:r>
            <a:r>
              <a:rPr lang="ru-RU" b="1" dirty="0" smtClean="0">
                <a:solidFill>
                  <a:srgbClr val="0000FF"/>
                </a:solidFill>
              </a:rPr>
              <a:t> СОШ и МБОУ ЦО «Каразей»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     Администрация </a:t>
            </a:r>
            <a:r>
              <a:rPr lang="ru-RU" b="1" dirty="0" err="1" smtClean="0">
                <a:solidFill>
                  <a:srgbClr val="0000FF"/>
                </a:solidFill>
              </a:rPr>
              <a:t>Тулинского</a:t>
            </a:r>
            <a:r>
              <a:rPr lang="ru-RU" b="1" dirty="0" smtClean="0">
                <a:solidFill>
                  <a:srgbClr val="0000FF"/>
                </a:solidFill>
              </a:rPr>
              <a:t> и </a:t>
            </a:r>
            <a:r>
              <a:rPr lang="ru-RU" b="1" dirty="0" err="1" smtClean="0">
                <a:solidFill>
                  <a:srgbClr val="0000FF"/>
                </a:solidFill>
              </a:rPr>
              <a:t>Каразейского</a:t>
            </a:r>
            <a:r>
              <a:rPr lang="ru-RU" b="1" dirty="0" smtClean="0">
                <a:solidFill>
                  <a:srgbClr val="0000FF"/>
                </a:solidFill>
              </a:rPr>
              <a:t> поселений, ГОУ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57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Из </a:t>
            </a:r>
            <a:r>
              <a:rPr lang="ru-RU" sz="2000" dirty="0"/>
              <a:t>основных направлений методической работы для нас являются введение ФГОС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268760"/>
            <a:ext cx="70567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Внедрение требований ФГОС в практику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ОУ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776591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Анализ и обобщение педагогического опыта в решении проблем внедрения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2699921"/>
            <a:ext cx="7272808" cy="797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Текущая методическая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38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Корпоративное обучение педагогов (обучение на рабочем месте).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624" y="1600897"/>
            <a:ext cx="2026568" cy="4133056"/>
          </a:xfrm>
        </p:spPr>
        <p:txBody>
          <a:bodyPr>
            <a:normAutofit fontScale="4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когнитивного компонента (формирование четкого представление о структуре, принципах, требованиях, основных понятиях ФГОС и основной образовательной программы школы, а так же способах их реализации в образовательном процессе школы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259632" y="908720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283968" y="846138"/>
            <a:ext cx="792088" cy="782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740352" y="860736"/>
            <a:ext cx="792088" cy="768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90056" y="1628800"/>
            <a:ext cx="36667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операционального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компонента (овладение практическими навыками моделирования ООП ОУ, внеурочной деятельности, проектирования рабочих программ учебных предметов и программ внеурочной деятельности с учетом требований системно-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компетентностного подходов, применения инновационных технологий в образовательном процессе, стратегиями и приемами организации урока); </a:t>
            </a: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1844824"/>
            <a:ext cx="1810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 мотивационного компонента (повышение потребности педагогов в совершенствовании своей профессиональной деятельности и саморазвитии).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464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9" y="188640"/>
            <a:ext cx="8877849" cy="66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58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обучения на рабочем месте: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u="sng" dirty="0" smtClean="0"/>
              <a:t>1. Самоанализ и самооценка</a:t>
            </a:r>
            <a:r>
              <a:rPr lang="ru-RU" sz="2600" u="sng" dirty="0" smtClean="0"/>
              <a:t> </a:t>
            </a:r>
            <a:r>
              <a:rPr lang="ru-RU" sz="2600" dirty="0" smtClean="0"/>
              <a:t>- обучение в процессе анализа и оценки своей деятельности по разработанным критериям.</a:t>
            </a:r>
          </a:p>
          <a:p>
            <a:pPr marL="0" indent="0" algn="ctr">
              <a:buNone/>
            </a:pPr>
            <a:r>
              <a:rPr lang="ru-RU" sz="2600" dirty="0" smtClean="0"/>
              <a:t>Для </a:t>
            </a:r>
            <a:r>
              <a:rPr lang="ru-RU" sz="2600" dirty="0"/>
              <a:t>эффективной организации  методической работы в школе используются:</a:t>
            </a:r>
          </a:p>
          <a:p>
            <a:pPr lvl="0"/>
            <a:r>
              <a:rPr lang="ru-RU" sz="2600" dirty="0"/>
              <a:t>Анкета «Анализ затруднений педагога»</a:t>
            </a:r>
          </a:p>
          <a:p>
            <a:pPr lvl="0"/>
            <a:r>
              <a:rPr lang="ru-RU" sz="2600" dirty="0"/>
              <a:t>Диагностическая карта учителя за учебный год</a:t>
            </a:r>
          </a:p>
          <a:p>
            <a:pPr lvl="0"/>
            <a:r>
              <a:rPr lang="ru-RU" sz="2600" dirty="0"/>
              <a:t>Электронные издания (книги), портфолио </a:t>
            </a:r>
          </a:p>
          <a:p>
            <a:pPr lvl="0"/>
            <a:r>
              <a:rPr lang="ru-RU" sz="2600" dirty="0"/>
              <a:t>Индивидуальный план учителя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23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2696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Возникновение профессионально-познавательного интереса у учителя, желания развиваться, двигаться вперед – прямой результат работы методической службы школы по повышению профессионального мастерства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31659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2. Корпоративное обучение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- </a:t>
            </a:r>
            <a:r>
              <a:rPr lang="ru-RU" sz="2400" dirty="0"/>
              <a:t>обучение педагогов по определенным администрацией  целям и решаемым  задачи, участников процесса обучения, его вид и способ проведения. (Педсоветы, мастер-классы, практико-ориентированные семинары)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17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 </a:t>
            </a:r>
            <a:r>
              <a:rPr lang="ru-RU" b="1" dirty="0"/>
              <a:t>Участие в работе проблемных, рабочих групп </a:t>
            </a:r>
            <a:r>
              <a:rPr lang="ru-RU" dirty="0"/>
              <a:t>-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/>
              <a:t>Рабочая </a:t>
            </a:r>
            <a:r>
              <a:rPr lang="ru-RU" sz="2400" dirty="0"/>
              <a:t>группа «Преемственность между детским с садом и школой»;</a:t>
            </a:r>
          </a:p>
          <a:p>
            <a:pPr lvl="0"/>
            <a:r>
              <a:rPr lang="ru-RU" sz="2400" dirty="0"/>
              <a:t>Временная рабочая группа «Интерактивные приемы обучения»;</a:t>
            </a:r>
          </a:p>
          <a:p>
            <a:r>
              <a:rPr lang="ru-RU" sz="2400" dirty="0"/>
              <a:t>Ведется опытно-экспериментальная деятельность </a:t>
            </a:r>
            <a:r>
              <a:rPr lang="ru-RU" sz="2400" dirty="0" err="1"/>
              <a:t>педагогв</a:t>
            </a:r>
            <a:r>
              <a:rPr lang="ru-RU" sz="2400" dirty="0"/>
              <a:t> по разным проблемам, в частности (изучение современных технологий, использование ИКТ, педагогические мастерские и </a:t>
            </a:r>
          </a:p>
        </p:txBody>
      </p:sp>
    </p:spTree>
    <p:extLst>
      <p:ext uri="{BB962C8B-B14F-4D97-AF65-F5344CB8AC3E}">
        <p14:creationId xmlns:p14="http://schemas.microsoft.com/office/powerpoint/2010/main" val="3635132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</a:t>
            </a:r>
            <a:r>
              <a:rPr lang="ru-RU" b="1" dirty="0"/>
              <a:t>Педагогические мастерские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sz="2400" dirty="0"/>
              <a:t>обучение в процессе совместной разработки образцов профессиональной деятельности (планов уроков, учебных планов и программ и т.д.) под руководством одного из наиболее опытных и знающих учителей. Данная форма реализуется в процессе корпоративного обучения, деятельности методических объединений и проблемных и рабочих групп.</a:t>
            </a:r>
          </a:p>
          <a:p>
            <a:pPr algn="just">
              <a:lnSpc>
                <a:spcPct val="11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089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5. </a:t>
            </a:r>
            <a:r>
              <a:rPr lang="ru-RU" b="1" dirty="0"/>
              <a:t>Обучение на собственных открытых уроках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- </a:t>
            </a:r>
            <a:r>
              <a:rPr lang="ru-RU" sz="2400" dirty="0"/>
              <a:t>обучение в процессе подготовки урока по новому стандарту вместе с консультантом или наставником и в процессе его анализа вместе с посещавшими урок специалистами. Осуществляется в соответствие с планами методических объединений.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924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6. </a:t>
            </a:r>
            <a:r>
              <a:rPr lang="ru-RU" b="1" dirty="0" err="1"/>
              <a:t>Супервизии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– </a:t>
            </a:r>
            <a:r>
              <a:rPr lang="ru-RU" sz="2400" dirty="0"/>
              <a:t>мероприятия (открытые уроки, мастер-классы), проведенные учителем для коллег или описанные им проблемные ситуации, которые рассматриваются и анализируются совместно с опытными коллегами, благодаря чему учитель получает объективную информацию для более полного и объективного видения своей собственной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736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7. </a:t>
            </a:r>
            <a:r>
              <a:rPr lang="ru-RU" sz="2400" b="1" dirty="0"/>
              <a:t>Делегирование </a:t>
            </a:r>
            <a:r>
              <a:rPr lang="ru-RU" sz="2400" dirty="0"/>
              <a:t>- передача подчиненному нового круга задач с полномочиями самостоятельного принятия решений. Обучение подчиненных в ходе выполнения делегированной работы.</a:t>
            </a:r>
          </a:p>
          <a:p>
            <a:pPr algn="ctr"/>
            <a:r>
              <a:rPr lang="ru-RU" sz="2400" b="1" dirty="0"/>
              <a:t>8</a:t>
            </a:r>
            <a:r>
              <a:rPr lang="ru-RU" sz="2400" dirty="0"/>
              <a:t>. Участие в управлении реализацией проекта введения ФГОС, работа в составе </a:t>
            </a:r>
            <a:r>
              <a:rPr lang="ru-RU" sz="2400" b="1" dirty="0"/>
              <a:t>методического объединения</a:t>
            </a:r>
            <a:endParaRPr lang="ru-RU" sz="2400" dirty="0"/>
          </a:p>
          <a:p>
            <a:pPr algn="ctr"/>
            <a:r>
              <a:rPr lang="ru-RU" sz="2400" dirty="0"/>
              <a:t>9. </a:t>
            </a:r>
            <a:r>
              <a:rPr lang="ru-RU" sz="2400" b="1" dirty="0"/>
              <a:t>Ротация</a:t>
            </a:r>
            <a:r>
              <a:rPr lang="ru-RU" sz="2400" dirty="0"/>
              <a:t> - перевод работника на новое место или должность с целью получения им дополнительной профессиональной квалификации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142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864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Заинтересовать людей работать - значит реализовать планы.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Заинтересовать </a:t>
            </a:r>
            <a:r>
              <a:rPr lang="ru-RU" dirty="0"/>
              <a:t>учителей  в профессиональном развитии- значит надолго обеспечить успех в развитии всей образовательной организации. </a:t>
            </a:r>
          </a:p>
          <a:p>
            <a:endParaRPr lang="ru-RU" dirty="0"/>
          </a:p>
        </p:txBody>
      </p:sp>
      <p:sp>
        <p:nvSpPr>
          <p:cNvPr id="5" name="AutoShape 4" descr="Картинки по запросу картинка учитель с цвет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0" y="3377264"/>
            <a:ext cx="3816424" cy="3460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332656"/>
            <a:ext cx="74188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ВНИМАНИЕ.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756239"/>
            <a:ext cx="4829565" cy="4077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НОО и ООО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79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Обширный комплекс </a:t>
            </a:r>
            <a:r>
              <a:rPr lang="ru-RU" sz="2000" dirty="0"/>
              <a:t>материалов и документов, взаимосвязанных друг с другом и обеспечивающих их внедрением в практику массовой школы. </a:t>
            </a:r>
            <a:endParaRPr lang="ru-RU" sz="20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081803"/>
            <a:ext cx="2664296" cy="1776197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 rot="16200000">
            <a:off x="4031940" y="-783468"/>
            <a:ext cx="1296144" cy="7704856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3930248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Данное внедрение не может осуществляться только на основе знакомства с комплексом этих документов.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69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Внедрение </a:t>
            </a:r>
            <a:r>
              <a:rPr lang="ru-RU" sz="2800" dirty="0"/>
              <a:t>ФГОС НОО и ООО может обостриться противоречиями, требующим своего разрешения, а именно: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необходимостью модернизации системы управления методической работой в образовательном </a:t>
            </a:r>
            <a:r>
              <a:rPr lang="ru-RU" dirty="0" smtClean="0"/>
              <a:t>учреждении;</a:t>
            </a:r>
            <a:endParaRPr lang="ru-RU" dirty="0"/>
          </a:p>
          <a:p>
            <a:r>
              <a:rPr lang="ru-RU" dirty="0"/>
              <a:t>- повышенными требованиями к работе педагогов и неготовностью к удовлетворению данных ожиданий общества в силу недостаточности научно-методической и технологической поддержки их деятельности</a:t>
            </a:r>
          </a:p>
          <a:p>
            <a:r>
              <a:rPr lang="ru-RU" dirty="0"/>
              <a:t>- сохранением традиционных подходов в управлении методической работой в школе и неудовлетворенностью педагогов устаревшими формами, методами, содержанием методической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06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в образовании: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существенно изменяется содержание образования;</a:t>
            </a:r>
          </a:p>
          <a:p>
            <a:pPr algn="just"/>
            <a:r>
              <a:rPr lang="ru-RU" sz="2400" dirty="0" smtClean="0"/>
              <a:t> вводятся новые поколения государственных образовательных стандартов;</a:t>
            </a:r>
          </a:p>
          <a:p>
            <a:pPr algn="just"/>
            <a:r>
              <a:rPr lang="ru-RU" sz="2400" dirty="0" smtClean="0"/>
              <a:t> повсеместно внедряются новые методы, средства и технологии обучения, воспитания и управления; создается общероссийская система оценки качества образования.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77073"/>
            <a:ext cx="3024336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Методическая  работа: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26463" y="753524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20840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sz="2000" b="1" dirty="0" smtClean="0">
                <a:solidFill>
                  <a:srgbClr val="FF0000"/>
                </a:solidFill>
              </a:rPr>
              <a:t>Работа </a:t>
            </a:r>
            <a:r>
              <a:rPr lang="ru-RU" sz="2000" b="1" dirty="0">
                <a:solidFill>
                  <a:srgbClr val="FF0000"/>
                </a:solidFill>
              </a:rPr>
              <a:t>в методических объединениях, творческих группах;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-Исследовательская деятельность;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-Инновационная деятельность, освоение новых педагогических технологий;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-Различные формы педагогической поддержки;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-Активное участие в педагогических конкурсах и фестивалях;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Трансляция собственного педагогического опыта;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-Использование ИКТ и др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-</a:t>
            </a:r>
            <a:r>
              <a:rPr lang="ru-RU" sz="2000" b="1" dirty="0" err="1" smtClean="0">
                <a:solidFill>
                  <a:srgbClr val="FF0000"/>
                </a:solidFill>
              </a:rPr>
              <a:t>Экпертиза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образования «Каразей»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9494">
            <a:off x="6370490" y="3162348"/>
            <a:ext cx="2443077" cy="3054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8523">
            <a:off x="-82648" y="3316377"/>
            <a:ext cx="2163206" cy="31134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908720"/>
            <a:ext cx="4938704" cy="36269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3924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- </a:t>
            </a:r>
            <a:r>
              <a:rPr lang="ru-RU" sz="2400" dirty="0">
                <a:solidFill>
                  <a:srgbClr val="0000FF"/>
                </a:solidFill>
              </a:rPr>
              <a:t>2004 </a:t>
            </a:r>
            <a:r>
              <a:rPr lang="ru-RU" sz="2400" dirty="0" smtClean="0">
                <a:solidFill>
                  <a:srgbClr val="0000FF"/>
                </a:solidFill>
              </a:rPr>
              <a:t>год федеральная площадка </a:t>
            </a:r>
            <a:r>
              <a:rPr lang="ru-RU" sz="2400" dirty="0">
                <a:solidFill>
                  <a:srgbClr val="0000FF"/>
                </a:solidFill>
              </a:rPr>
              <a:t>по теме «Школа- социокультурный центр села</a:t>
            </a:r>
            <a:r>
              <a:rPr lang="ru-RU" sz="2400" dirty="0" smtClean="0">
                <a:solidFill>
                  <a:srgbClr val="0000FF"/>
                </a:solidFill>
              </a:rPr>
              <a:t>»</a:t>
            </a:r>
          </a:p>
          <a:p>
            <a:pPr algn="just"/>
            <a:r>
              <a:rPr lang="ru-RU" sz="2400" dirty="0" smtClean="0">
                <a:solidFill>
                  <a:srgbClr val="0000FF"/>
                </a:solidFill>
              </a:rPr>
              <a:t>  </a:t>
            </a:r>
            <a:r>
              <a:rPr lang="ru-RU" sz="2400" dirty="0">
                <a:solidFill>
                  <a:srgbClr val="0000FF"/>
                </a:solidFill>
              </a:rPr>
              <a:t>2005 </a:t>
            </a:r>
            <a:r>
              <a:rPr lang="ru-RU" sz="2400" dirty="0" smtClean="0">
                <a:solidFill>
                  <a:srgbClr val="0000FF"/>
                </a:solidFill>
              </a:rPr>
              <a:t>год «Лучшее </a:t>
            </a:r>
            <a:r>
              <a:rPr lang="ru-RU" sz="2400" dirty="0">
                <a:solidFill>
                  <a:srgbClr val="0000FF"/>
                </a:solidFill>
              </a:rPr>
              <a:t>образовательное учреждение Иркутской области</a:t>
            </a:r>
            <a:r>
              <a:rPr lang="ru-RU" sz="2400" dirty="0" smtClean="0">
                <a:solidFill>
                  <a:srgbClr val="0000FF"/>
                </a:solidFill>
              </a:rPr>
              <a:t>»</a:t>
            </a:r>
          </a:p>
          <a:p>
            <a:pPr algn="just"/>
            <a:r>
              <a:rPr lang="ru-RU" sz="2400" dirty="0" smtClean="0">
                <a:solidFill>
                  <a:srgbClr val="0000FF"/>
                </a:solidFill>
              </a:rPr>
              <a:t>2011 год- </a:t>
            </a:r>
            <a:r>
              <a:rPr lang="ru-RU" sz="2400" dirty="0">
                <a:solidFill>
                  <a:srgbClr val="0000FF"/>
                </a:solidFill>
              </a:rPr>
              <a:t>лауреат регионального конкурса «Традиционная школа здоровья</a:t>
            </a:r>
            <a:r>
              <a:rPr lang="ru-RU" sz="2400" dirty="0" smtClean="0">
                <a:solidFill>
                  <a:srgbClr val="0000FF"/>
                </a:solidFill>
              </a:rPr>
              <a:t>»</a:t>
            </a:r>
          </a:p>
          <a:p>
            <a:pPr algn="just"/>
            <a:r>
              <a:rPr lang="ru-RU" sz="2400" dirty="0" smtClean="0">
                <a:solidFill>
                  <a:srgbClr val="0000FF"/>
                </a:solidFill>
              </a:rPr>
              <a:t>«</a:t>
            </a:r>
            <a:r>
              <a:rPr lang="ru-RU" sz="2400" dirty="0">
                <a:solidFill>
                  <a:srgbClr val="0000FF"/>
                </a:solidFill>
              </a:rPr>
              <a:t>Лучший лагерь </a:t>
            </a:r>
            <a:r>
              <a:rPr lang="ru-RU" sz="2400" dirty="0" err="1">
                <a:solidFill>
                  <a:srgbClr val="0000FF"/>
                </a:solidFill>
              </a:rPr>
              <a:t>Приангарья</a:t>
            </a:r>
            <a:r>
              <a:rPr lang="ru-RU" sz="2400" dirty="0" smtClean="0">
                <a:solidFill>
                  <a:srgbClr val="0000FF"/>
                </a:solidFill>
              </a:rPr>
              <a:t>» </a:t>
            </a:r>
          </a:p>
          <a:p>
            <a:pPr algn="just"/>
            <a:r>
              <a:rPr lang="ru-RU" sz="2400" dirty="0" smtClean="0">
                <a:solidFill>
                  <a:srgbClr val="0000FF"/>
                </a:solidFill>
              </a:rPr>
              <a:t>2012 </a:t>
            </a:r>
            <a:r>
              <a:rPr lang="ru-RU" sz="2400" dirty="0">
                <a:solidFill>
                  <a:srgbClr val="0000FF"/>
                </a:solidFill>
              </a:rPr>
              <a:t>год- призер конкурса «Сто престижных школ Сибири</a:t>
            </a:r>
            <a:r>
              <a:rPr lang="ru-RU" sz="2400" dirty="0" smtClean="0">
                <a:solidFill>
                  <a:srgbClr val="0000FF"/>
                </a:solidFill>
              </a:rPr>
              <a:t>»</a:t>
            </a:r>
          </a:p>
          <a:p>
            <a:pPr algn="just"/>
            <a:r>
              <a:rPr lang="ru-RU" sz="2400" dirty="0" smtClean="0">
                <a:solidFill>
                  <a:srgbClr val="0000FF"/>
                </a:solidFill>
              </a:rPr>
              <a:t>2013-Педагогическая </a:t>
            </a:r>
            <a:r>
              <a:rPr lang="ru-RU" sz="2400" dirty="0">
                <a:solidFill>
                  <a:srgbClr val="0000FF"/>
                </a:solidFill>
              </a:rPr>
              <a:t>площадка ИРО </a:t>
            </a:r>
            <a:r>
              <a:rPr lang="ru-RU" sz="2400" dirty="0" smtClean="0">
                <a:solidFill>
                  <a:srgbClr val="0000FF"/>
                </a:solidFill>
              </a:rPr>
              <a:t>«</a:t>
            </a:r>
            <a:r>
              <a:rPr lang="ru-RU" sz="2400" dirty="0">
                <a:solidFill>
                  <a:srgbClr val="0000FF"/>
                </a:solidFill>
              </a:rPr>
              <a:t>Оценка  эффективности деятельности педагогических работников</a:t>
            </a:r>
            <a:r>
              <a:rPr lang="ru-RU" sz="2400" dirty="0" smtClean="0">
                <a:solidFill>
                  <a:srgbClr val="0000FF"/>
                </a:solidFill>
              </a:rPr>
              <a:t>».</a:t>
            </a:r>
          </a:p>
          <a:p>
            <a:pPr algn="just"/>
            <a:r>
              <a:rPr lang="ru-RU" sz="2400" dirty="0" smtClean="0">
                <a:solidFill>
                  <a:srgbClr val="0000FF"/>
                </a:solidFill>
              </a:rPr>
              <a:t>2015 – лауреат регионального конкурса «Школа качества» 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Проблемы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	</a:t>
            </a:r>
            <a:r>
              <a:rPr lang="ru-RU" sz="2000" b="1" dirty="0" smtClean="0">
                <a:solidFill>
                  <a:srgbClr val="0000FF"/>
                </a:solidFill>
              </a:rPr>
              <a:t>Отсутствие </a:t>
            </a:r>
            <a:r>
              <a:rPr lang="ru-RU" sz="2000" b="1" dirty="0">
                <a:solidFill>
                  <a:srgbClr val="0000FF"/>
                </a:solidFill>
              </a:rPr>
              <a:t>аналитического подхода в работе </a:t>
            </a:r>
            <a:r>
              <a:rPr lang="ru-RU" sz="2000" b="1" dirty="0" smtClean="0">
                <a:solidFill>
                  <a:srgbClr val="0000FF"/>
                </a:solidFill>
              </a:rPr>
              <a:t>ШМО</a:t>
            </a:r>
            <a:endParaRPr lang="ru-RU" sz="20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0000FF"/>
                </a:solidFill>
              </a:rPr>
              <a:t>	</a:t>
            </a:r>
            <a:r>
              <a:rPr lang="ru-RU" sz="2000" b="1" dirty="0" smtClean="0">
                <a:solidFill>
                  <a:srgbClr val="0000FF"/>
                </a:solidFill>
              </a:rPr>
              <a:t>Отсутствие </a:t>
            </a:r>
            <a:r>
              <a:rPr lang="ru-RU" sz="2000" b="1" dirty="0">
                <a:solidFill>
                  <a:srgbClr val="0000FF"/>
                </a:solidFill>
              </a:rPr>
              <a:t>мотивации большинства учителей к исследовательской работе.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6142" y="3107508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3399"/>
                </a:solidFill>
              </a:rPr>
              <a:t>Но 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874846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Методический </a:t>
            </a:r>
            <a:r>
              <a:rPr lang="ru-RU" sz="2000" b="1" dirty="0">
                <a:solidFill>
                  <a:srgbClr val="0000FF"/>
                </a:solidFill>
              </a:rPr>
              <a:t>уровень педагогов </a:t>
            </a:r>
            <a:r>
              <a:rPr lang="ru-RU" sz="2000" b="1" dirty="0" smtClean="0">
                <a:solidFill>
                  <a:srgbClr val="0000FF"/>
                </a:solidFill>
              </a:rPr>
              <a:t>довольно </a:t>
            </a:r>
            <a:r>
              <a:rPr lang="ru-RU" sz="2000" b="1" dirty="0">
                <a:solidFill>
                  <a:srgbClr val="0000FF"/>
                </a:solidFill>
              </a:rPr>
              <a:t>высок</a:t>
            </a:r>
          </a:p>
        </p:txBody>
      </p:sp>
    </p:spTree>
    <p:extLst>
      <p:ext uri="{BB962C8B-B14F-4D97-AF65-F5344CB8AC3E}">
        <p14:creationId xmlns:p14="http://schemas.microsoft.com/office/powerpoint/2010/main" val="3389777858"/>
      </p:ext>
    </p:extLst>
  </p:cSld>
  <p:clrMapOvr>
    <a:masterClrMapping/>
  </p:clrMapOvr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Props1.xml><?xml version="1.0" encoding="utf-8"?>
<ds:datastoreItem xmlns:ds="http://schemas.openxmlformats.org/officeDocument/2006/customXml" ds:itemID="{402C614C-32F0-4E99-98B1-0567D4414F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3BDFD5-AF7D-47DD-944F-0A9E24D59CF6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860</TotalTime>
  <Words>1269</Words>
  <Application>Microsoft Office PowerPoint</Application>
  <PresentationFormat>Экран (4:3)</PresentationFormat>
  <Paragraphs>195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TS101908700</vt:lpstr>
      <vt:lpstr> Управлением развитием методической работы в образовательной организации </vt:lpstr>
      <vt:lpstr>Презентация PowerPoint</vt:lpstr>
      <vt:lpstr>ФГОС НОО и ООО</vt:lpstr>
      <vt:lpstr>Внедрение ФГОС НОО и ООО может обостриться противоречиями, требующим своего разрешения, а именно: </vt:lpstr>
      <vt:lpstr>Изменения в образовании:</vt:lpstr>
      <vt:lpstr>Презентация PowerPoint</vt:lpstr>
      <vt:lpstr>Центр образования «Каразей» </vt:lpstr>
      <vt:lpstr>Презентация PowerPoint</vt:lpstr>
      <vt:lpstr>Проблемы:</vt:lpstr>
      <vt:lpstr>Количественный состав</vt:lpstr>
      <vt:lpstr>Сравнительная таблица квалификационных категорий по годам.</vt:lpstr>
      <vt:lpstr>КУРСЫ ПОВЫШЕНИЯ КВАЛИФИКАЦИИ   14-15 УЧЕБНЫЙ ГОД</vt:lpstr>
      <vt:lpstr>В школе действуют 6 методических объединения.  </vt:lpstr>
      <vt:lpstr>Результат работы:</vt:lpstr>
      <vt:lpstr>Развитие социального партнерства</vt:lpstr>
      <vt:lpstr>Из основных направлений методической работы для нас являются введение ФГОС</vt:lpstr>
      <vt:lpstr>4. Корпоративное обучение педагогов (обучение на рабочем месте).  </vt:lpstr>
      <vt:lpstr>Презентация PowerPoint</vt:lpstr>
      <vt:lpstr>Формы обучения на рабочем месте: </vt:lpstr>
      <vt:lpstr>2. Корпоративное обучение </vt:lpstr>
      <vt:lpstr>3. Участие в работе проблемных, рабочих групп - </vt:lpstr>
      <vt:lpstr>4. Педагогические мастерские </vt:lpstr>
      <vt:lpstr>5. Обучение на собственных открытых уроках </vt:lpstr>
      <vt:lpstr>6. Супервизии 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 модели выпускника ДОУ  к модели выпускника НОШ»</dc:title>
  <dc:creator>User</dc:creator>
  <cp:lastModifiedBy>Оксана</cp:lastModifiedBy>
  <cp:revision>28</cp:revision>
  <dcterms:created xsi:type="dcterms:W3CDTF">2011-10-30T19:43:40Z</dcterms:created>
  <dcterms:modified xsi:type="dcterms:W3CDTF">2015-08-26T15:05:38Z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