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0" r:id="rId1"/>
  </p:sldMasterIdLst>
  <p:sldIdLst>
    <p:sldId id="256" r:id="rId2"/>
    <p:sldId id="258" r:id="rId3"/>
    <p:sldId id="259" r:id="rId4"/>
    <p:sldId id="261" r:id="rId5"/>
    <p:sldId id="272" r:id="rId6"/>
    <p:sldId id="273" r:id="rId7"/>
    <p:sldId id="274" r:id="rId8"/>
    <p:sldId id="275" r:id="rId9"/>
    <p:sldId id="276" r:id="rId10"/>
    <p:sldId id="277" r:id="rId11"/>
    <p:sldId id="280" r:id="rId12"/>
    <p:sldId id="281" r:id="rId13"/>
    <p:sldId id="282" r:id="rId14"/>
    <p:sldId id="283" r:id="rId15"/>
    <p:sldId id="271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6699FF"/>
    <a:srgbClr val="F42C49"/>
    <a:srgbClr val="FF99CC"/>
    <a:srgbClr val="66FF66"/>
    <a:srgbClr val="E6FEE7"/>
    <a:srgbClr val="FFFF66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32" autoAdjust="0"/>
    <p:restoredTop sz="94669" autoAdjust="0"/>
  </p:normalViewPr>
  <p:slideViewPr>
    <p:cSldViewPr>
      <p:cViewPr>
        <p:scale>
          <a:sx n="74" d="100"/>
          <a:sy n="74" d="100"/>
        </p:scale>
        <p:origin x="-1302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fld id="{8156A8F1-2BB6-459B-A4E1-BD2EA2CC7B78}" type="datetimeFigureOut">
              <a:rPr lang="ru-RU" smtClean="0"/>
              <a:pPr>
                <a:defRPr/>
              </a:pPr>
              <a:t>12.05.2015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2CAF229-EB91-4F1E-A997-5D36E344C88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F3AC41-8BCB-4DA9-B2FB-186E0706E442}" type="datetimeFigureOut">
              <a:rPr lang="ru-RU" smtClean="0"/>
              <a:pPr>
                <a:defRPr/>
              </a:pPr>
              <a:t>12.05.2015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9D6D3B-3705-485D-9BCD-DA3B84D355F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350025-AAF4-412F-855D-7270E605367F}" type="datetimeFigureOut">
              <a:rPr lang="ru-RU" smtClean="0"/>
              <a:pPr>
                <a:defRPr/>
              </a:pPr>
              <a:t>12.05.2015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3EF563-C8C9-4E8E-B9BC-BA33BAE8A93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pPr>
              <a:defRPr/>
            </a:pPr>
            <a:fld id="{92D6F182-C83E-4EE7-B28F-7371B34A180F}" type="datetimeFigureOut">
              <a:rPr lang="ru-RU" smtClean="0"/>
              <a:pPr>
                <a:defRPr/>
              </a:pPr>
              <a:t>12.05.2015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011F0B-7F12-46D2-B789-92BED6C0855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pPr>
              <a:defRPr/>
            </a:pPr>
            <a:fld id="{C67D70E1-C26A-4F07-890F-67D5BDE5F7F1}" type="datetimeFigureOut">
              <a:rPr lang="ru-RU" smtClean="0"/>
              <a:pPr>
                <a:defRPr/>
              </a:pPr>
              <a:t>12.05.2015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pPr>
              <a:defRPr/>
            </a:pPr>
            <a:fld id="{E03E9953-EE62-47F4-A314-E62448181A1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fld id="{CA9C097D-C007-4925-89CD-2DF5520FF7BA}" type="datetimeFigureOut">
              <a:rPr lang="ru-RU" smtClean="0"/>
              <a:pPr>
                <a:defRPr/>
              </a:pPr>
              <a:t>12.05.2015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>
              <a:defRPr/>
            </a:pPr>
            <a:fld id="{A916F693-AEDB-4B9A-B1E0-8BA70DC884A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pPr>
              <a:defRPr/>
            </a:pPr>
            <a:fld id="{030A1A00-EBA1-4094-9DF0-1AC9F5A24962}" type="datetimeFigureOut">
              <a:rPr lang="ru-RU" smtClean="0"/>
              <a:pPr>
                <a:defRPr/>
              </a:pPr>
              <a:t>12.05.2015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084081D-3879-4853-BE92-2908067B057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17C6C6-30B0-4D1B-B1F9-2483A4BE3811}" type="datetimeFigureOut">
              <a:rPr lang="ru-RU" smtClean="0"/>
              <a:pPr>
                <a:defRPr/>
              </a:pPr>
              <a:t>12.05.2015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A798FC-54D5-4428-8A9C-E9B554D4A88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fld id="{E4069605-EE6E-4ECB-96B3-B7AED1A4700B}" type="datetimeFigureOut">
              <a:rPr lang="ru-RU" smtClean="0"/>
              <a:pPr>
                <a:defRPr/>
              </a:pPr>
              <a:t>12.05.2015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>
              <a:defRPr/>
            </a:pPr>
            <a:fld id="{0210E86B-7F4F-410D-A4E1-67D9B66EB95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E586F20C-26D6-4FCC-8F3B-73161EB80467}" type="datetimeFigureOut">
              <a:rPr lang="ru-RU" smtClean="0"/>
              <a:pPr>
                <a:defRPr/>
              </a:pPr>
              <a:t>12.05.2015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FD931D72-79D2-4C11-9A9F-9CD5E769C97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3117544B-29FF-4A86-B31C-4BD1F7D18482}" type="datetimeFigureOut">
              <a:rPr lang="ru-RU" smtClean="0"/>
              <a:pPr>
                <a:defRPr/>
              </a:pPr>
              <a:t>12.05.2015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3B6C0CC6-8E0A-4FA8-85E7-F6059C137D4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5356274-0AA2-4851-874D-650A75754FFA}" type="datetimeFigureOut">
              <a:rPr lang="ru-RU" smtClean="0"/>
              <a:pPr>
                <a:defRPr/>
              </a:pPr>
              <a:t>12.05.2015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F2174ED-1DAC-4A48-B718-28E4FEFE8D8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31" r:id="rId1"/>
    <p:sldLayoutId id="2147483932" r:id="rId2"/>
    <p:sldLayoutId id="2147483933" r:id="rId3"/>
    <p:sldLayoutId id="2147483934" r:id="rId4"/>
    <p:sldLayoutId id="2147483935" r:id="rId5"/>
    <p:sldLayoutId id="2147483936" r:id="rId6"/>
    <p:sldLayoutId id="2147483937" r:id="rId7"/>
    <p:sldLayoutId id="2147483938" r:id="rId8"/>
    <p:sldLayoutId id="2147483939" r:id="rId9"/>
    <p:sldLayoutId id="2147483940" r:id="rId10"/>
    <p:sldLayoutId id="2147483941" r:id="rId11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3140968"/>
            <a:ext cx="8458200" cy="1470025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n-lt"/>
              </a:rPr>
              <a:t/>
            </a:r>
            <a:br>
              <a:rPr lang="ru-RU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n-lt"/>
              </a:rPr>
            </a:b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n-lt"/>
              </a:rPr>
              <a:t/>
            </a:r>
            <a:br>
              <a:rPr lang="ru-RU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n-lt"/>
              </a:rPr>
            </a:b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n-lt"/>
              </a:rPr>
              <a:t/>
            </a:r>
            <a:br>
              <a:rPr lang="ru-RU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n-lt"/>
              </a:rPr>
            </a:b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n-lt"/>
              </a:rPr>
              <a:t/>
            </a:r>
            <a:br>
              <a:rPr lang="ru-RU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n-lt"/>
              </a:rPr>
            </a:b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n-lt"/>
              </a:rPr>
              <a:t/>
            </a:r>
            <a:br>
              <a:rPr lang="ru-RU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n-lt"/>
              </a:rPr>
            </a:b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n-lt"/>
              </a:rPr>
              <a:t/>
            </a:r>
            <a:br>
              <a:rPr lang="ru-RU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n-lt"/>
              </a:rPr>
            </a:b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n-lt"/>
              </a:rPr>
              <a:t/>
            </a:r>
            <a:br>
              <a:rPr lang="ru-RU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n-lt"/>
              </a:rPr>
            </a:b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n-lt"/>
              </a:rPr>
              <a:t/>
            </a:r>
            <a:br>
              <a:rPr lang="ru-RU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n-lt"/>
              </a:rPr>
            </a:b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n-lt"/>
              </a:rPr>
              <a:t/>
            </a:r>
            <a:br>
              <a:rPr lang="ru-RU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n-lt"/>
              </a:rPr>
            </a:b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n-lt"/>
              </a:rPr>
              <a:t/>
            </a:r>
            <a:br>
              <a:rPr lang="ru-RU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n-lt"/>
              </a:rPr>
            </a:br>
            <a:r>
              <a:rPr lang="ru-RU" b="1" dirty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n-lt"/>
              </a:rPr>
              <a:t/>
            </a:r>
            <a:br>
              <a:rPr lang="ru-RU" b="1" dirty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n-lt"/>
              </a:rPr>
            </a:b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n-lt"/>
              </a:rPr>
              <a:t/>
            </a:r>
            <a:br>
              <a:rPr lang="ru-RU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n-lt"/>
              </a:rPr>
            </a:br>
            <a:r>
              <a:rPr lang="ru-RU" b="1" dirty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n-lt"/>
              </a:rPr>
              <a:t/>
            </a:r>
            <a:br>
              <a:rPr lang="ru-RU" b="1" dirty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n-lt"/>
              </a:rPr>
            </a:b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n-lt"/>
              </a:rPr>
              <a:t/>
            </a:r>
            <a:br>
              <a:rPr lang="ru-RU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n-lt"/>
              </a:rPr>
            </a:br>
            <a:r>
              <a:rPr lang="ru-RU" b="1" dirty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n-lt"/>
              </a:rPr>
              <a:t/>
            </a:r>
            <a:br>
              <a:rPr lang="ru-RU" b="1" dirty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n-lt"/>
              </a:rPr>
            </a:b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n-lt"/>
              </a:rPr>
              <a:t/>
            </a:r>
            <a:br>
              <a:rPr lang="ru-RU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n-lt"/>
              </a:rPr>
            </a:br>
            <a:r>
              <a:rPr lang="ru-RU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n-lt"/>
              </a:rPr>
              <a:t/>
            </a:r>
            <a:br>
              <a:rPr lang="ru-RU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n-lt"/>
              </a:rPr>
            </a:br>
            <a:r>
              <a:rPr lang="ru-RU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n-lt"/>
              </a:rPr>
              <a:t/>
            </a:r>
            <a:br>
              <a:rPr lang="ru-RU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n-lt"/>
              </a:rPr>
            </a:br>
            <a:r>
              <a:rPr lang="ru-RU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n-lt"/>
              </a:rPr>
              <a:t/>
            </a:r>
            <a:br>
              <a:rPr lang="ru-RU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n-lt"/>
              </a:rPr>
            </a:br>
            <a:r>
              <a:rPr lang="ru-RU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n-lt"/>
              </a:rPr>
              <a:t/>
            </a:r>
            <a:br>
              <a:rPr lang="ru-RU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n-lt"/>
              </a:rPr>
            </a:br>
            <a:r>
              <a:rPr lang="ru-RU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n-lt"/>
              </a:rPr>
              <a:t/>
            </a:r>
            <a:br>
              <a:rPr lang="ru-RU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n-lt"/>
              </a:rPr>
            </a:br>
            <a:r>
              <a:rPr lang="ru-RU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n-lt"/>
              </a:rPr>
              <a:t/>
            </a:r>
            <a:br>
              <a:rPr lang="ru-RU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n-lt"/>
              </a:rPr>
            </a:br>
            <a:r>
              <a:rPr lang="ru-RU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n-lt"/>
              </a:rPr>
              <a:t/>
            </a:r>
            <a:br>
              <a:rPr lang="ru-RU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n-lt"/>
              </a:rPr>
            </a:br>
            <a:r>
              <a:rPr lang="ru-RU" sz="2000" b="0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МБДОУ «Детский сад № 5 «Теремок» с. Погореловка </a:t>
            </a:r>
            <a:r>
              <a:rPr lang="ru-RU" sz="2000" b="0" dirty="0" err="1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Корочанского</a:t>
            </a:r>
            <a:r>
              <a:rPr lang="ru-RU" sz="2000" b="0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 района Белгородской области»</a:t>
            </a:r>
            <a:r>
              <a:rPr lang="ru-RU" sz="1400" b="0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0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n-lt"/>
              </a:rPr>
              <a:t/>
            </a:r>
            <a:br>
              <a:rPr lang="ru-RU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n-lt"/>
              </a:rPr>
            </a:br>
            <a:r>
              <a:rPr lang="ru-RU" sz="36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n-lt"/>
              </a:rPr>
              <a:t>Образовательная деятельность в детском саду  в соответствии с Федеральными Государственными Стандартами</a:t>
            </a:r>
            <a:endParaRPr lang="ru-RU" sz="3600" b="1" dirty="0">
              <a:solidFill>
                <a:schemeClr val="tx2">
                  <a:satMod val="13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85825" y="4479925"/>
            <a:ext cx="7718623" cy="1930400"/>
          </a:xfrm>
        </p:spPr>
        <p:txBody>
          <a:bodyPr>
            <a:normAutofit/>
          </a:bodyPr>
          <a:lstStyle/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4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Подготовила: </a:t>
            </a:r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воспитатель </a:t>
            </a:r>
            <a:r>
              <a:rPr lang="ru-RU" sz="24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Францишкова</a:t>
            </a:r>
            <a:r>
              <a:rPr lang="ru-RU" sz="2400" b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О.И.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1172702"/>
              </p:ext>
            </p:extLst>
          </p:nvPr>
        </p:nvGraphicFramePr>
        <p:xfrm>
          <a:off x="0" y="0"/>
          <a:ext cx="9143999" cy="6858000"/>
        </p:xfrm>
        <a:graphic>
          <a:graphicData uri="http://schemas.openxmlformats.org/drawingml/2006/table">
            <a:tbl>
              <a:tblPr/>
              <a:tblGrid>
                <a:gridCol w="4386406"/>
                <a:gridCol w="4757593"/>
              </a:tblGrid>
              <a:tr h="3429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 Все дети обязательно должны присутствовать на занятии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205" marR="61205" marT="30602" marB="30602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 Допускаются так называемые свободные «вход» и «выход» детей, что вовсе не предполагает провозглашения анархии в детском саду. Уважая ребенка, его состояние, настроение, предпочтение и интересы, взрослый обязан предоставить ему возможность выбора – участвовать или не участвовать вместе с другими детьми в совместном деле, но при этом вправе потребовать такого же уважения и к участникам этого совместного дела.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205" marR="61205" marT="30602" marB="306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429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 Образовательный процесс в значительной степени регламентирован. Главное для взрослого – двигаться по заранее намеченному плану, программе. Педагог часто опирается на подготовленный конспект занятия, в котором расписаны реплики и вопросы взрослого, ответы детей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205" marR="61205" marT="30602" marB="30602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 Образовательный процесс предполагает внесение изменений (корректив) в планы, программы с учетом потребностей и интересов детей, конспекты могут использоваться частично, для заимствования фактического материала (например, интересных сведений о композиторах, писателях, художниках и их произведениях), отдельных методов и приемов и др., но не как «готовый образец» образовательного процесса.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205" marR="61205" marT="30602" marB="306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2540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450" y="333375"/>
            <a:ext cx="7497763" cy="935038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2">
                    <a:satMod val="130000"/>
                  </a:schemeClr>
                </a:solidFill>
              </a:rPr>
              <a:t>Основные тезисы организации партнерской деятельности взрослого с детьми</a:t>
            </a:r>
            <a:endParaRPr lang="ru-RU" sz="2800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3554" name="Прямоугольник 2"/>
          <p:cNvSpPr>
            <a:spLocks noChangeArrowheads="1"/>
          </p:cNvSpPr>
          <p:nvPr/>
        </p:nvSpPr>
        <p:spPr bwMode="auto">
          <a:xfrm>
            <a:off x="1116013" y="1557338"/>
            <a:ext cx="7632700" cy="378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  <a:tabLst>
                <a:tab pos="457200" algn="l"/>
              </a:tabLst>
            </a:pPr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включенность воспитателя в деятельность наравне с детьми;</a:t>
            </a:r>
            <a:endParaRPr lang="ru-RU" sz="2400"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добровольное присоединение дошкольников к деятельности</a:t>
            </a:r>
            <a:r>
              <a:rPr lang="ru-RU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(без психического и дисциплинарного принуждения);</a:t>
            </a:r>
            <a:endParaRPr lang="ru-RU" sz="2400"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свободное общение и перемещение детей во время деятельности (при соответствии организации рабочего пространства);</a:t>
            </a:r>
            <a:endParaRPr lang="ru-RU" sz="2400"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открытый временной конец деятельности (каждый работает в своем темпе).</a:t>
            </a:r>
            <a:endParaRPr lang="ru-RU" sz="24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3555" name="Прямоугольник 3"/>
          <p:cNvSpPr>
            <a:spLocks noChangeArrowheads="1"/>
          </p:cNvSpPr>
          <p:nvPr/>
        </p:nvSpPr>
        <p:spPr bwMode="auto">
          <a:xfrm>
            <a:off x="4787900" y="5373688"/>
            <a:ext cx="17510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Н.А.Короткова</a:t>
            </a:r>
            <a:endParaRPr lang="ru-RU">
              <a:latin typeface="Corbel" pitchFamily="34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23556" name="Picture 1" descr="C:\Windows.old\Users\Public\натахин бук\Documents\для детсада\детсад\295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4388" y="4797425"/>
            <a:ext cx="1714500" cy="190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-1"/>
            <a:ext cx="8577586" cy="1124477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 </a:t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3600" b="1" dirty="0" smtClean="0">
                <a:solidFill>
                  <a:schemeClr val="tx2">
                    <a:satMod val="130000"/>
                  </a:schemeClr>
                </a:solidFill>
              </a:rPr>
              <a:t>Формы проведения образовательной деятельности в режиме дня:</a:t>
            </a:r>
            <a:endParaRPr lang="ru-RU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 rot="10800000" flipV="1">
            <a:off x="323528" y="1124477"/>
            <a:ext cx="8496622" cy="606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tabLst>
                <a:tab pos="457200" algn="l"/>
              </a:tabLst>
            </a:pPr>
            <a:endParaRPr lang="ru-RU" dirty="0"/>
          </a:p>
          <a:p>
            <a:pPr algn="ctr" eaLnBrk="0" hangingPunct="0">
              <a:buFontTx/>
              <a:buChar char="•"/>
              <a:tabLst>
                <a:tab pos="457200" algn="l"/>
              </a:tabLst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Подвижные игры с правилами (в том числе народные), игровые упражнения, двигательные паузы, спортивные пробежки, соревнования и праздники, физкультурные минутки;</a:t>
            </a:r>
          </a:p>
          <a:p>
            <a:pPr algn="ctr" eaLnBrk="0" hangingPunct="0">
              <a:buFontTx/>
              <a:buChar char="•"/>
              <a:tabLst>
                <a:tab pos="457200" algn="l"/>
              </a:tabLst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Оздоровительные и закаливающие процедуры,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здоровьесберегающие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мероприятия, тематические беседы и рассказы, компьютерные презентации, творческие и исследовательские проекты, упражнения по освоению культурно-гигиенических навыков;</a:t>
            </a:r>
          </a:p>
          <a:p>
            <a:pPr algn="ctr" eaLnBrk="0" hangingPunct="0">
              <a:buFontTx/>
              <a:buChar char="•"/>
              <a:tabLst>
                <a:tab pos="457200" algn="l"/>
              </a:tabLst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Анализ проблемных ситуаций, игровые ситуации по формированию культуры безопасности, беседы, рассказы, практические упражнения, прогулки по экологической тропе;</a:t>
            </a:r>
          </a:p>
          <a:p>
            <a:pPr algn="ctr" eaLnBrk="0" hangingPunct="0">
              <a:buFontTx/>
              <a:buChar char="•"/>
              <a:tabLst>
                <a:tab pos="457200" algn="l"/>
              </a:tabLst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Игровые ситуации, игры с правилами (дидактические), творческие сюжетно-ролевые, театрализованные, конструктивные;</a:t>
            </a:r>
          </a:p>
          <a:p>
            <a:pPr algn="ctr" eaLnBrk="0" hangingPunct="0">
              <a:buFontTx/>
              <a:buChar char="•"/>
              <a:tabLst>
                <a:tab pos="457200" algn="l"/>
              </a:tabLst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Опыты и эксперименты, дежурства, труд (в рамках практико-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ориетированных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 проектов), коллекционирование, моделирование, игры- драматизации, </a:t>
            </a:r>
          </a:p>
          <a:p>
            <a:pPr algn="ctr" eaLnBrk="0" hangingPunct="0">
              <a:buFontTx/>
              <a:buChar char="•"/>
              <a:tabLst>
                <a:tab pos="457200" algn="l"/>
              </a:tabLst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Беседы, речевые ситуации, составление рассказывание  сказок, пересказы, отгадывание загадок, разучивание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потешек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, стихов, песенок, ситуативные разговоры;</a:t>
            </a:r>
          </a:p>
          <a:p>
            <a:pPr algn="ctr" eaLnBrk="0" hangingPunct="0">
              <a:buFontTx/>
              <a:buChar char="•"/>
              <a:tabLst>
                <a:tab pos="457200" algn="l"/>
              </a:tabLst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Слушание исполнение музыкальных произведений, музыкально-ритмические движения, музыкальные игры и импровизации,</a:t>
            </a:r>
          </a:p>
          <a:p>
            <a:pPr algn="ctr" eaLnBrk="0" hangingPunct="0">
              <a:buFontTx/>
              <a:buChar char="•"/>
              <a:tabLst>
                <a:tab pos="457200" algn="l"/>
              </a:tabLst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Вернисажи детского творчества, выставки изобразительного искусства, мастерские детского творчества и др.</a:t>
            </a:r>
          </a:p>
          <a:p>
            <a:pPr algn="ctr">
              <a:tabLst>
                <a:tab pos="457200" algn="l"/>
              </a:tabLst>
            </a:pPr>
            <a:r>
              <a:rPr lang="ru-RU" sz="1600" dirty="0">
                <a:latin typeface="Corbel" pitchFamily="34" charset="0"/>
              </a:rPr>
              <a:t> </a:t>
            </a:r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endParaRPr lang="ru-RU" sz="1600" dirty="0"/>
          </a:p>
          <a:p>
            <a:pPr eaLnBrk="0" hangingPunct="0">
              <a:tabLst>
                <a:tab pos="457200" algn="l"/>
              </a:tabLst>
            </a:pP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>Самостоятельная деятельность детей.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5602" name="Rectangle 1"/>
          <p:cNvSpPr>
            <a:spLocks noChangeArrowheads="1"/>
          </p:cNvSpPr>
          <p:nvPr/>
        </p:nvSpPr>
        <p:spPr bwMode="auto">
          <a:xfrm>
            <a:off x="1331913" y="1700213"/>
            <a:ext cx="7343775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800">
                <a:cs typeface="Times New Roman" pitchFamily="18" charset="0"/>
              </a:rPr>
              <a:t>По санитарно-эпидемиологическим требованиям к содержанию и организации работы в дошкольных организациях на самостоятельную деятельность детей 3-7 лет (игры, подготовка к образовательной деятельности, личная гигиена) в режиме дня должно отводиться не менее 3-4 часов.</a:t>
            </a:r>
            <a:endParaRPr lang="ru-RU" sz="2800"/>
          </a:p>
        </p:txBody>
      </p:sp>
      <p:pic>
        <p:nvPicPr>
          <p:cNvPr id="25603" name="Picture 3" descr="C:\Windows.old\Users\Public\натахин бук\Documents\для детсада\детсад\4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84888" y="4724400"/>
            <a:ext cx="2022475" cy="159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>Развивающая предметно-пространственная среда 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6626" name="Rectangle 1"/>
          <p:cNvSpPr>
            <a:spLocks noChangeArrowheads="1"/>
          </p:cNvSpPr>
          <p:nvPr/>
        </p:nvSpPr>
        <p:spPr bwMode="auto">
          <a:xfrm>
            <a:off x="323528" y="1628800"/>
            <a:ext cx="7777162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Tx/>
              <a:buChar char="•"/>
              <a:tabLst>
                <a:tab pos="457200" algn="l"/>
              </a:tabLst>
            </a:pPr>
            <a:r>
              <a:rPr lang="ru-RU" sz="3200" b="1" dirty="0">
                <a:cs typeface="Times New Roman" pitchFamily="18" charset="0"/>
              </a:rPr>
              <a:t>содержательно – насыщенной,</a:t>
            </a:r>
            <a:endParaRPr lang="ru-RU" sz="3200" b="1" dirty="0"/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 sz="3200" b="1" dirty="0">
                <a:cs typeface="Times New Roman" pitchFamily="18" charset="0"/>
              </a:rPr>
              <a:t>трансформируемой;</a:t>
            </a:r>
            <a:endParaRPr lang="ru-RU" sz="3200" b="1" dirty="0"/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 sz="3200" b="1" dirty="0">
                <a:cs typeface="Times New Roman" pitchFamily="18" charset="0"/>
              </a:rPr>
              <a:t>полифункциональной;</a:t>
            </a:r>
            <a:endParaRPr lang="ru-RU" sz="3200" b="1" dirty="0"/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 sz="3200" b="1" dirty="0">
                <a:cs typeface="Times New Roman" pitchFamily="18" charset="0"/>
              </a:rPr>
              <a:t>вариативной;</a:t>
            </a:r>
            <a:endParaRPr lang="ru-RU" sz="3200" b="1" dirty="0"/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 sz="3200" b="1" dirty="0">
                <a:cs typeface="Times New Roman" pitchFamily="18" charset="0"/>
              </a:rPr>
              <a:t>доступной;</a:t>
            </a:r>
            <a:endParaRPr lang="ru-RU" sz="3200" b="1" dirty="0"/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 sz="3200" b="1" dirty="0">
                <a:cs typeface="Times New Roman" pitchFamily="18" charset="0"/>
              </a:rPr>
              <a:t>безопасной.</a:t>
            </a:r>
            <a:endParaRPr lang="ru-RU" sz="3200" b="1" dirty="0"/>
          </a:p>
        </p:txBody>
      </p:sp>
      <p:pic>
        <p:nvPicPr>
          <p:cNvPr id="26627" name="Picture 2" descr="C:\Users\Наташа\Pictures\3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3800" y="3644900"/>
            <a:ext cx="3724275" cy="279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357438"/>
            <a:ext cx="8686800" cy="84137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 новых  встреч!  </a:t>
            </a:r>
            <a:endParaRPr lang="ru-RU" dirty="0">
              <a:solidFill>
                <a:schemeClr val="tx2">
                  <a:satMod val="13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8458200" cy="12223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Образовательная деятельность</a:t>
            </a: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450" y="1125538"/>
            <a:ext cx="7632700" cy="554355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800" b="1" dirty="0" smtClean="0"/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b="1" dirty="0" smtClean="0"/>
              <a:t>Осуществляется на протяжении всего времени нахождения ребенка в дошкольной организации</a:t>
            </a:r>
            <a:r>
              <a:rPr lang="ru-RU" sz="2800" dirty="0" smtClean="0"/>
              <a:t>.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400" dirty="0" smtClean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dirty="0" smtClean="0"/>
              <a:t>Совместная деятельность с детьми.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b="1" dirty="0" smtClean="0"/>
              <a:t>Образовательная деятельность в режимных моментах;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b="1" dirty="0" smtClean="0"/>
              <a:t>Организованная  образовательная деятельность;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dirty="0" smtClean="0"/>
              <a:t>Самостоятельная деятельность детей.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3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260350"/>
            <a:ext cx="9036496" cy="1222375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Содержание дошкольного образования представлено следующими направлениями развития:</a:t>
            </a:r>
            <a:endParaRPr lang="ru-RU" sz="2800" dirty="0">
              <a:solidFill>
                <a:schemeClr val="tx2">
                  <a:satMod val="13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401344"/>
            <a:ext cx="6911975" cy="3887787"/>
          </a:xfrm>
        </p:spPr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Социально- коммуникативное развитие;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Познавательное развитие;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Речевое развитие;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Художественно-эстетическое развитие;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Физическое развитие.</a:t>
            </a:r>
            <a:endParaRPr lang="ru-RU" b="1" dirty="0"/>
          </a:p>
        </p:txBody>
      </p:sp>
      <p:pic>
        <p:nvPicPr>
          <p:cNvPr id="15363" name="Picture 1" descr="C:\Windows.old\Users\Public\натахин бук\Documents\для детсада\29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7150" y="4293096"/>
            <a:ext cx="2736850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Использование   адекватных возрасту форм работы с детьми:</a:t>
            </a:r>
            <a:br>
              <a:rPr lang="ru-RU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2">
                  <a:satMod val="13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>
          <a:xfrm>
            <a:off x="2339975" y="1341438"/>
            <a:ext cx="6553200" cy="4800600"/>
          </a:xfrm>
        </p:spPr>
        <p:txBody>
          <a:bodyPr>
            <a:normAutofit lnSpcReduction="10000"/>
          </a:bodyPr>
          <a:lstStyle/>
          <a:p>
            <a:pPr eaLnBrk="1" hangingPunct="1">
              <a:buClrTx/>
              <a:buFont typeface="Wingdings" pitchFamily="2" charset="2"/>
              <a:buChar char="§"/>
            </a:pPr>
            <a:r>
              <a:rPr lang="ru-RU" b="1" smtClean="0"/>
              <a:t>игра;</a:t>
            </a:r>
          </a:p>
          <a:p>
            <a:pPr eaLnBrk="1" hangingPunct="1">
              <a:buClrTx/>
              <a:buFont typeface="Wingdings" pitchFamily="2" charset="2"/>
              <a:buChar char="§"/>
            </a:pPr>
            <a:r>
              <a:rPr lang="ru-RU" b="1" smtClean="0"/>
              <a:t>наблюдение;</a:t>
            </a:r>
          </a:p>
          <a:p>
            <a:pPr eaLnBrk="1" hangingPunct="1">
              <a:buClrTx/>
              <a:buFont typeface="Wingdings" pitchFamily="2" charset="2"/>
              <a:buChar char="§"/>
            </a:pPr>
            <a:r>
              <a:rPr lang="ru-RU" b="1" smtClean="0"/>
              <a:t>беседа, разговор;</a:t>
            </a:r>
          </a:p>
          <a:p>
            <a:pPr eaLnBrk="1" hangingPunct="1">
              <a:buClrTx/>
              <a:buFont typeface="Wingdings" pitchFamily="2" charset="2"/>
              <a:buChar char="§"/>
            </a:pPr>
            <a:r>
              <a:rPr lang="ru-RU" b="1" smtClean="0"/>
              <a:t>решение проблемных ситуаций;</a:t>
            </a:r>
          </a:p>
          <a:p>
            <a:pPr eaLnBrk="1" hangingPunct="1">
              <a:buClrTx/>
              <a:buFont typeface="Wingdings" pitchFamily="2" charset="2"/>
              <a:buChar char="§"/>
            </a:pPr>
            <a:r>
              <a:rPr lang="ru-RU" b="1" smtClean="0"/>
              <a:t>экспериментирование;</a:t>
            </a:r>
          </a:p>
          <a:p>
            <a:pPr eaLnBrk="1" hangingPunct="1">
              <a:buClrTx/>
              <a:buFont typeface="Wingdings" pitchFamily="2" charset="2"/>
              <a:buChar char="§"/>
            </a:pPr>
            <a:r>
              <a:rPr lang="ru-RU" b="1" smtClean="0"/>
              <a:t>чтение;</a:t>
            </a:r>
          </a:p>
          <a:p>
            <a:pPr eaLnBrk="1" hangingPunct="1">
              <a:buClrTx/>
              <a:buFont typeface="Wingdings" pitchFamily="2" charset="2"/>
              <a:buChar char="§"/>
            </a:pPr>
            <a:r>
              <a:rPr lang="ru-RU" b="1" smtClean="0"/>
              <a:t>коллекционирование</a:t>
            </a:r>
          </a:p>
          <a:p>
            <a:pPr eaLnBrk="1" hangingPunct="1">
              <a:buClrTx/>
              <a:buFontTx/>
              <a:buNone/>
            </a:pPr>
            <a:r>
              <a:rPr lang="ru-RU" b="1" smtClean="0"/>
              <a:t>				и др.</a:t>
            </a:r>
            <a:endParaRPr lang="ru-RU" smtClean="0"/>
          </a:p>
        </p:txBody>
      </p:sp>
      <p:pic>
        <p:nvPicPr>
          <p:cNvPr id="16387" name="Picture 2" descr="C:\Windows.old\Users\Public\натахин бук\Documents\для детсада\28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4724400"/>
            <a:ext cx="1701800" cy="173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Ранний возраст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7410" name="TextBox 3"/>
          <p:cNvSpPr txBox="1">
            <a:spLocks noChangeArrowheads="1"/>
          </p:cNvSpPr>
          <p:nvPr/>
        </p:nvSpPr>
        <p:spPr bwMode="auto">
          <a:xfrm>
            <a:off x="683568" y="1196752"/>
            <a:ext cx="7885112" cy="513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dirty="0">
                <a:latin typeface="Corbel" pitchFamily="34" charset="0"/>
              </a:rPr>
              <a:t>(1год – 3 года) </a:t>
            </a:r>
          </a:p>
          <a:p>
            <a:pPr algn="ctr"/>
            <a:endParaRPr lang="ru-RU" sz="3200" dirty="0">
              <a:latin typeface="Corbel" pitchFamily="34" charset="0"/>
            </a:endParaRPr>
          </a:p>
          <a:p>
            <a:pPr>
              <a:buFont typeface="Arial" charset="0"/>
              <a:buChar char="•"/>
            </a:pPr>
            <a:r>
              <a:rPr lang="ru-RU" sz="2400" dirty="0">
                <a:latin typeface="Corbel" pitchFamily="34" charset="0"/>
              </a:rPr>
              <a:t> предметная деятельность и игры с составными динамическими игрушками; </a:t>
            </a:r>
          </a:p>
          <a:p>
            <a:pPr>
              <a:buFont typeface="Arial" charset="0"/>
              <a:buChar char="•"/>
            </a:pPr>
            <a:r>
              <a:rPr lang="ru-RU" sz="2400" dirty="0">
                <a:latin typeface="Corbel" pitchFamily="34" charset="0"/>
              </a:rPr>
              <a:t>экспериментирование с материалами и веществами (песок, вода, тесто и др.),</a:t>
            </a:r>
          </a:p>
          <a:p>
            <a:pPr>
              <a:buFont typeface="Arial" charset="0"/>
              <a:buChar char="•"/>
            </a:pPr>
            <a:r>
              <a:rPr lang="ru-RU" sz="2400" dirty="0">
                <a:latin typeface="Corbel" pitchFamily="34" charset="0"/>
              </a:rPr>
              <a:t> общение со взрослым и совместные игры со сверстниками под руководством взрослого, </a:t>
            </a:r>
          </a:p>
          <a:p>
            <a:pPr>
              <a:buFont typeface="Arial" charset="0"/>
              <a:buChar char="•"/>
            </a:pPr>
            <a:r>
              <a:rPr lang="ru-RU" sz="2400" dirty="0">
                <a:latin typeface="Corbel" pitchFamily="34" charset="0"/>
              </a:rPr>
              <a:t>самообслуживание и действия с бытовыми предметами-орудиями (ложка, совок, лопатка и пр.),</a:t>
            </a:r>
          </a:p>
          <a:p>
            <a:pPr>
              <a:buFont typeface="Arial" charset="0"/>
              <a:buChar char="•"/>
            </a:pPr>
            <a:r>
              <a:rPr lang="ru-RU" sz="2400" dirty="0">
                <a:latin typeface="Corbel" pitchFamily="34" charset="0"/>
              </a:rPr>
              <a:t> восприятие смысла музыки, сказок, стихов.</a:t>
            </a:r>
          </a:p>
          <a:p>
            <a:pPr>
              <a:buFont typeface="Arial" charset="0"/>
              <a:buChar char="•"/>
            </a:pPr>
            <a:r>
              <a:rPr lang="ru-RU" sz="2400" dirty="0">
                <a:latin typeface="Corbel" pitchFamily="34" charset="0"/>
              </a:rPr>
              <a:t> рассматривание картинок, </a:t>
            </a:r>
          </a:p>
          <a:p>
            <a:pPr>
              <a:buFont typeface="Arial" charset="0"/>
              <a:buChar char="•"/>
            </a:pPr>
            <a:r>
              <a:rPr lang="ru-RU" sz="2400" dirty="0">
                <a:latin typeface="Corbel" pitchFamily="34" charset="0"/>
              </a:rPr>
              <a:t>двигательная активность;</a:t>
            </a:r>
          </a:p>
        </p:txBody>
      </p:sp>
      <p:pic>
        <p:nvPicPr>
          <p:cNvPr id="17411" name="Picture 1" descr="C:\Windows.old\Users\Public\натахин бук\Documents\для детсада\детсад\24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80288" y="5157788"/>
            <a:ext cx="1008062" cy="145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>Дети дошкольного возраста </a:t>
            </a:r>
            <a:endParaRPr lang="ru-RU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8434" name="Rectangle 1"/>
          <p:cNvSpPr>
            <a:spLocks noChangeArrowheads="1"/>
          </p:cNvSpPr>
          <p:nvPr/>
        </p:nvSpPr>
        <p:spPr bwMode="auto">
          <a:xfrm>
            <a:off x="1258888" y="1196975"/>
            <a:ext cx="7634287" cy="544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tabLst>
                <a:tab pos="457200" algn="l"/>
              </a:tabLst>
            </a:pPr>
            <a:r>
              <a:rPr lang="ru-RU" sz="2400">
                <a:cs typeface="Times New Roman" pitchFamily="18" charset="0"/>
              </a:rPr>
              <a:t>(3 года – 8 лет)</a:t>
            </a:r>
          </a:p>
          <a:p>
            <a:pPr algn="just">
              <a:buFontTx/>
              <a:buChar char="•"/>
              <a:tabLst>
                <a:tab pos="457200" algn="l"/>
              </a:tabLst>
            </a:pPr>
            <a:r>
              <a:rPr lang="ru-RU">
                <a:cs typeface="Times New Roman" pitchFamily="18" charset="0"/>
              </a:rPr>
              <a:t> ряд видов деятельности, таких как игровая, включая сюжетно-ролевую игру, игру с правилами и другие виды игры, </a:t>
            </a:r>
          </a:p>
          <a:p>
            <a:pPr algn="just">
              <a:buFontTx/>
              <a:buChar char="•"/>
              <a:tabLst>
                <a:tab pos="457200" algn="l"/>
              </a:tabLst>
            </a:pPr>
            <a:r>
              <a:rPr lang="ru-RU">
                <a:cs typeface="Times New Roman" pitchFamily="18" charset="0"/>
              </a:rPr>
              <a:t>коммуникативная (общение и взаимодействие со взрослыми и сверстниками),</a:t>
            </a:r>
          </a:p>
          <a:p>
            <a:pPr algn="just">
              <a:buFontTx/>
              <a:buChar char="•"/>
              <a:tabLst>
                <a:tab pos="457200" algn="l"/>
              </a:tabLst>
            </a:pPr>
            <a:r>
              <a:rPr lang="ru-RU">
                <a:cs typeface="Times New Roman" pitchFamily="18" charset="0"/>
              </a:rPr>
              <a:t>познавательно-исследовательская (исследования объектов окружающего мира и экспериментирования с ними), </a:t>
            </a:r>
          </a:p>
          <a:p>
            <a:pPr algn="just">
              <a:buFontTx/>
              <a:buChar char="•"/>
              <a:tabLst>
                <a:tab pos="457200" algn="l"/>
              </a:tabLst>
            </a:pPr>
            <a:r>
              <a:rPr lang="ru-RU">
                <a:cs typeface="Times New Roman" pitchFamily="18" charset="0"/>
              </a:rPr>
              <a:t>а также восприятие художественной литературы и фольклора,</a:t>
            </a:r>
          </a:p>
          <a:p>
            <a:pPr algn="just">
              <a:buFontTx/>
              <a:buChar char="•"/>
              <a:tabLst>
                <a:tab pos="457200" algn="l"/>
              </a:tabLst>
            </a:pPr>
            <a:r>
              <a:rPr lang="ru-RU">
                <a:cs typeface="Times New Roman" pitchFamily="18" charset="0"/>
              </a:rPr>
              <a:t>самообслуживание и элементарный бытовой труд (в помещении и на улице),</a:t>
            </a:r>
          </a:p>
          <a:p>
            <a:pPr algn="just">
              <a:buFontTx/>
              <a:buChar char="•"/>
              <a:tabLst>
                <a:tab pos="457200" algn="l"/>
              </a:tabLst>
            </a:pPr>
            <a:r>
              <a:rPr lang="ru-RU">
                <a:cs typeface="Times New Roman" pitchFamily="18" charset="0"/>
              </a:rPr>
              <a:t>конструирование из разного материала, включая конструкторы, модули, бумагу, природный и иной материал, изобразительная (рисование, лепка, аппликация), </a:t>
            </a:r>
          </a:p>
          <a:p>
            <a:pPr algn="just">
              <a:buFontTx/>
              <a:buChar char="•"/>
              <a:tabLst>
                <a:tab pos="457200" algn="l"/>
              </a:tabLst>
            </a:pPr>
            <a:r>
              <a:rPr lang="ru-RU">
                <a:cs typeface="Times New Roman" pitchFamily="18" charset="0"/>
              </a:rPr>
              <a:t>музыкальная (восприятие и понимание смысла музыкальных произведений, пение,</a:t>
            </a:r>
          </a:p>
          <a:p>
            <a:pPr algn="just">
              <a:buFontTx/>
              <a:buChar char="•"/>
              <a:tabLst>
                <a:tab pos="457200" algn="l"/>
              </a:tabLst>
            </a:pPr>
            <a:r>
              <a:rPr lang="ru-RU">
                <a:cs typeface="Times New Roman" pitchFamily="18" charset="0"/>
              </a:rPr>
              <a:t> музыкально-ритмические движения, игры на детских музыкальных инструментах) </a:t>
            </a:r>
          </a:p>
          <a:p>
            <a:pPr algn="just">
              <a:buFontTx/>
              <a:buChar char="•"/>
              <a:tabLst>
                <a:tab pos="457200" algn="l"/>
              </a:tabLst>
            </a:pPr>
            <a:r>
              <a:rPr lang="ru-RU">
                <a:cs typeface="Times New Roman" pitchFamily="18" charset="0"/>
              </a:rPr>
              <a:t>двигательная (овладение основными движениями) формы активности ребенка. </a:t>
            </a:r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8293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>Организованная образовательная деятельность 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9458" name="Прямоугольник 2"/>
          <p:cNvSpPr>
            <a:spLocks noChangeArrowheads="1"/>
          </p:cNvSpPr>
          <p:nvPr/>
        </p:nvSpPr>
        <p:spPr bwMode="auto">
          <a:xfrm>
            <a:off x="1042988" y="1700213"/>
            <a:ext cx="7850187" cy="557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orbel" pitchFamily="34" charset="0"/>
              </a:rPr>
              <a:t> </a:t>
            </a:r>
            <a:r>
              <a:rPr lang="ru-RU" sz="2400" b="1">
                <a:latin typeface="Corbel" pitchFamily="34" charset="0"/>
              </a:rPr>
              <a:t>ЭТО: организация совместной деятельности педагога с детьми!!!</a:t>
            </a:r>
          </a:p>
          <a:p>
            <a:pPr lvl="4">
              <a:buFont typeface="Arial" charset="0"/>
              <a:buChar char="•"/>
            </a:pPr>
            <a:r>
              <a:rPr lang="ru-RU" sz="2400">
                <a:latin typeface="Corbel" pitchFamily="34" charset="0"/>
              </a:rPr>
              <a:t>с одним ребенком;</a:t>
            </a:r>
          </a:p>
          <a:p>
            <a:pPr lvl="4">
              <a:buFont typeface="Arial" charset="0"/>
              <a:buChar char="•"/>
            </a:pPr>
            <a:r>
              <a:rPr lang="ru-RU" sz="2400">
                <a:latin typeface="Corbel" pitchFamily="34" charset="0"/>
              </a:rPr>
              <a:t>с  подгруппой детей;</a:t>
            </a:r>
          </a:p>
          <a:p>
            <a:pPr lvl="4">
              <a:buFont typeface="Arial" charset="0"/>
              <a:buChar char="•"/>
            </a:pPr>
            <a:r>
              <a:rPr lang="ru-RU" sz="2400">
                <a:latin typeface="Corbel" pitchFamily="34" charset="0"/>
              </a:rPr>
              <a:t>с целой группой детей.</a:t>
            </a:r>
          </a:p>
          <a:p>
            <a:r>
              <a:rPr lang="ru-RU" sz="2400" b="1">
                <a:latin typeface="Corbel" pitchFamily="34" charset="0"/>
              </a:rPr>
              <a:t>Выбор количества детей зависит от:</a:t>
            </a:r>
          </a:p>
          <a:p>
            <a:pPr lvl="1">
              <a:buFont typeface="Arial" charset="0"/>
              <a:buChar char="•"/>
            </a:pPr>
            <a:r>
              <a:rPr lang="ru-RU" sz="2400">
                <a:latin typeface="Corbel" pitchFamily="34" charset="0"/>
              </a:rPr>
              <a:t>возрастных и индивидуальных особенностей детей;</a:t>
            </a:r>
          </a:p>
          <a:p>
            <a:pPr lvl="1">
              <a:buFont typeface="Arial" charset="0"/>
              <a:buChar char="•"/>
            </a:pPr>
            <a:r>
              <a:rPr lang="ru-RU" sz="2400">
                <a:latin typeface="Corbel" pitchFamily="34" charset="0"/>
              </a:rPr>
              <a:t>вида деятельности (игровая,  познавательно - исследовательская, двигательная, продуктивная) </a:t>
            </a:r>
          </a:p>
          <a:p>
            <a:pPr lvl="1">
              <a:buFont typeface="Arial" charset="0"/>
              <a:buChar char="•"/>
            </a:pPr>
            <a:r>
              <a:rPr lang="ru-RU" sz="2400">
                <a:latin typeface="Corbel" pitchFamily="34" charset="0"/>
              </a:rPr>
              <a:t>их интереса к данному занятию;</a:t>
            </a:r>
          </a:p>
          <a:p>
            <a:pPr lvl="1">
              <a:buFont typeface="Arial" charset="0"/>
              <a:buChar char="•"/>
            </a:pPr>
            <a:r>
              <a:rPr lang="ru-RU" sz="2400">
                <a:latin typeface="Corbel" pitchFamily="34" charset="0"/>
              </a:rPr>
              <a:t>сложности материала;</a:t>
            </a:r>
          </a:p>
          <a:p>
            <a:endParaRPr lang="ru-RU" sz="2400">
              <a:latin typeface="Corbel" pitchFamily="34" charset="0"/>
            </a:endParaRPr>
          </a:p>
          <a:p>
            <a:r>
              <a:rPr lang="ru-RU" sz="2000" b="1">
                <a:latin typeface="Corbel" pitchFamily="34" charset="0"/>
              </a:rPr>
              <a:t>Но необходимо помнить, что каждый ребенок должен получить одинаковые стартовые возможности для обучения в школе.</a:t>
            </a:r>
          </a:p>
          <a:p>
            <a:endParaRPr lang="ru-RU" sz="2800" b="1">
              <a:latin typeface="Corbel" pitchFamily="34" charset="0"/>
            </a:endParaRPr>
          </a:p>
        </p:txBody>
      </p:sp>
      <p:pic>
        <p:nvPicPr>
          <p:cNvPr id="19459" name="Picture 1" descr="C:\Windows.old\Users\Public\натахин бук\Documents\для детсада\детсад\16433380854aa6175d5143b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16688" y="2268538"/>
            <a:ext cx="1592262" cy="159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7494"/>
            <a:ext cx="8712968" cy="139903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>Организованная образовательная деятельность 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2090646"/>
              </p:ext>
            </p:extLst>
          </p:nvPr>
        </p:nvGraphicFramePr>
        <p:xfrm>
          <a:off x="395536" y="1556792"/>
          <a:ext cx="8280920" cy="4831502"/>
        </p:xfrm>
        <a:graphic>
          <a:graphicData uri="http://schemas.openxmlformats.org/drawingml/2006/table">
            <a:tbl>
              <a:tblPr/>
              <a:tblGrid>
                <a:gridCol w="3962237"/>
                <a:gridCol w="4318683"/>
              </a:tblGrid>
              <a:tr h="67256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виде учебной деятельности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7706" marR="77706" marT="38853" marB="38853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через организацию детских видов деятельности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7706" marR="77706" marT="38853" marB="388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18843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Ребенок – объект формирующих педагогических воздействий взрослого человека. Взрослый – главный. Он руководит и управляет ребенком.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7706" marR="77706" marT="38853" marB="38853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Ребенок и взрослый – оба субъекты взаимодействия. Они равны по значимости. Каждый в равной степени ценен. Хотя взрослый, конечно, и старше, и опытнее.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7706" marR="77706" marT="38853" marB="388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9105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Активность взрослого выше, чем активность ребенка, в том числе и речевая (взрослый «много» говорит)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7706" marR="77706" marT="38853" marB="38853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Активность ребенка по крайней мере не меньше, чем активность взрослого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7706" marR="77706" marT="38853" marB="388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2200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Основная деятельность – учебная. Главный результат учебной деятельности – решение какой-либо учебной задачи, поставленной перед детьми взрослым. Цель – знания, умения и навыки детей. Активность детей нужна для достижения этой цели.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7706" marR="77706" marT="38853" marB="38853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Основная деятельность – это так называемые детские виды деятельности.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Цель- подлинная активность (деятельность) детей, а освоение знаний, умений и навыков – побочный эффект этой активности. </a:t>
                      </a:r>
                    </a:p>
                  </a:txBody>
                  <a:tcPr marL="77706" marR="77706" marT="38853" marB="388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6933260"/>
              </p:ext>
            </p:extLst>
          </p:nvPr>
        </p:nvGraphicFramePr>
        <p:xfrm>
          <a:off x="1" y="-1"/>
          <a:ext cx="9144000" cy="6858001"/>
        </p:xfrm>
        <a:graphic>
          <a:graphicData uri="http://schemas.openxmlformats.org/drawingml/2006/table">
            <a:tbl>
              <a:tblPr/>
              <a:tblGrid>
                <a:gridCol w="4464270"/>
                <a:gridCol w="4679730"/>
              </a:tblGrid>
              <a:tr h="90235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Основная модель организации образовательного процесса – учебная.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14" marR="46614" marT="23307" marB="23307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Основная модель организации образовательного процесса – совместная деятельность взрослого и ребенка 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14" marR="46614" marT="23307" marB="233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47234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 Основная форма работы с детьми -  занятие.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14" marR="46614" marT="23307" marB="23307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 Основные формы работы с детьми – рассматривание, наблюдения, беседы, разговоры, экспериментирование исследования, коллекционирование, чтение, реализация проектов, мастерская и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т.д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14" marR="46614" marT="23307" marB="233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90235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 Применяются в основном так называемые прямые методы обучения (при частом использовании опосредованных)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14" marR="46614" marT="23307" marB="23307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 Применяются в основном так называемые опосредованные методы обучения (при частичном использовании прямых)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14" marR="46614" marT="23307" marB="233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5809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 Мотивы обучения на занятии, как правило, не связаны с интересом детей к самой учебной деятельности. «Удерживает»  детей на занятии авторитет взрослого. Именно поэтому педагогам зачастую приходится «Украшать» занятие наглядностью, игровыми приемами, персонажами, чтобы облечь учебный процесс в привлекательную для дошкольников форму. Но ведь «подлинная цель взрослого вовсе не поиграть, а использовать игрушку для мотивации освоения непривлекательных для детей предметных знаний».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14" marR="46614" marT="23307" marB="23307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 Мотивы обучения, осуществляемого как организация детских видов деятельности, связаны в первую очередь с интересом детей к этим видам деятельности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14" marR="46614" marT="23307" marB="233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21522" name="Picture 1" descr="C:\Windows.old\Users\Public\натахин бук\Documents\для детсада\детсад\47475838_Animazione3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4318000"/>
            <a:ext cx="2432050" cy="2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425</TotalTime>
  <Words>1197</Words>
  <Application>Microsoft Office PowerPoint</Application>
  <PresentationFormat>Экран (4:3)</PresentationFormat>
  <Paragraphs>109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Яркая</vt:lpstr>
      <vt:lpstr>                       МБДОУ «Детский сад № 5 «Теремок» с. Погореловка Корочанского района Белгородской области»   Образовательная деятельность в детском саду  в соответствии с Федеральными Государственными Стандартами</vt:lpstr>
      <vt:lpstr>Образовательная деятельность </vt:lpstr>
      <vt:lpstr>Содержание дошкольного образования представлено следующими направлениями развития:</vt:lpstr>
      <vt:lpstr>Использование   адекватных возрасту форм работы с детьми: </vt:lpstr>
      <vt:lpstr>Ранний возраст</vt:lpstr>
      <vt:lpstr>Дети дошкольного возраста </vt:lpstr>
      <vt:lpstr>Организованная образовательная деятельность </vt:lpstr>
      <vt:lpstr>Организованная образовательная деятельность </vt:lpstr>
      <vt:lpstr>Презентация PowerPoint</vt:lpstr>
      <vt:lpstr>Презентация PowerPoint</vt:lpstr>
      <vt:lpstr>Основные тезисы организации партнерской деятельности взрослого с детьми</vt:lpstr>
      <vt:lpstr>  Формы проведения образовательной деятельности в режиме дня:</vt:lpstr>
      <vt:lpstr>Самостоятельная деятельность детей.</vt:lpstr>
      <vt:lpstr>Развивающая предметно-пространственная среда </vt:lpstr>
      <vt:lpstr>До новых  встреч!  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Образовательная деятельность в детском саду  в соответствии с федеральными государственными требованиями</dc:title>
  <dc:creator>Наташенька</dc:creator>
  <cp:lastModifiedBy>10</cp:lastModifiedBy>
  <cp:revision>47</cp:revision>
  <dcterms:created xsi:type="dcterms:W3CDTF">2011-08-29T17:15:58Z</dcterms:created>
  <dcterms:modified xsi:type="dcterms:W3CDTF">2015-05-12T20:10:18Z</dcterms:modified>
</cp:coreProperties>
</file>