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306" r:id="rId2"/>
    <p:sldId id="308" r:id="rId3"/>
    <p:sldId id="320" r:id="rId4"/>
    <p:sldId id="261" r:id="rId5"/>
    <p:sldId id="270" r:id="rId6"/>
    <p:sldId id="313" r:id="rId7"/>
    <p:sldId id="310" r:id="rId8"/>
    <p:sldId id="314" r:id="rId9"/>
    <p:sldId id="319" r:id="rId10"/>
    <p:sldId id="256" r:id="rId11"/>
    <p:sldId id="290" r:id="rId12"/>
    <p:sldId id="260" r:id="rId13"/>
    <p:sldId id="322" r:id="rId14"/>
    <p:sldId id="329" r:id="rId15"/>
    <p:sldId id="328" r:id="rId16"/>
    <p:sldId id="330" r:id="rId17"/>
    <p:sldId id="323" r:id="rId18"/>
    <p:sldId id="307" r:id="rId19"/>
    <p:sldId id="318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E8B9"/>
    <a:srgbClr val="FFE7B7"/>
    <a:srgbClr val="FFDF9F"/>
    <a:srgbClr val="FFCC00"/>
    <a:srgbClr val="FFCC66"/>
    <a:srgbClr val="FF9900"/>
    <a:srgbClr val="FFFFCC"/>
    <a:srgbClr val="FFFF99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96992" autoAdjust="0"/>
  </p:normalViewPr>
  <p:slideViewPr>
    <p:cSldViewPr>
      <p:cViewPr>
        <p:scale>
          <a:sx n="90" d="100"/>
          <a:sy n="90" d="100"/>
        </p:scale>
        <p:origin x="-78" y="-34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ABDC-D864-4093-AE71-3D795EF21C5B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9376-ACE1-4E43-B1CF-CE280307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2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Вспомните:</a:t>
            </a:r>
            <a:r>
              <a:rPr lang="ru-RU" sz="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а) каков физический смысл порядкового номера элемента,  номера периода, номера группы?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б) как меняется радиус</a:t>
            </a:r>
            <a:r>
              <a:rPr lang="ru-RU" i="1" baseline="0" dirty="0" smtClean="0">
                <a:latin typeface="Arial" pitchFamily="34" charset="0"/>
                <a:cs typeface="Arial" pitchFamily="34" charset="0"/>
              </a:rPr>
              <a:t> атомов элементов в периоде и в главной подгруппе?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9376-ACE1-4E43-B1CF-CE28030704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A48A-E2C4-4716-9B5A-797D3C4E0AAD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5795-C84D-4FF3-81D4-F591E1402AE5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48C3-1032-4DF5-8ECC-5F03E52B6FAF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B6A-C749-4FCE-AD2F-1285BE24E9F5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A9CF-1ED4-4D1D-9F04-5FF71CB4148A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A0A1-D2D4-4A50-8552-05D4CA99880F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4B45-3E7F-483D-9E17-BFC1D3BAA4CA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C371-1B7E-41EB-9D73-EB1DAF02D1D6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7C8-A0F0-4312-A92B-FB3C04524ADE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AA8E-DCC8-4E52-84E0-3D83DA7B7CFA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4CBF-DCC6-4AD7-8FC8-4CA8B77B14F1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43E1-1129-4396-89E9-8439AC70BBD1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Дзенис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10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12.xml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jpeg"/><Relationship Id="rId18" Type="http://schemas.openxmlformats.org/officeDocument/2006/relationships/slide" Target="slide15.xml"/><Relationship Id="rId3" Type="http://schemas.openxmlformats.org/officeDocument/2006/relationships/hyperlink" Target="http://vkusnoblog.net/products/indeyka" TargetMode="External"/><Relationship Id="rId7" Type="http://schemas.openxmlformats.org/officeDocument/2006/relationships/hyperlink" Target="http://vkusnoblog.net/products/morskoy-okun" TargetMode="External"/><Relationship Id="rId12" Type="http://schemas.openxmlformats.org/officeDocument/2006/relationships/image" Target="../media/image45.jpeg"/><Relationship Id="rId17" Type="http://schemas.openxmlformats.org/officeDocument/2006/relationships/image" Target="../media/image48.jpeg"/><Relationship Id="rId2" Type="http://schemas.openxmlformats.org/officeDocument/2006/relationships/slide" Target="slide17.xml"/><Relationship Id="rId16" Type="http://schemas.openxmlformats.org/officeDocument/2006/relationships/hyperlink" Target="http://vkusnoblog.net/products/kurica-kuryat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hyperlink" Target="http://vkusnoblog.net/products/sardina" TargetMode="External"/><Relationship Id="rId5" Type="http://schemas.openxmlformats.org/officeDocument/2006/relationships/hyperlink" Target="http://vkusnoblog.net/products/govyadina" TargetMode="External"/><Relationship Id="rId15" Type="http://schemas.openxmlformats.org/officeDocument/2006/relationships/image" Target="../media/image47.jpeg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vkusnoblog.net/products/svinina" TargetMode="External"/><Relationship Id="rId14" Type="http://schemas.openxmlformats.org/officeDocument/2006/relationships/hyperlink" Target="http://vkusnoblog.net/products/gorbush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152400"/>
            <a:ext cx="2514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pic>
        <p:nvPicPr>
          <p:cNvPr id="21506" name="Picture 2" descr="http://geo.web.ru/~evseev/m-sera_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419600"/>
            <a:ext cx="3101360" cy="2193925"/>
          </a:xfrm>
          <a:prstGeom prst="rect">
            <a:avLst/>
          </a:prstGeom>
          <a:noFill/>
        </p:spPr>
      </p:pic>
      <p:pic>
        <p:nvPicPr>
          <p:cNvPr id="21512" name="Picture 8" descr="http://open.az/uploads/posts/2012-03/1332738564_111-15.jpg"/>
          <p:cNvPicPr>
            <a:picLocks noChangeAspect="1" noChangeArrowheads="1"/>
          </p:cNvPicPr>
          <p:nvPr/>
        </p:nvPicPr>
        <p:blipFill>
          <a:blip r:embed="rId3" cstate="print"/>
          <a:srcRect r="23404" b="8511"/>
          <a:stretch>
            <a:fillRect/>
          </a:stretch>
        </p:blipFill>
        <p:spPr bwMode="auto">
          <a:xfrm>
            <a:off x="7977962" y="304800"/>
            <a:ext cx="861237" cy="13716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57600" y="1600200"/>
            <a:ext cx="3048000" cy="10668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Сера</a:t>
            </a:r>
            <a:endParaRPr kumimoji="0" lang="ru-RU" sz="6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518" name="Picture 14" descr="http://lib.exdat.com/tw_files2/urls_10/21/d-20496/img1.jpg"/>
          <p:cNvPicPr>
            <a:picLocks noChangeAspect="1" noChangeArrowheads="1"/>
          </p:cNvPicPr>
          <p:nvPr/>
        </p:nvPicPr>
        <p:blipFill>
          <a:blip r:embed="rId4" cstate="print"/>
          <a:srcRect r="42000"/>
          <a:stretch>
            <a:fillRect/>
          </a:stretch>
        </p:blipFill>
        <p:spPr bwMode="auto">
          <a:xfrm>
            <a:off x="304801" y="304800"/>
            <a:ext cx="2133600" cy="27589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4114800"/>
            <a:ext cx="35007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Составитель: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Дзенис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А.В.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учитель химии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ГБОУ «Школа № 109»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Структурное подразделение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в ФНКЦ ДГОИ им. Д.Рогачева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Москва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2015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219200" y="838200"/>
            <a:ext cx="7010401" cy="4800600"/>
            <a:chOff x="838200" y="914400"/>
            <a:chExt cx="7315201" cy="5029200"/>
          </a:xfrm>
        </p:grpSpPr>
        <p:sp>
          <p:nvSpPr>
            <p:cNvPr id="3" name="Овал 2"/>
            <p:cNvSpPr/>
            <p:nvPr/>
          </p:nvSpPr>
          <p:spPr>
            <a:xfrm>
              <a:off x="3352800" y="914400"/>
              <a:ext cx="2209800" cy="11430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36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ru-RU" sz="3200" b="1" i="1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6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ru-RU" sz="2000" b="1" i="1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 валентных е</a:t>
              </a:r>
              <a:r>
                <a:rPr lang="ru-RU" sz="2800" b="1" i="1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 </a:t>
              </a:r>
            </a:p>
            <a:p>
              <a:pPr algn="ctr"/>
              <a:endParaRPr lang="ru-RU" sz="2000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Прямая со стрелкой 4"/>
            <p:cNvCxnSpPr>
              <a:endCxn id="14" idx="0"/>
            </p:cNvCxnSpPr>
            <p:nvPr/>
          </p:nvCxnSpPr>
          <p:spPr>
            <a:xfrm flipH="1">
              <a:off x="2150165" y="1905000"/>
              <a:ext cx="1507438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5257800" y="1905000"/>
              <a:ext cx="160020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9791458">
              <a:off x="2556263" y="1917275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+ 2 е</a:t>
              </a:r>
              <a:r>
                <a:rPr lang="ru-RU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ru-RU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23128">
              <a:off x="5831410" y="199932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е</a:t>
              </a:r>
              <a:r>
                <a:rPr lang="ru-RU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ru-RU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735785">
              <a:off x="5246662" y="2293743"/>
              <a:ext cx="1371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= 4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или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6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ru-RU" sz="14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38200" y="2819400"/>
              <a:ext cx="2623930" cy="1295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Окислитель</a:t>
              </a:r>
            </a:p>
            <a:p>
              <a:pPr algn="ctr">
                <a:spcBef>
                  <a:spcPts val="600"/>
                </a:spcBef>
              </a:pP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реагирует с </a:t>
              </a:r>
              <a:r>
                <a:rPr lang="ru-RU" sz="1400" b="1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и </a:t>
              </a:r>
              <a:r>
                <a:rPr lang="ru-RU" sz="1400" b="1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неМе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(если ЭО(</a:t>
              </a:r>
              <a:r>
                <a:rPr lang="ru-RU" sz="1400" b="1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неМе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ru-RU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&lt;</a:t>
              </a:r>
              <a:r>
                <a:rPr lang="ru-RU" sz="1400" b="1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ЭО</a:t>
              </a:r>
              <a:r>
                <a:rPr lang="ru-RU" sz="1400" b="1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 (</a:t>
              </a:r>
              <a:r>
                <a:rPr lang="en-US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ru-RU" sz="1400" b="1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))</a:t>
              </a:r>
              <a:endPara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529471" y="2819400"/>
              <a:ext cx="2623930" cy="1295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en-US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en-US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Восстановитель</a:t>
              </a:r>
            </a:p>
            <a:p>
              <a:pPr algn="ctr">
                <a:spcBef>
                  <a:spcPts val="600"/>
                </a:spcBef>
              </a:pP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реагирует со фтором</a:t>
              </a:r>
            </a:p>
            <a:p>
              <a:pPr algn="ctr">
                <a:spcBef>
                  <a:spcPts val="300"/>
                </a:spcBef>
              </a:pP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и кислородом </a:t>
              </a:r>
            </a:p>
            <a:p>
              <a:pPr algn="ctr">
                <a:spcBef>
                  <a:spcPts val="300"/>
                </a:spcBef>
              </a:pPr>
              <a:endPara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0000CC"/>
                </a:solidFill>
              </a:endParaRPr>
            </a:p>
            <a:p>
              <a:pPr algn="ctr"/>
              <a:endParaRPr lang="ru-RU" b="1" i="1" dirty="0">
                <a:solidFill>
                  <a:srgbClr val="0000CC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2057400" y="4114800"/>
              <a:ext cx="0" cy="533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133600" y="41910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примеры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41910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примеры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6934200" y="4114800"/>
              <a:ext cx="0" cy="533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кругленный прямоугольник 25"/>
            <p:cNvSpPr/>
            <p:nvPr/>
          </p:nvSpPr>
          <p:spPr>
            <a:xfrm>
              <a:off x="838200" y="4648200"/>
              <a:ext cx="2623930" cy="12954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а)  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  +  </a:t>
              </a:r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→  ……</a:t>
              </a:r>
              <a:endPara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б)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H</a:t>
              </a:r>
              <a:r>
                <a:rPr lang="en-US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  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  </a:t>
              </a:r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→  ……</a:t>
              </a:r>
              <a:endParaRPr lang="ru-RU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529471" y="4648200"/>
              <a:ext cx="2623930" cy="12954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а)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…  + …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 →  </a:t>
              </a:r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б)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…  + …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 →  </a:t>
              </a:r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28600" y="914400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Сера обладает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высокой активностью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нагревании.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000" y="57150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4</a:t>
            </a:r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напишите в тетради уравнения реакций, схемы которых приведены выше, укажите окислитель и восстановитель.</a:t>
            </a:r>
            <a:endParaRPr lang="ru-RU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828800" y="304800"/>
            <a:ext cx="59436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Химические свойства серы      </a:t>
            </a:r>
            <a:r>
              <a:rPr kumimoji="0" lang="ru-RU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1400" y="6324600"/>
            <a:ext cx="1828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Проверьте себя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5750" cy="295275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1066800" y="914400"/>
            <a:ext cx="5715000" cy="5458599"/>
            <a:chOff x="1066800" y="914400"/>
            <a:chExt cx="5715000" cy="5458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66800" y="914400"/>
              <a:ext cx="18261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Задание 4:</a:t>
              </a:r>
              <a:r>
                <a:rPr lang="ru-RU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2400" dirty="0"/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1371600" y="1523999"/>
              <a:ext cx="5410200" cy="4849000"/>
              <a:chOff x="1371600" y="1523999"/>
              <a:chExt cx="5410200" cy="4849000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1558480" y="5029201"/>
                <a:ext cx="3699320" cy="364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ru-RU" b="1" baseline="-30000" dirty="0" smtClean="0">
                    <a:latin typeface="Arial" pitchFamily="34" charset="0"/>
                    <a:cs typeface="Arial" pitchFamily="34" charset="0"/>
                  </a:rPr>
                  <a:t>ВОССТАНОВИТЕЛЬ      ОКИСЛИТЕЛЬ</a:t>
                </a:r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1371600" y="1523999"/>
                <a:ext cx="5334000" cy="1138774"/>
                <a:chOff x="1371600" y="1523999"/>
                <a:chExt cx="5334000" cy="1138774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1371600" y="1524000"/>
                  <a:ext cx="5334000" cy="1138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a)</a:t>
                  </a:r>
                  <a:r>
                    <a:rPr lang="ru-RU" sz="28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2800" b="1" dirty="0" smtClean="0">
                      <a:solidFill>
                        <a:srgbClr val="0000CC"/>
                      </a:solidFill>
                    </a:rPr>
                    <a:t>           </a:t>
                  </a:r>
                  <a:r>
                    <a:rPr lang="ru-RU" sz="2800" dirty="0" smtClean="0"/>
                    <a:t>+  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r>
                    <a:rPr lang="en-US" sz="2800" dirty="0" smtClean="0"/>
                    <a:t> </a:t>
                  </a:r>
                  <a:r>
                    <a:rPr lang="ru-RU" sz="2800" dirty="0" smtClean="0"/>
                    <a:t>       =     </a:t>
                  </a:r>
                </a:p>
                <a:p>
                  <a:pPr lvl="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ru-RU" baseline="-30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b="1" baseline="-30000" dirty="0" smtClean="0">
                      <a:latin typeface="Arial" pitchFamily="34" charset="0"/>
                      <a:cs typeface="Arial" pitchFamily="34" charset="0"/>
                    </a:rPr>
                    <a:t>ВОССТАНОВИТЕЛЬ      ОКИСЛИТЕЛЬ</a:t>
                  </a: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20490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86000" y="1523999"/>
                  <a:ext cx="551794" cy="45720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492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657600" y="1524000"/>
                  <a:ext cx="391510" cy="454152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1" name="Группа 70"/>
                <p:cNvGrpSpPr/>
                <p:nvPr/>
              </p:nvGrpSpPr>
              <p:grpSpPr>
                <a:xfrm>
                  <a:off x="4571999" y="1524000"/>
                  <a:ext cx="1463471" cy="523875"/>
                  <a:chOff x="4571999" y="1524000"/>
                  <a:chExt cx="1463471" cy="523875"/>
                </a:xfrm>
              </p:grpSpPr>
              <p:pic>
                <p:nvPicPr>
                  <p:cNvPr id="20494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1999" y="1524000"/>
                    <a:ext cx="811161" cy="5238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496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200" y="1524000"/>
                    <a:ext cx="625270" cy="52387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1371600" y="2949576"/>
                <a:ext cx="5410200" cy="1340534"/>
                <a:chOff x="1371600" y="2949576"/>
                <a:chExt cx="5410200" cy="1340534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1371600" y="2971800"/>
                  <a:ext cx="5410200" cy="13183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8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б)     </a:t>
                  </a:r>
                  <a:r>
                    <a:rPr lang="ru-RU" sz="28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800" b="1" dirty="0" smtClean="0">
                      <a:solidFill>
                        <a:srgbClr val="0000CC"/>
                      </a:solidFill>
                    </a:rPr>
                    <a:t>     </a:t>
                  </a:r>
                  <a:r>
                    <a:rPr lang="ru-RU" sz="2800" dirty="0" smtClean="0"/>
                    <a:t>+            </a:t>
                  </a:r>
                  <a:r>
                    <a:rPr lang="ru-RU" sz="28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=   </a:t>
                  </a:r>
                  <a:endParaRPr lang="ru-RU" sz="2800" dirty="0" smtClean="0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ru-RU" sz="2800" baseline="-300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</a:t>
                  </a:r>
                  <a:r>
                    <a:rPr lang="ru-RU" b="1" baseline="-300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ВОССТАНОВИТЕЛЬ    ОКИСЛИТЕЛЬ</a:t>
                  </a:r>
                  <a:endParaRPr lang="ru-RU" sz="2800" b="1" baseline="-300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20498" name="Picture 1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33600" y="2958466"/>
                  <a:ext cx="459658" cy="4749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00" name="Picture 2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28167" y="2958466"/>
                  <a:ext cx="405633" cy="470534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1" name="Группа 80"/>
                <p:cNvGrpSpPr/>
                <p:nvPr/>
              </p:nvGrpSpPr>
              <p:grpSpPr>
                <a:xfrm>
                  <a:off x="4343400" y="2949576"/>
                  <a:ext cx="1219200" cy="479424"/>
                  <a:chOff x="4343400" y="2949576"/>
                  <a:chExt cx="1219200" cy="479424"/>
                </a:xfrm>
              </p:grpSpPr>
              <p:pic>
                <p:nvPicPr>
                  <p:cNvPr id="2050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3400" y="2949576"/>
                    <a:ext cx="649542" cy="47942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504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53000" y="2949576"/>
                    <a:ext cx="609600" cy="47779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1371600" y="4267196"/>
                <a:ext cx="4572000" cy="609604"/>
                <a:chOff x="1371600" y="4267196"/>
                <a:chExt cx="4572000" cy="609604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1371600" y="4267196"/>
                  <a:ext cx="4572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 smtClean="0"/>
                    <a:t>в)              +           =  </a:t>
                  </a:r>
                  <a:endParaRPr lang="ru-RU" sz="2800" dirty="0"/>
                </a:p>
              </p:txBody>
            </p:sp>
            <p:pic>
              <p:nvPicPr>
                <p:cNvPr id="20506" name="Picture 2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09800" y="4343400"/>
                  <a:ext cx="401304" cy="4655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08" name="Picture 2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200400" y="4343400"/>
                  <a:ext cx="412954" cy="4572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92" name="Группа 91"/>
                <p:cNvGrpSpPr/>
                <p:nvPr/>
              </p:nvGrpSpPr>
              <p:grpSpPr>
                <a:xfrm>
                  <a:off x="4267200" y="4343400"/>
                  <a:ext cx="1234440" cy="533400"/>
                  <a:chOff x="4267200" y="4343400"/>
                  <a:chExt cx="1234440" cy="533400"/>
                </a:xfrm>
              </p:grpSpPr>
              <p:pic>
                <p:nvPicPr>
                  <p:cNvPr id="20510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67200" y="4343400"/>
                    <a:ext cx="623066" cy="48835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512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76800" y="4343400"/>
                    <a:ext cx="624840" cy="5334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01" name="Группа 100"/>
              <p:cNvGrpSpPr/>
              <p:nvPr/>
            </p:nvGrpSpPr>
            <p:grpSpPr>
              <a:xfrm>
                <a:off x="1447800" y="5562600"/>
                <a:ext cx="4191000" cy="810399"/>
                <a:chOff x="1447800" y="5562600"/>
                <a:chExt cx="4191000" cy="810399"/>
              </a:xfrm>
            </p:grpSpPr>
            <p:grpSp>
              <p:nvGrpSpPr>
                <p:cNvPr id="50" name="Группа 49"/>
                <p:cNvGrpSpPr/>
                <p:nvPr/>
              </p:nvGrpSpPr>
              <p:grpSpPr>
                <a:xfrm>
                  <a:off x="1447800" y="5562600"/>
                  <a:ext cx="3169188" cy="810399"/>
                  <a:chOff x="1447800" y="5562600"/>
                  <a:chExt cx="3169188" cy="810399"/>
                </a:xfrm>
              </p:grpSpPr>
              <p:grpSp>
                <p:nvGrpSpPr>
                  <p:cNvPr id="47" name="Группа 46"/>
                  <p:cNvGrpSpPr/>
                  <p:nvPr/>
                </p:nvGrpSpPr>
                <p:grpSpPr>
                  <a:xfrm>
                    <a:off x="1447800" y="5562600"/>
                    <a:ext cx="2878802" cy="523220"/>
                    <a:chOff x="1447800" y="5562600"/>
                    <a:chExt cx="2878802" cy="523220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>
                      <a:off x="2438400" y="5562600"/>
                      <a:ext cx="1888202" cy="523220"/>
                      <a:chOff x="2438400" y="1600200"/>
                      <a:chExt cx="1888202" cy="523220"/>
                    </a:xfrm>
                  </p:grpSpPr>
                  <p:sp>
                    <p:nvSpPr>
                      <p:cNvPr id="40" name="Rectangle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8400" y="1600200"/>
                        <a:ext cx="106680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Times New Roman" pitchFamily="18" charset="0"/>
                            <a:cs typeface="Arial" pitchFamily="34" charset="0"/>
                          </a:rPr>
                          <a:t>  +  </a:t>
                        </a:r>
                        <a:r>
                          <a:rPr kumimoji="0" lang="ru-RU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Arial" pitchFamily="34" charset="0"/>
                            <a:ea typeface="Times New Roman" pitchFamily="18" charset="0"/>
                            <a:cs typeface="Arial" pitchFamily="34" charset="0"/>
                          </a:rPr>
                          <a:t>3 </a:t>
                        </a:r>
                        <a:r>
                          <a:rPr kumimoji="0" lang="ru-RU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Times New Roman" pitchFamily="18" charset="0"/>
                            <a:cs typeface="Arial" pitchFamily="34" charset="0"/>
                          </a:rPr>
                          <a:t> </a:t>
                        </a:r>
                        <a:endPara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1" name="Прямоугольник 40"/>
                      <p:cNvSpPr/>
                      <p:nvPr/>
                    </p:nvSpPr>
                    <p:spPr>
                      <a:xfrm>
                        <a:off x="3962400" y="1600200"/>
                        <a:ext cx="364202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dirty="0" smtClean="0"/>
                          <a:t>=</a:t>
                        </a:r>
                        <a:endParaRPr lang="ru-RU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1447800" y="5562600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2800" dirty="0" smtClean="0"/>
                        <a:t>г)</a:t>
                      </a:r>
                      <a:endParaRPr lang="ru-RU" sz="2800" dirty="0"/>
                    </a:p>
                  </p:txBody>
                </p:sp>
              </p:grpSp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1600200" y="6096000"/>
                    <a:ext cx="301678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eaLnBrk="0" fontAlgn="base" hangingPunct="0"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b="1" baseline="-30000" dirty="0" smtClean="0">
                        <a:latin typeface="Arial" pitchFamily="34" charset="0"/>
                        <a:cs typeface="Arial" pitchFamily="34" charset="0"/>
                      </a:rPr>
                      <a:t>ВОССТАНОВИТЕЛЬ      ОКИСЛИТЕЛЬ</a:t>
                    </a:r>
                  </a:p>
                </p:txBody>
              </p:sp>
            </p:grpSp>
            <p:pic>
              <p:nvPicPr>
                <p:cNvPr id="85" name="Picture 2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33600" y="5562600"/>
                  <a:ext cx="394138" cy="457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14" name="Picture 34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429000" y="5562600"/>
                  <a:ext cx="383458" cy="4572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0" name="Группа 99"/>
                <p:cNvGrpSpPr/>
                <p:nvPr/>
              </p:nvGrpSpPr>
              <p:grpSpPr>
                <a:xfrm>
                  <a:off x="4343400" y="5562600"/>
                  <a:ext cx="1295400" cy="497305"/>
                  <a:chOff x="4343400" y="5562600"/>
                  <a:chExt cx="1295400" cy="497305"/>
                </a:xfrm>
              </p:grpSpPr>
              <p:pic>
                <p:nvPicPr>
                  <p:cNvPr id="20516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3400" y="5562600"/>
                    <a:ext cx="609600" cy="4777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518" name="Picture 38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9200" y="5562600"/>
                    <a:ext cx="609600" cy="49730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sp>
        <p:nvSpPr>
          <p:cNvPr id="74" name="Пятиугольник 73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7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ятиугольник 74"/>
          <p:cNvSpPr/>
          <p:nvPr/>
        </p:nvSpPr>
        <p:spPr>
          <a:xfrm flipH="1">
            <a:off x="304800" y="6324600"/>
            <a:ext cx="838200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8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057400" y="2286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 себя: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990600"/>
            <a:ext cx="86868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Для чего нужна сера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вещей, окружающих нас, мало таких, для изготовления которых не нужны были бы сера и ее соединения. Бумага и резина, эбонит и спички, ткани и лекарства, косметика и пластмассы, взрывчатка и краска, удобрения и ядохимикаты – вот далеко не полный перечень вещей и веществ, для производства которых нужен элемент №16… Значительную часть мировой добычи серы поглощает бумажная промышленность (соединения серы помогают выделить целлюлозу). Для того чтобы произвести 1 т целлюлозы, нужно затратить более 100 кг серы. Много элементарной серы потребляет и резиновая промышленность – для вулканизации каучуков. В сельском хозяйстве сера применяется как в элементарном виде, так и в различных соединениях. Она входит в состав минеральных удобрений и препаратов для борьбы с вредителями. Наряду с фосфором, калием и другими элементами сера необходима растениям. Впрочем, большая часть вносимой в почву серы не усваивается ими, но помогает усваивать фосфор.  Однако основной потребитель серы – химическая промышленность. Примерно половина добываемой в мире серы идет на производство серной кислоты. Чтобы получить 1 т H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SО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нужно сжечь около 300 кг серы. А роль серной кислоты в химической промышленности сравнима с ролью хлеба в нашем питании. Значительное количество серы (и серной кислоты) расходуется при производстве взрывчатых веществ и спичек. Чистая, освобожденная от примесей сера нужна для производства красителей и светящихся составов. Соединения серы находят применение в нефтехимической промышленности. В частности, они необходимы при производстве антидетонаторов, смазочных веществ для аппаратуры сверхвысоких давлений; в охлаждающих маслах, ускоряющих обработку металла, содержится иногда до 18%  серы. Перечисление примеров, подтверждающих первостепенную важность элемента №16, можно было бы продолжить, но «нельзя объять необъятное»… Наш век считается веком «экзотических» материалов – трансурановых элементов, титана, полупроводников и так далее. Но внешне непритязательный, давно известный элемент №16 продолжает оставаться абсолютно необходимым. ..»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("Популярная библиотека химических элементов", т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8305800" y="6553200"/>
            <a:ext cx="838200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Прочитайте приведенный ниже текст.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Представьте информацию, изложенную в нем, в виде схемы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(которую проиллюстрируйте).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8001000" y="6400800"/>
            <a:ext cx="914400" cy="2286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6" name="Группа 195"/>
          <p:cNvGrpSpPr/>
          <p:nvPr/>
        </p:nvGrpSpPr>
        <p:grpSpPr>
          <a:xfrm>
            <a:off x="533400" y="381000"/>
            <a:ext cx="8229600" cy="5486400"/>
            <a:chOff x="532015" y="381000"/>
            <a:chExt cx="8079972" cy="5486400"/>
          </a:xfrm>
        </p:grpSpPr>
        <p:sp>
          <p:nvSpPr>
            <p:cNvPr id="51" name="Овал 50"/>
            <p:cNvSpPr/>
            <p:nvPr/>
          </p:nvSpPr>
          <p:spPr>
            <a:xfrm>
              <a:off x="685800" y="2590800"/>
              <a:ext cx="2743200" cy="1295400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Применение </a:t>
              </a:r>
            </a:p>
            <a:p>
              <a:pPr algn="ctr"/>
              <a:r>
                <a:rPr lang="ru-RU" sz="20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серы</a:t>
              </a:r>
              <a:endPara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flipV="1">
              <a:off x="2743200" y="1371600"/>
              <a:ext cx="2053244" cy="13327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 flipV="1">
              <a:off x="1727662" y="1981200"/>
              <a:ext cx="98368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endCxn id="82" idx="2"/>
            </p:cNvCxnSpPr>
            <p:nvPr/>
          </p:nvCxnSpPr>
          <p:spPr>
            <a:xfrm flipV="1">
              <a:off x="3429000" y="2667000"/>
              <a:ext cx="1068186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endCxn id="81" idx="2"/>
            </p:cNvCxnSpPr>
            <p:nvPr/>
          </p:nvCxnSpPr>
          <p:spPr>
            <a:xfrm>
              <a:off x="3300154" y="3505200"/>
              <a:ext cx="3142211" cy="8763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2667001" y="3810000"/>
              <a:ext cx="1156855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H="1">
              <a:off x="1654233" y="3886200"/>
              <a:ext cx="98368" cy="762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/>
            <p:cNvSpPr/>
            <p:nvPr/>
          </p:nvSpPr>
          <p:spPr>
            <a:xfrm>
              <a:off x="755072" y="914400"/>
              <a:ext cx="2244437" cy="1066800"/>
            </a:xfrm>
            <a:prstGeom prst="ellipse">
              <a:avLst/>
            </a:prstGeom>
            <a:solidFill>
              <a:srgbClr val="FFE8B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Производство</a:t>
              </a:r>
            </a:p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3524597" y="381000"/>
              <a:ext cx="3291839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Производство</a:t>
              </a: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красителей  и светящихся составов</a:t>
              </a:r>
              <a:endPara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532015" y="4648200"/>
              <a:ext cx="2362200" cy="1219200"/>
            </a:xfrm>
            <a:prstGeom prst="ellipse">
              <a:avLst/>
            </a:prstGeom>
            <a:solidFill>
              <a:srgbClr val="FFE8B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Производство</a:t>
              </a: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спичек и взрывчатых веществ</a:t>
              </a:r>
              <a:endParaRPr lang="en-US" sz="1600" i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3225339" y="4724400"/>
              <a:ext cx="2362200" cy="914400"/>
            </a:xfrm>
            <a:prstGeom prst="ellipse">
              <a:avLst/>
            </a:prstGeom>
            <a:solidFill>
              <a:srgbClr val="FFE8B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Производство</a:t>
              </a: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резины</a:t>
              </a:r>
              <a:endParaRPr lang="en-US" sz="1600" i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6442365" y="3886200"/>
              <a:ext cx="2169622" cy="990600"/>
            </a:xfrm>
            <a:prstGeom prst="ellipse">
              <a:avLst/>
            </a:prstGeom>
            <a:solidFill>
              <a:srgbClr val="FFE8B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Сельское </a:t>
              </a: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хозяйство</a:t>
              </a:r>
              <a:endPara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4497186" y="2209800"/>
              <a:ext cx="2668386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Бумажная промышленность</a:t>
              </a:r>
              <a:endParaRPr lang="en-US" sz="1600" i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8" name="Picture 8" descr="http://na-dache.com.ua/wp-content/uploads/2011/05/P4061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81600"/>
            <a:ext cx="1218515" cy="914400"/>
          </a:xfrm>
          <a:prstGeom prst="rect">
            <a:avLst/>
          </a:prstGeom>
          <a:noFill/>
        </p:spPr>
      </p:pic>
      <p:pic>
        <p:nvPicPr>
          <p:cNvPr id="6146" name="Picture 2" descr="http://www.gazetairkutsk.ru/wp-content/uploads/sites/14/2012/11/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1422400" cy="1066800"/>
          </a:xfrm>
          <a:prstGeom prst="rect">
            <a:avLst/>
          </a:prstGeom>
          <a:noFill/>
        </p:spPr>
      </p:pic>
      <p:pic>
        <p:nvPicPr>
          <p:cNvPr id="6148" name="Picture 4" descr="http://kormiles.ru/upload/iblock/622/622f18c2c94461f1ed0b2d168390bc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943600"/>
            <a:ext cx="685800" cy="685800"/>
          </a:xfrm>
          <a:prstGeom prst="rect">
            <a:avLst/>
          </a:prstGeom>
          <a:noFill/>
        </p:spPr>
      </p:pic>
      <p:pic>
        <p:nvPicPr>
          <p:cNvPr id="5126" name="Picture 6" descr="http://www.kz.all.biz/img/kz/catalog/37376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78574"/>
            <a:ext cx="457200" cy="1321626"/>
          </a:xfrm>
          <a:prstGeom prst="rect">
            <a:avLst/>
          </a:prstGeom>
          <a:noFill/>
        </p:spPr>
      </p:pic>
      <p:pic>
        <p:nvPicPr>
          <p:cNvPr id="5128" name="Picture 8" descr="http://19.img.avito.st/1280x960/905358719.jpg"/>
          <p:cNvPicPr>
            <a:picLocks noChangeAspect="1" noChangeArrowheads="1"/>
          </p:cNvPicPr>
          <p:nvPr/>
        </p:nvPicPr>
        <p:blipFill>
          <a:blip r:embed="rId7" cstate="print"/>
          <a:srcRect l="12366" t="16129" r="12366"/>
          <a:stretch>
            <a:fillRect/>
          </a:stretch>
        </p:blipFill>
        <p:spPr bwMode="auto">
          <a:xfrm>
            <a:off x="3886200" y="5715000"/>
            <a:ext cx="1230923" cy="914400"/>
          </a:xfrm>
          <a:prstGeom prst="rect">
            <a:avLst/>
          </a:prstGeom>
          <a:noFill/>
        </p:spPr>
      </p:pic>
      <p:pic>
        <p:nvPicPr>
          <p:cNvPr id="5130" name="Picture 10" descr="http://www.lformula.ru/img/him0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81000"/>
            <a:ext cx="1219200" cy="914400"/>
          </a:xfrm>
          <a:prstGeom prst="rect">
            <a:avLst/>
          </a:prstGeom>
          <a:noFill/>
        </p:spPr>
      </p:pic>
      <p:pic>
        <p:nvPicPr>
          <p:cNvPr id="45" name="Picture 2" descr="http://www.gazetairkutsk.ru/wp-content/uploads/sites/14/2012/11/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743" y="2209800"/>
            <a:ext cx="1422400" cy="1066800"/>
          </a:xfrm>
          <a:prstGeom prst="rect">
            <a:avLst/>
          </a:prstGeom>
          <a:noFill/>
        </p:spPr>
      </p:pic>
      <p:pic>
        <p:nvPicPr>
          <p:cNvPr id="46" name="Picture 6" descr="http://www.kz.all.biz/img/kz/catalog/37376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143" y="278574"/>
            <a:ext cx="457200" cy="1321626"/>
          </a:xfrm>
          <a:prstGeom prst="rect">
            <a:avLst/>
          </a:prstGeom>
          <a:noFill/>
        </p:spPr>
      </p:pic>
      <p:pic>
        <p:nvPicPr>
          <p:cNvPr id="47" name="Picture 10" descr="http://www.lformula.ru/img/him0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1943" y="381000"/>
            <a:ext cx="1219200" cy="914400"/>
          </a:xfrm>
          <a:prstGeom prst="rect">
            <a:avLst/>
          </a:prstGeom>
          <a:noFill/>
        </p:spPr>
      </p:pic>
      <p:sp>
        <p:nvSpPr>
          <p:cNvPr id="27" name="Пятиугольник 26"/>
          <p:cNvSpPr/>
          <p:nvPr/>
        </p:nvSpPr>
        <p:spPr>
          <a:xfrm flipH="1">
            <a:off x="228600" y="6400800"/>
            <a:ext cx="762000" cy="2286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Назад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66800" y="228600"/>
            <a:ext cx="2351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 себя: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5000" y="304800"/>
            <a:ext cx="5791200" cy="609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Сера в организме человека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3400" y="1828801"/>
          <a:ext cx="8153400" cy="411850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67000"/>
                <a:gridCol w="5486400"/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n>
                            <a:solidFill>
                              <a:schemeClr val="accent6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600" i="1" dirty="0">
                        <a:ln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n>
                            <a:solidFill>
                              <a:schemeClr val="accent6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текст</a:t>
                      </a:r>
                      <a:endParaRPr lang="ru-RU" sz="1600" i="1" dirty="0">
                        <a:ln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47">
                <a:tc>
                  <a:txBody>
                    <a:bodyPr/>
                    <a:lstStyle/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ln>
                            <a:solidFill>
                              <a:schemeClr val="accent6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………………………………….</a:t>
                      </a:r>
                      <a:endParaRPr lang="ru-RU" sz="1400" dirty="0">
                        <a:ln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 нашем организме </a:t>
                      </a:r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сера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содержится в основном в коже (в кератине и меланине), суставах, мышцах, волосах и ногтях.</a:t>
                      </a:r>
                      <a:b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Она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входит в состав важнейших аминокислот (метионина,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цистина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), гормонов (инсулина), ряда витаминов группы В и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витаминоподобных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веществ (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пангамовой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кислоты). </a:t>
                      </a:r>
                      <a:endParaRPr lang="ru-RU" sz="1400" dirty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47">
                <a:tc>
                  <a:txBody>
                    <a:bodyPr/>
                    <a:lstStyle/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ln>
                            <a:solidFill>
                              <a:schemeClr val="accent6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………………………………….</a:t>
                      </a:r>
                      <a:endParaRPr lang="ru-RU" sz="1400" dirty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Суточная потребность в </a:t>
                      </a:r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сере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составляет - 1 г. Эта потребность легко удовлетворяется обычным питанием. Большая часть поступает с белками. </a:t>
                      </a:r>
                      <a:endParaRPr lang="ru-RU" sz="1400" dirty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47">
                <a:tc>
                  <a:txBody>
                    <a:bodyPr/>
                    <a:lstStyle/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ln>
                            <a:solidFill>
                              <a:schemeClr val="accent6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………………………………….</a:t>
                      </a:r>
                    </a:p>
                    <a:p>
                      <a:endParaRPr lang="ru-RU" sz="1400" dirty="0" smtClean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Сера известна как "минерал красоты" и необходима для здоровья кожи, ногтей и волос. Играет большую роль в выработке энергии, в свертывании крови, в синтезе коллагена - основного белка соединительной ткани и в образовании некоторых ферментов.</a:t>
                      </a:r>
                      <a:b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Сера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оказывает на организм противоаллергическое действие, очищает кровь, способствует работе мозга, стимулирует клеточное дыхание и помогает печени выделять  желчь</a:t>
                      </a:r>
                      <a:endParaRPr lang="ru-RU" sz="1400" dirty="0">
                        <a:ln>
                          <a:solidFill>
                            <a:schemeClr val="accent6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19200" y="1066800"/>
            <a:ext cx="725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5</a:t>
            </a: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прочитайте текст в таблице, озаглавьте каждую часть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5400" y="228600"/>
            <a:ext cx="7315200" cy="609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Сера в составе продуктов питания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real-muscle.narod.ru/olderfiles/1/TK5RM.jpg"/>
          <p:cNvPicPr>
            <a:picLocks noChangeAspect="1" noChangeArrowheads="1"/>
          </p:cNvPicPr>
          <p:nvPr/>
        </p:nvPicPr>
        <p:blipFill>
          <a:blip r:embed="rId3" cstate="print"/>
          <a:srcRect l="871" t="5831" r="762" b="18367"/>
          <a:stretch>
            <a:fillRect/>
          </a:stretch>
        </p:blipFill>
        <p:spPr bwMode="auto">
          <a:xfrm>
            <a:off x="304800" y="1295400"/>
            <a:ext cx="8610600" cy="4953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4800" y="762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6</a:t>
            </a:r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рассмотрите таблицу, в каких  растительных продуктах сера содержится в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наибольшем количестве?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9200" y="228600"/>
            <a:ext cx="7391400" cy="838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Сера в составе продуктов питания  </a:t>
            </a:r>
            <a:r>
              <a:rPr kumimoji="0" lang="ru-RU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(продолжение)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0668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7</a:t>
            </a:r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рассмотрите приведенные ниже  рисунки,  сравните с содержанием серы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в растительных продуктах (см. предыдущий слайд). </a:t>
            </a:r>
            <a:endParaRPr lang="ru-RU" sz="16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838200" y="2019300"/>
            <a:ext cx="900375" cy="1314450"/>
            <a:chOff x="685800" y="1676400"/>
            <a:chExt cx="900375" cy="1314450"/>
          </a:xfrm>
        </p:grpSpPr>
        <p:pic>
          <p:nvPicPr>
            <p:cNvPr id="1028" name="Picture 4" descr="http://vkusnoblog.net/sites/default/files/styles/x90/public/indeyka-1.jpg?itok=Qp-owQI5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286000"/>
              <a:ext cx="857250" cy="704850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685800" y="1676400"/>
              <a:ext cx="9003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Индейка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(250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048000" y="1981200"/>
            <a:ext cx="965777" cy="1390650"/>
            <a:chOff x="2743200" y="1676400"/>
            <a:chExt cx="965777" cy="1390650"/>
          </a:xfrm>
        </p:grpSpPr>
        <p:pic>
          <p:nvPicPr>
            <p:cNvPr id="1029" name="Picture 5" descr="http://vkusnoblog.net/sites/default/files/styles/x90/public/govyadina-1.jpg?itok=oyiYTeN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2209800"/>
              <a:ext cx="857250" cy="857250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2743200" y="1676400"/>
              <a:ext cx="9657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Говядина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(230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9600" y="3733800"/>
            <a:ext cx="1416926" cy="1219200"/>
            <a:chOff x="2667000" y="3581400"/>
            <a:chExt cx="1416926" cy="1219200"/>
          </a:xfrm>
        </p:grpSpPr>
        <p:pic>
          <p:nvPicPr>
            <p:cNvPr id="1034" name="Picture 10" descr="http://vkusnoblog.net/sites/default/files/styles/x90/public/morskoy-okun.jpg?itok=ESHiomY4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t="16667" b="16667"/>
            <a:stretch>
              <a:fillRect/>
            </a:stretch>
          </p:blipFill>
          <p:spPr bwMode="auto">
            <a:xfrm>
              <a:off x="2819400" y="4191000"/>
              <a:ext cx="914400" cy="609600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2667000" y="3581400"/>
              <a:ext cx="1416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Морской окунь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   (210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257800" y="2028825"/>
            <a:ext cx="910827" cy="1295400"/>
            <a:chOff x="4267200" y="1676400"/>
            <a:chExt cx="910827" cy="1295400"/>
          </a:xfrm>
        </p:grpSpPr>
        <p:pic>
          <p:nvPicPr>
            <p:cNvPr id="1030" name="Picture 6" descr="http://vkusnoblog.net/sites/default/files/styles/x90/public/svinina-1.jpg?itok=bF0Nuyhw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t="8889" b="11111"/>
            <a:stretch>
              <a:fillRect/>
            </a:stretch>
          </p:blipFill>
          <p:spPr bwMode="auto">
            <a:xfrm>
              <a:off x="4267200" y="2286000"/>
              <a:ext cx="857250" cy="685800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4267200" y="1676400"/>
              <a:ext cx="9108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Свинина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(230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048000" y="3733800"/>
            <a:ext cx="990600" cy="1143000"/>
            <a:chOff x="2819400" y="3352800"/>
            <a:chExt cx="990600" cy="1143000"/>
          </a:xfrm>
        </p:grpSpPr>
        <p:pic>
          <p:nvPicPr>
            <p:cNvPr id="1035" name="Picture 11" descr="http://vkusnoblog.net/sites/default/files/styles/x90/public/sardina.jpg?itok=WpwMSezY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t="23077" b="23077"/>
            <a:stretch>
              <a:fillRect/>
            </a:stretch>
          </p:blipFill>
          <p:spPr bwMode="auto">
            <a:xfrm>
              <a:off x="2819400" y="3962400"/>
              <a:ext cx="990600" cy="533400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819400" y="3352800"/>
              <a:ext cx="91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Сардина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(200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43800" y="3733800"/>
            <a:ext cx="901209" cy="1371600"/>
            <a:chOff x="5334000" y="4953000"/>
            <a:chExt cx="901209" cy="1371600"/>
          </a:xfrm>
        </p:grpSpPr>
        <p:pic>
          <p:nvPicPr>
            <p:cNvPr id="1026" name="Picture 2" descr="http://vkusnoblog.net/sites/default/files/styles/x90/public/yaytso-kurinnoe-1.jpg?itok=y9gZFiN_"/>
            <p:cNvPicPr>
              <a:picLocks noChangeAspect="1" noChangeArrowheads="1"/>
            </p:cNvPicPr>
            <p:nvPr/>
          </p:nvPicPr>
          <p:blipFill>
            <a:blip r:embed="rId13" cstate="print"/>
            <a:srcRect t="17778" b="11111"/>
            <a:stretch>
              <a:fillRect/>
            </a:stretch>
          </p:blipFill>
          <p:spPr bwMode="auto">
            <a:xfrm>
              <a:off x="5334000" y="5715000"/>
              <a:ext cx="857250" cy="609600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5334000" y="4953000"/>
              <a:ext cx="90120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Яйцо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куриное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(175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181600" y="3733800"/>
            <a:ext cx="990600" cy="1219200"/>
            <a:chOff x="4876800" y="3352800"/>
            <a:chExt cx="990600" cy="1219200"/>
          </a:xfrm>
        </p:grpSpPr>
        <p:pic>
          <p:nvPicPr>
            <p:cNvPr id="1036" name="Picture 12" descr="http://vkusnoblog.net/sites/default/files/styles/x90/public/gorbusha.jpg?itok=FuyIEJM6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 t="23077" b="23077"/>
            <a:stretch>
              <a:fillRect/>
            </a:stretch>
          </p:blipFill>
          <p:spPr bwMode="auto">
            <a:xfrm>
              <a:off x="4876800" y="4038600"/>
              <a:ext cx="990600" cy="53340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4876800" y="3352800"/>
              <a:ext cx="901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Горбуша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 (190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467600" y="1943100"/>
            <a:ext cx="857250" cy="1466850"/>
            <a:chOff x="3581400" y="4953000"/>
            <a:chExt cx="857250" cy="1466850"/>
          </a:xfrm>
        </p:grpSpPr>
        <p:pic>
          <p:nvPicPr>
            <p:cNvPr id="1038" name="Picture 14" descr="http://vkusnoblog.net/sites/default/files/styles/x90/public/kuritsa-1.jpg?itok=dQqfH0Tu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81400" y="5562600"/>
              <a:ext cx="857250" cy="857250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3581400" y="4953000"/>
              <a:ext cx="8402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Курица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charset="0"/>
                  <a:cs typeface="Arial" charset="0"/>
                </a:rPr>
                <a:t>(185 мг)</a:t>
              </a:r>
              <a:endParaRPr lang="ru-RU" sz="1400" dirty="0" smtClean="0">
                <a:latin typeface="Arial" charset="0"/>
                <a:cs typeface="Arial" charset="0"/>
                <a:hlinkClick r:id="rId5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57200" y="5486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Употребление каких продуктов позволит человеку наиболее эффективно восполнить  дефицит серы в организме?</a:t>
            </a:r>
            <a:endParaRPr lang="ru-RU" sz="1600" dirty="0"/>
          </a:p>
        </p:txBody>
      </p:sp>
      <p:sp>
        <p:nvSpPr>
          <p:cNvPr id="37" name="Пятиугольник 36"/>
          <p:cNvSpPr/>
          <p:nvPr/>
        </p:nvSpPr>
        <p:spPr>
          <a:xfrm flipH="1">
            <a:off x="228600" y="6324600"/>
            <a:ext cx="838200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8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2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362200" y="30480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И в заключение …</a:t>
            </a:r>
            <a:endParaRPr lang="ru-RU" sz="32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914400" y="1219200"/>
            <a:ext cx="6781800" cy="5399327"/>
            <a:chOff x="609600" y="1077672"/>
            <a:chExt cx="6781800" cy="5399327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609600" y="1077672"/>
              <a:ext cx="6781800" cy="5399327"/>
            </a:xfrm>
            <a:prstGeom prst="verticalScroll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76400" y="1295400"/>
              <a:ext cx="5029200" cy="497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latin typeface="Arial" pitchFamily="34" charset="0"/>
                  <a:cs typeface="Arial" pitchFamily="34" charset="0"/>
                </a:rPr>
                <a:t>Из древних и средневековых книг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...</a:t>
              </a:r>
            </a:p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 </a:t>
              </a:r>
            </a:p>
            <a:p>
              <a:pPr algn="ctr">
                <a:spcBef>
                  <a:spcPts val="600"/>
                </a:spcBef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 </a:t>
              </a:r>
              <a:r>
                <a:rPr lang="ru-RU" i="1" dirty="0" smtClean="0">
                  <a:latin typeface="Arial" pitchFamily="34" charset="0"/>
                  <a:cs typeface="Arial" pitchFamily="34" charset="0"/>
                </a:rPr>
                <a:t>«Сера применяется для очищения жилищ, так как многие держатся мнения, что запах и горение серы могут предохранить от всяких чародейств и прогнать всякую нечистую силу».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Плиний Старший, «Естественная история» I в. н.э.</a:t>
              </a:r>
            </a:p>
            <a:p>
              <a:pPr algn="ctr"/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 </a:t>
              </a:r>
            </a:p>
            <a:p>
              <a:pPr algn="ctr"/>
              <a:r>
                <a:rPr lang="ru-RU" i="1" dirty="0" smtClean="0">
                  <a:latin typeface="Arial" pitchFamily="34" charset="0"/>
                  <a:cs typeface="Arial" pitchFamily="34" charset="0"/>
                </a:rPr>
                <a:t>«Сера входит также в состав ужасного изобретения – порошка, который может метать далеко вперед куски железа, бронзы или камня – орудие войны нового типа».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600" dirty="0" err="1" smtClean="0">
                  <a:latin typeface="Arial" pitchFamily="34" charset="0"/>
                  <a:cs typeface="Arial" pitchFamily="34" charset="0"/>
                </a:rPr>
                <a:t>Агрикола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, «О царстве минералов», XVI в.</a:t>
              </a:r>
            </a:p>
            <a:p>
              <a:pPr algn="ctr"/>
              <a:r>
                <a:rPr lang="ru-RU" dirty="0" smtClean="0"/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14400"/>
            <a:ext cx="299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http://www.h2s.su/index.htm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32176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http://www.alhimik.ru/teleclass/konspect/konsp4-14.shtml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729120"/>
            <a:ext cx="2994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http://n-t.ru/ri/ps/pb016.htm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13648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http://files.school-collection.edu.ru/dlrstore/600cd365-f9f2-ae10-56e4-98ee0af7e4c6/index.htm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282083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http://files.school-collection.edu.ru/dlrstore/41ca7a15-5fca-abab-b319-cb03db4521c7/index.htm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50519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http://files.school-collection.edu.ru/dlrstore/3e6b77cf-8fff-882a-d3c3-c50221c6eba9/index.htm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4189557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http://files.school-collection.edu.ru/dlrstore/c90b7e4a-ece0-1df5-2e83-66ce2d07ae9d/index.htm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5281276"/>
            <a:ext cx="426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http://geo.web.ru/~evseev/m-sera_6-3.JPG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5688636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http://images.bizorg.su/goods/109/699/s_109699.jpeg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6096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http://open.az/uploads/posts/2012-03/1332738564_111-15.jpg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4873916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http://www.uchkom43.ru/admin/uploads/2711280561.jpeg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35211" y="304800"/>
            <a:ext cx="4732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Источники  информации</a:t>
            </a:r>
            <a:endParaRPr lang="ru-RU" sz="2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097722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http://satoil.kz/wp-content/uploads/2013/10/sera-1.jpg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523884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http://media.professionali.ru/processor/topics/original/2014/04/08/6c2d22--kopija_2.jpg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37620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http://www.ru.all.biz/img/ru/catalog/947892.jpeg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80237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http://na-dache.com.ua/wp-content/uploads/2011/05/P4061408.jpg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228532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http://www.physchem.chimfak.rsu.ru/Source/History/Persones/Lucretius.html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654694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http://lib.exdat.com/tw_files2/urls_10/21/d-20496/img1.jpg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4507018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http://www.catalogmineralov.ru/mineral/455.html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493318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http://www.catalogmineralov.ru/mineral/66.html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4080856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http://www.catalogmineralov.ru/mineral/72.html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5359342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http://www.catalogmineralov.ru/mineral/galenit.html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0" y="578550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http://www.catalogmineralov.ru/mineral/cinnabar.html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6211669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http://www.catalogmineralov.ru/mineral/gypsum.html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1000" y="1950046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http://real-muscle.narod.ru/olderfiles/1/TK5RM.jpg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25697" y="304800"/>
            <a:ext cx="635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Источники  информации </a:t>
            </a:r>
            <a:r>
              <a:rPr lang="ru-RU" sz="16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2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447800"/>
            <a:ext cx="4038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полночный час,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 горящего вулкана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Возьми немного серы,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Смерть дарящей,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 мелкий порошок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Ее смешай с составом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Чудотворным.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Для ран бальзам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Получишь, краски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Для картины и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Дымом едким «нечисть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Всю убьешь»…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Лукреций Кар</a:t>
            </a:r>
          </a:p>
          <a:p>
            <a:pPr algn="ctr"/>
            <a:r>
              <a:rPr lang="ru-RU" dirty="0" smtClean="0"/>
              <a:t>(55-99 гг. н. э.)</a:t>
            </a:r>
            <a:endParaRPr lang="ru-RU" dirty="0"/>
          </a:p>
        </p:txBody>
      </p:sp>
      <p:pic>
        <p:nvPicPr>
          <p:cNvPr id="5" name="Picture 4" descr="http://images.bizorg.su/goods/109/699/s_1096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714500" cy="1714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81800" y="3276600"/>
            <a:ext cx="1878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Тит Лукреций Кар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&amp;Tcy;&amp;icy;&amp;tcy; &amp;Lcy;&amp;ucy;&amp;kcy;&amp;rcy;&amp;iecy;&amp;tscy;&amp;icy;&amp;jcy; &amp;Kcy;&amp;a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1943100" cy="2625811"/>
          </a:xfrm>
          <a:prstGeom prst="rect">
            <a:avLst/>
          </a:prstGeom>
          <a:noFill/>
        </p:spPr>
      </p:pic>
      <p:sp>
        <p:nvSpPr>
          <p:cNvPr id="9" name="Пятиугольник 8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42167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http://www.catalogmineralov.ru/mineral/94.html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76993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http://chemistry-chemists.com/Video/Sodium-sulfate.html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197701"/>
            <a:ext cx="354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http://www.gazpromsera.ru/?id=20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6254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http://www.gazetairkutsk.ru/wp-content/uploads/sites/14/2012/11/preview.jpg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05323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http://kormiles.ru/upload/iblock/622/622f18c2c94461f1ed0b2d168390bc10.jpeg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481002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http://alliance-rzn.ru/files/kislota_sernaya_akkumulyatornaya.jpg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90876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http://19.img.avito.st/1280x960/905358719.jpg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336536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http://mosmetod.ru/files/projects/urok_v_moskve/uroki/istorija_sery_zheltoj_i_mnogolikoj/elements/5.jpg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5469069"/>
            <a:ext cx="416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http://www.alhimikov.net/element/S.html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5041302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http://edaplus.info/minerals/products-containing-sulfur.html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4800" y="6324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http://www.chemfive.ru/news/znachenie_sery_dlja_rastenij/2013-09-05-113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914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http://www.medweb.ru/encyclopedias/elementy-i-vitaminy/article/sera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25697" y="304800"/>
            <a:ext cx="635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Источники  информации </a:t>
            </a:r>
            <a:r>
              <a:rPr lang="ru-RU" sz="16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2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800" y="5896836"/>
            <a:ext cx="340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http://vkusnoblog.net/sostav/sera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29000" y="457200"/>
            <a:ext cx="19812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План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1143000"/>
            <a:ext cx="37338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1) Химический элемент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сера 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828800"/>
            <a:ext cx="39624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2) Нахождение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серы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природе</a:t>
            </a:r>
            <a:endParaRPr kumimoji="0" lang="ru-RU" sz="200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2514600"/>
            <a:ext cx="38862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3) Физические свойства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серы 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3200400"/>
            <a:ext cx="46482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4) </a:t>
            </a:r>
            <a:r>
              <a:rPr kumimoji="0" lang="ru-RU" sz="2000" i="1" u="none" strike="noStrike" kern="1200" normalizeH="0" baseline="0" noProof="0" dirty="0" err="1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Аллотропные</a:t>
            </a: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модификации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серы 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38200" y="3886200"/>
            <a:ext cx="39624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5) Химические свойства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серы 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Управляющая кнопка: далее 18">
            <a:hlinkClick r:id="rId2" action="ppaction://hlinksldjump" highlightClick="1"/>
          </p:cNvPr>
          <p:cNvSpPr/>
          <p:nvPr/>
        </p:nvSpPr>
        <p:spPr>
          <a:xfrm>
            <a:off x="7010400" y="12192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>
            <a:off x="7010400" y="19050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7010400" y="25908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5" action="ppaction://hlinksldjump" highlightClick="1"/>
          </p:cNvPr>
          <p:cNvSpPr/>
          <p:nvPr/>
        </p:nvSpPr>
        <p:spPr>
          <a:xfrm>
            <a:off x="7010400" y="32766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rId6" action="ppaction://hlinksldjump" highlightClick="1"/>
          </p:cNvPr>
          <p:cNvSpPr/>
          <p:nvPr/>
        </p:nvSpPr>
        <p:spPr>
          <a:xfrm>
            <a:off x="7010400" y="39624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rId7" action="ppaction://hlinksldjump" highlightClick="1"/>
          </p:cNvPr>
          <p:cNvSpPr/>
          <p:nvPr/>
        </p:nvSpPr>
        <p:spPr>
          <a:xfrm>
            <a:off x="7010400" y="46482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38200" y="4572000"/>
            <a:ext cx="34290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6) Применение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серы 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38200" y="5257800"/>
            <a:ext cx="43434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7) </a:t>
            </a:r>
            <a:r>
              <a:rPr lang="ru-RU" sz="20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Сера  </a:t>
            </a: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организме человека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38200" y="5943600"/>
            <a:ext cx="49530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8) </a:t>
            </a:r>
            <a:r>
              <a:rPr lang="ru-RU" sz="20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Сера  </a:t>
            </a:r>
            <a:r>
              <a:rPr kumimoji="0" lang="ru-RU" sz="2000" i="1" u="none" strike="noStrike" kern="1200" normalizeH="0" baseline="0" noProof="0" dirty="0" smtClean="0"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составе продуктов питания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Управляющая кнопка: далее 24">
            <a:hlinkClick r:id="rId8" action="ppaction://hlinksldjump" highlightClick="1"/>
          </p:cNvPr>
          <p:cNvSpPr/>
          <p:nvPr/>
        </p:nvSpPr>
        <p:spPr>
          <a:xfrm>
            <a:off x="7010400" y="53340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rId9" action="ppaction://hlinksldjump" highlightClick="1"/>
          </p:cNvPr>
          <p:cNvSpPr/>
          <p:nvPr/>
        </p:nvSpPr>
        <p:spPr>
          <a:xfrm>
            <a:off x="7010400" y="6019800"/>
            <a:ext cx="509016" cy="3048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791200" cy="63184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Химический  элемент сера</a:t>
            </a:r>
            <a:endParaRPr lang="ru-RU" sz="2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1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охарактеризуйте положение серы в периодической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системе и строение ее атома по плану: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8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I. Положение элемента в Периодической системе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ru-RU" sz="1800" i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а) порядковый номер,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б) номер периода;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в) номер группы, подгруппа.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         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II.  </a:t>
            </a:r>
            <a:r>
              <a:rPr lang="ru-RU" sz="18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Состав атома</a:t>
            </a:r>
            <a:endParaRPr lang="ru-RU" sz="18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а)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Z ядра, общее число электронов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б) состав ядра атома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8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Строение атома элемента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а) схема строения атома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б) электронная  конфигурация атома;  валентные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электроны,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  (сравнение с соседями по периоду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и главной подгруппе) 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6248400"/>
            <a:ext cx="1828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Проверьте себя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318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Проверьте себя:</a:t>
            </a:r>
            <a:endParaRPr lang="ru-RU" sz="28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436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1: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характеристика элемента серы по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положению в периодической системе:</a:t>
            </a:r>
          </a:p>
          <a:p>
            <a:pPr marL="1428750" lvl="2" indent="-514350">
              <a:lnSpc>
                <a:spcPct val="110000"/>
              </a:lnSpc>
              <a:spcBef>
                <a:spcPts val="0"/>
              </a:spcBef>
              <a:buAutoNum type="romanUcPeriod"/>
            </a:pPr>
            <a:r>
              <a:rPr lang="ru-RU" sz="18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Положение элемента в Периодической системе</a:t>
            </a: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а) порядковый номер  =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S)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б) период:  </a:t>
            </a: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в) группа  </a:t>
            </a:r>
            <a:r>
              <a:rPr lang="en-US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 подгруппа  </a:t>
            </a: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главная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  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II.  </a:t>
            </a:r>
            <a:r>
              <a:rPr lang="ru-RU" sz="18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Состав атома</a:t>
            </a:r>
            <a:endParaRPr lang="ru-RU" sz="18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а) Заряд ядра атома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ru-RU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общее число электронов в атоме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б) состав ядра атома: 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протонов,  1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нейтронов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sz="1800" i="1" u="sng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Строение атома элемента</a:t>
            </a:r>
            <a:r>
              <a:rPr lang="ru-RU" sz="1800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а)  схема строения атома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: 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2, 8,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lvl="1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б) электронная  конфигурация атома: </a:t>
            </a: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18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180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1800" b="1" u="sng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1800" b="1" u="sng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800" b="1" u="sng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в)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 &gt; 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&gt; 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 &lt; 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&lt; 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атома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85800"/>
            <a:ext cx="8458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2</a:t>
            </a: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рассмотрите приведенную ниже схему «Нахождение серы в природе»,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составьте  устный рассказ по этой схеме</a:t>
            </a:r>
            <a:endParaRPr lang="ru-RU" sz="1600" dirty="0" smtClean="0">
              <a:solidFill>
                <a:srgbClr val="0000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81200" y="228600"/>
            <a:ext cx="57912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 серы в природе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60198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Сравните Ваш рассказ 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 предлагаемым </a:t>
            </a:r>
            <a:r>
              <a:rPr lang="ru-RU" sz="1400" i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текстом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153400" y="6324600"/>
            <a:ext cx="7498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Далее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304800" y="1295400"/>
            <a:ext cx="8534400" cy="5257800"/>
            <a:chOff x="304800" y="1295400"/>
            <a:chExt cx="8534400" cy="5257800"/>
          </a:xfrm>
        </p:grpSpPr>
        <p:cxnSp>
          <p:nvCxnSpPr>
            <p:cNvPr id="50" name="Прямая со стрелкой 49"/>
            <p:cNvCxnSpPr/>
            <p:nvPr/>
          </p:nvCxnSpPr>
          <p:spPr>
            <a:xfrm>
              <a:off x="7391400" y="3352800"/>
              <a:ext cx="0" cy="1905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endCxn id="37" idx="0"/>
            </p:cNvCxnSpPr>
            <p:nvPr/>
          </p:nvCxnSpPr>
          <p:spPr>
            <a:xfrm>
              <a:off x="7772400" y="3352800"/>
              <a:ext cx="49530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flipH="1">
              <a:off x="6477000" y="3352800"/>
              <a:ext cx="60960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304800" y="1295400"/>
              <a:ext cx="8229600" cy="5257800"/>
              <a:chOff x="304800" y="1295400"/>
              <a:chExt cx="8229600" cy="5257800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609600" y="5257800"/>
                <a:ext cx="1219200" cy="1295400"/>
                <a:chOff x="1600200" y="3505200"/>
                <a:chExt cx="1219200" cy="1295400"/>
              </a:xfrm>
            </p:grpSpPr>
            <p:sp>
              <p:nvSpPr>
                <p:cNvPr id="35" name="Скругленный прямоугольник 34"/>
                <p:cNvSpPr/>
                <p:nvPr/>
              </p:nvSpPr>
              <p:spPr>
                <a:xfrm>
                  <a:off x="1600200" y="3505200"/>
                  <a:ext cx="1219200" cy="129540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ru-RU" sz="10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Халькопирит</a:t>
                  </a:r>
                </a:p>
                <a:p>
                  <a:pPr algn="ctr"/>
                  <a:r>
                    <a:rPr lang="en-US" sz="11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CuFeS</a:t>
                  </a:r>
                  <a:r>
                    <a:rPr lang="ru-RU" sz="1100" baseline="-250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2294" name="Picture 6" descr="&amp;fcy;&amp;ocy;&amp;tcy;&amp;ocy;&amp;gcy;&amp;rcy;&amp;acy;&amp;fcy;&amp;icy;&amp;yacy; &amp;mcy;&amp;icy;&amp;ncy;&amp;iecy;&amp;rcy;&amp;acy;&amp;lcy;&amp;acy; &amp;KHcy;&amp;acy;&amp;lcy;&amp;softcy;&amp;kcy;&amp;ocy;&amp;pcy;&amp;icy;&amp;rcy;&amp;icy;&amp;tcy;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333" b="5556"/>
                <a:stretch>
                  <a:fillRect/>
                </a:stretch>
              </p:blipFill>
              <p:spPr bwMode="auto">
                <a:xfrm>
                  <a:off x="1752600" y="3962400"/>
                  <a:ext cx="897193" cy="77258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2" name="Группа 41"/>
              <p:cNvGrpSpPr/>
              <p:nvPr/>
            </p:nvGrpSpPr>
            <p:grpSpPr>
              <a:xfrm>
                <a:off x="304800" y="3733800"/>
                <a:ext cx="1066800" cy="1295400"/>
                <a:chOff x="381000" y="3810000"/>
                <a:chExt cx="1066800" cy="1295400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381000" y="3810000"/>
                  <a:ext cx="1066800" cy="129540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Пирит</a:t>
                  </a:r>
                </a:p>
                <a:p>
                  <a:pPr algn="ctr"/>
                  <a:r>
                    <a:rPr lang="en-US" sz="12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FeS</a:t>
                  </a:r>
                  <a:r>
                    <a:rPr lang="ru-RU" sz="1200" baseline="-250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2296" name="Picture 8" descr="&amp;fcy;&amp;ocy;&amp;tcy;&amp;ocy;&amp;gcy;&amp;rcy;&amp;acy;&amp;fcy;&amp;icy;&amp;yacy; &amp;mcy;&amp;icy;&amp;ncy;&amp;iecy;&amp;rcy;&amp;acy;&amp;lcy;&amp;acy; &amp;Pcy;&amp;icy;&amp;rcy;&amp;icy;&amp;tcy;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33400" y="4267200"/>
                  <a:ext cx="762000" cy="762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4" name="Группа 43"/>
              <p:cNvGrpSpPr/>
              <p:nvPr/>
            </p:nvGrpSpPr>
            <p:grpSpPr>
              <a:xfrm>
                <a:off x="2362200" y="3733800"/>
                <a:ext cx="1066800" cy="1295400"/>
                <a:chOff x="2362200" y="3733800"/>
                <a:chExt cx="1066800" cy="1295400"/>
              </a:xfrm>
            </p:grpSpPr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2362200" y="3733800"/>
                  <a:ext cx="1066800" cy="129540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Галенит</a:t>
                  </a:r>
                </a:p>
                <a:p>
                  <a:pPr algn="ctr"/>
                  <a:r>
                    <a:rPr lang="en-US" sz="12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PbS</a:t>
                  </a:r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2298" name="Picture 10" descr="&amp;fcy;&amp;ocy;&amp;tcy;&amp;ocy;&amp;gcy;&amp;rcy;&amp;acy;&amp;fcy;&amp;icy;&amp;yacy; &amp;mcy;&amp;icy;&amp;ncy;&amp;iecy;&amp;rcy;&amp;acy;&amp;lcy;&amp;acy; &amp;Gcy;&amp;acy;&amp;lcy;&amp;iecy;&amp;ncy;&amp;icy;&amp;tcy;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6000" t="6000" r="8000" b="6000"/>
                <a:stretch>
                  <a:fillRect/>
                </a:stretch>
              </p:blipFill>
              <p:spPr bwMode="auto">
                <a:xfrm>
                  <a:off x="2514600" y="4114800"/>
                  <a:ext cx="819150" cy="8382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8" name="Группа 47"/>
              <p:cNvGrpSpPr/>
              <p:nvPr/>
            </p:nvGrpSpPr>
            <p:grpSpPr>
              <a:xfrm>
                <a:off x="1981200" y="5257800"/>
                <a:ext cx="1066800" cy="1295400"/>
                <a:chOff x="2362200" y="5257800"/>
                <a:chExt cx="1066800" cy="1295400"/>
              </a:xfrm>
            </p:grpSpPr>
            <p:sp>
              <p:nvSpPr>
                <p:cNvPr id="36" name="Скругленный прямоугольник 35"/>
                <p:cNvSpPr/>
                <p:nvPr/>
              </p:nvSpPr>
              <p:spPr>
                <a:xfrm>
                  <a:off x="2362200" y="5257800"/>
                  <a:ext cx="1066800" cy="129540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Киноварь</a:t>
                  </a:r>
                </a:p>
                <a:p>
                  <a:pPr algn="ctr"/>
                  <a:r>
                    <a:rPr lang="en-US" sz="12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HgS</a:t>
                  </a:r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2302" name="Picture 14" descr="&amp;Kcy;&amp;icy;&amp;ncy;&amp;ocy;&amp;vcy;&amp;acy;&amp;rcy;&amp;softcy;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10667"/>
                <a:stretch>
                  <a:fillRect/>
                </a:stretch>
              </p:blipFill>
              <p:spPr bwMode="auto">
                <a:xfrm>
                  <a:off x="2438400" y="5660137"/>
                  <a:ext cx="914400" cy="816863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49" name="Прямая со стрелкой 48"/>
              <p:cNvCxnSpPr/>
              <p:nvPr/>
            </p:nvCxnSpPr>
            <p:spPr>
              <a:xfrm flipH="1">
                <a:off x="1447800" y="3352800"/>
                <a:ext cx="304800" cy="1905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>
                <a:endCxn id="34" idx="0"/>
              </p:cNvCxnSpPr>
              <p:nvPr/>
            </p:nvCxnSpPr>
            <p:spPr>
              <a:xfrm>
                <a:off x="2438400" y="3352800"/>
                <a:ext cx="45720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>
                <a:endCxn id="28" idx="0"/>
              </p:cNvCxnSpPr>
              <p:nvPr/>
            </p:nvCxnSpPr>
            <p:spPr>
              <a:xfrm flipH="1">
                <a:off x="838200" y="3352800"/>
                <a:ext cx="53340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1981200" y="3352800"/>
                <a:ext cx="304800" cy="1905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Группа 53"/>
              <p:cNvGrpSpPr/>
              <p:nvPr/>
            </p:nvGrpSpPr>
            <p:grpSpPr>
              <a:xfrm>
                <a:off x="609600" y="1295400"/>
                <a:ext cx="7924800" cy="3429000"/>
                <a:chOff x="609600" y="1295400"/>
                <a:chExt cx="7924800" cy="3429000"/>
              </a:xfrm>
            </p:grpSpPr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1066800" y="2971800"/>
                  <a:ext cx="1676400" cy="38100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ru-RU" sz="14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Сульфиды </a:t>
                  </a:r>
                </a:p>
                <a:p>
                  <a:pPr algn="ctr"/>
                  <a:r>
                    <a:rPr lang="ru-RU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6705600" y="2971800"/>
                  <a:ext cx="1447800" cy="38100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ru-RU" sz="14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Сульфаты</a:t>
                  </a:r>
                  <a:r>
                    <a:rPr lang="ru-RU" sz="12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ru-RU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609600" y="1295400"/>
                  <a:ext cx="7924800" cy="3429000"/>
                  <a:chOff x="609600" y="1295400"/>
                  <a:chExt cx="7924800" cy="3429000"/>
                </a:xfrm>
              </p:grpSpPr>
              <p:sp>
                <p:nvSpPr>
                  <p:cNvPr id="21" name="Скругленный прямоугольник 20"/>
                  <p:cNvSpPr/>
                  <p:nvPr/>
                </p:nvSpPr>
                <p:spPr>
                  <a:xfrm>
                    <a:off x="4038600" y="3429000"/>
                    <a:ext cx="1447800" cy="12954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Сернистый газ</a:t>
                    </a:r>
                  </a:p>
                  <a:p>
                    <a:pPr algn="ctr"/>
                    <a:r>
                      <a:rPr 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О</a:t>
                    </a:r>
                    <a:r>
                      <a:rPr lang="ru-RU" sz="12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В вулканических газах  </a:t>
                    </a:r>
                    <a:endParaRPr lang="ru-RU" sz="12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Скругленный прямоугольник 19"/>
                  <p:cNvSpPr/>
                  <p:nvPr/>
                </p:nvSpPr>
                <p:spPr>
                  <a:xfrm>
                    <a:off x="6705600" y="1295400"/>
                    <a:ext cx="1828800" cy="9144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Сероводород</a:t>
                    </a:r>
                  </a:p>
                  <a:p>
                    <a:pPr algn="ctr"/>
                    <a:r>
                      <a: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Н</a:t>
                    </a:r>
                    <a:r>
                      <a:rPr lang="ru-RU" sz="12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</a:t>
                    </a:r>
                  </a:p>
                  <a:p>
                    <a:pPr algn="ctr"/>
                    <a:r>
                      <a: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В вулканических газах и серных водах</a:t>
                    </a:r>
                    <a:endParaRPr lang="ru-RU" sz="12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609600" y="1295400"/>
                    <a:ext cx="1981200" cy="1219200"/>
                    <a:chOff x="609600" y="1371600"/>
                    <a:chExt cx="1981200" cy="1219200"/>
                  </a:xfrm>
                </p:grpSpPr>
                <p:sp>
                  <p:nvSpPr>
                    <p:cNvPr id="22" name="Скругленный прямоугольник 21"/>
                    <p:cNvSpPr/>
                    <p:nvPr/>
                  </p:nvSpPr>
                  <p:spPr>
                    <a:xfrm>
                      <a:off x="609600" y="1371600"/>
                      <a:ext cx="1981200" cy="1219200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Самородная сера</a:t>
                      </a:r>
                    </a:p>
                    <a:p>
                      <a:pPr algn="ctr"/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pic>
                  <p:nvPicPr>
                    <p:cNvPr id="12290" name="Picture 2" descr="http://www.magistrblog.ru/files/2012-03-05_kilmas_353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 l="5714" t="11429" r="5714" b="2857"/>
                    <a:stretch>
                      <a:fillRect/>
                    </a:stretch>
                  </p:blipFill>
                  <p:spPr bwMode="auto">
                    <a:xfrm>
                      <a:off x="1219200" y="1676400"/>
                      <a:ext cx="866140" cy="838200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92" name="Группа 91"/>
                  <p:cNvGrpSpPr/>
                  <p:nvPr/>
                </p:nvGrpSpPr>
                <p:grpSpPr>
                  <a:xfrm>
                    <a:off x="2590800" y="1676400"/>
                    <a:ext cx="4114800" cy="1752600"/>
                    <a:chOff x="2590800" y="1676400"/>
                    <a:chExt cx="4114800" cy="1752600"/>
                  </a:xfrm>
                </p:grpSpPr>
                <p:sp>
                  <p:nvSpPr>
                    <p:cNvPr id="9" name="Овал 8"/>
                    <p:cNvSpPr/>
                    <p:nvPr/>
                  </p:nvSpPr>
                  <p:spPr>
                    <a:xfrm>
                      <a:off x="3505200" y="1676400"/>
                      <a:ext cx="2133600" cy="914400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>
                        <a:bevelT w="38100" h="38100" prst="relaxedInset"/>
                      </a:sp3d>
                    </a:bodyPr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FF9900"/>
                          </a:solidFill>
                          <a:latin typeface="Arial" pitchFamily="34" charset="0"/>
                          <a:cs typeface="Arial" pitchFamily="34" charset="0"/>
                        </a:rPr>
                        <a:t>Сера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FF9900"/>
                          </a:solidFill>
                          <a:latin typeface="Arial" pitchFamily="34" charset="0"/>
                          <a:cs typeface="Arial" pitchFamily="34" charset="0"/>
                        </a:rPr>
                        <a:t>в природе</a:t>
                      </a:r>
                      <a:endParaRPr lang="ru-RU" b="1" i="1" dirty="0">
                        <a:solidFill>
                          <a:srgbClr val="FF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1" name="Прямая со стрелкой 10"/>
                    <p:cNvCxnSpPr/>
                    <p:nvPr/>
                  </p:nvCxnSpPr>
                  <p:spPr>
                    <a:xfrm flipV="1">
                      <a:off x="5638800" y="1752600"/>
                      <a:ext cx="1066800" cy="3048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Прямая со стрелкой 13"/>
                    <p:cNvCxnSpPr/>
                    <p:nvPr/>
                  </p:nvCxnSpPr>
                  <p:spPr>
                    <a:xfrm>
                      <a:off x="4572000" y="2590800"/>
                      <a:ext cx="149860" cy="8382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Прямая со стрелкой 14"/>
                    <p:cNvCxnSpPr>
                      <a:stCxn id="9" idx="3"/>
                    </p:cNvCxnSpPr>
                    <p:nvPr/>
                  </p:nvCxnSpPr>
                  <p:spPr>
                    <a:xfrm flipH="1">
                      <a:off x="2743200" y="2456889"/>
                      <a:ext cx="1074459" cy="59111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Прямая со стрелкой 15"/>
                    <p:cNvCxnSpPr/>
                    <p:nvPr/>
                  </p:nvCxnSpPr>
                  <p:spPr>
                    <a:xfrm flipH="1" flipV="1">
                      <a:off x="2590800" y="1752600"/>
                      <a:ext cx="914400" cy="3048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 стрелкой 81"/>
                    <p:cNvCxnSpPr/>
                    <p:nvPr/>
                  </p:nvCxnSpPr>
                  <p:spPr>
                    <a:xfrm>
                      <a:off x="5410200" y="2438400"/>
                      <a:ext cx="1295400" cy="6096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86" name="Группа 85"/>
            <p:cNvGrpSpPr/>
            <p:nvPr/>
          </p:nvGrpSpPr>
          <p:grpSpPr>
            <a:xfrm>
              <a:off x="6019800" y="3733800"/>
              <a:ext cx="1066800" cy="1295400"/>
              <a:chOff x="6019800" y="3733800"/>
              <a:chExt cx="1066800" cy="1295400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6019800" y="3733800"/>
                <a:ext cx="1066800" cy="129540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Гипс</a:t>
                </a:r>
              </a:p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CaSO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•2H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304" name="Picture 16" descr="&amp;Gcy;&amp;icy;&amp;pcy;&amp;scy;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333" t="5333" r="9333"/>
              <a:stretch>
                <a:fillRect/>
              </a:stretch>
            </p:blipFill>
            <p:spPr bwMode="auto">
              <a:xfrm>
                <a:off x="6172200" y="4114800"/>
                <a:ext cx="755561" cy="838200"/>
              </a:xfrm>
              <a:prstGeom prst="rect">
                <a:avLst/>
              </a:prstGeom>
              <a:noFill/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6858000" y="5257800"/>
              <a:ext cx="1066800" cy="1295400"/>
              <a:chOff x="6858000" y="5257800"/>
              <a:chExt cx="1066800" cy="1295400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858000" y="5257800"/>
                <a:ext cx="1066800" cy="129540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1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Целестин</a:t>
                </a:r>
                <a:endParaRPr lang="en-US" sz="11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SrSO</a:t>
                </a:r>
                <a:r>
                  <a:rPr lang="en-US" sz="11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11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306" name="Picture 18" descr="&amp;fcy;&amp;ocy;&amp;tcy;&amp;ocy;&amp;gcy;&amp;rcy;&amp;acy;&amp;fcy;&amp;icy;&amp;yacy; &amp;mcy;&amp;icy;&amp;ncy;&amp;iecy;&amp;rcy;&amp;acy;&amp;lcy;&amp;acy; &amp;TScy;&amp;iecy;&amp;lcy;&amp;iecy;&amp;scy;&amp;tcy;&amp;icy;&amp;ncy;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4000" t="10000" r="6000" b="4000"/>
              <a:stretch>
                <a:fillRect/>
              </a:stretch>
            </p:blipFill>
            <p:spPr bwMode="auto">
              <a:xfrm>
                <a:off x="7010400" y="5715000"/>
                <a:ext cx="800986" cy="765387"/>
              </a:xfrm>
              <a:prstGeom prst="rect">
                <a:avLst/>
              </a:prstGeom>
              <a:noFill/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7696200" y="3733800"/>
              <a:ext cx="1143000" cy="1295400"/>
              <a:chOff x="7696200" y="3733800"/>
              <a:chExt cx="1143000" cy="1295400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7696200" y="3733800"/>
                <a:ext cx="1143000" cy="129540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1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Мирабилит</a:t>
                </a:r>
                <a:endParaRPr lang="en-US" sz="11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Na</a:t>
                </a:r>
                <a:r>
                  <a:rPr lang="en-US" sz="9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</a:t>
                </a:r>
                <a:r>
                  <a:rPr lang="en-US" sz="9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•10H</a:t>
                </a:r>
                <a:r>
                  <a:rPr lang="en-US" sz="9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endParaRPr lang="en-US" sz="9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1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" name="Picture 8" descr="&amp;Mcy;&amp;icy;&amp;rcy;&amp;acy;&amp;bcy;&amp;icy;&amp;lcy;&amp;icy;&amp;tcy; - &amp;pcy;&amp;rcy;&amp;icy;&amp;rcy;&amp;ocy;&amp;dcy;&amp;ncy;&amp;ycy;&amp;jcy; &amp;scy;&amp;ucy;&amp;lcy;&amp;softcy;&amp;fcy;&amp;acy;&amp;tcy; &amp;ncy;&amp;acy;&amp;tcy;&amp;rcy;&amp;icy;&amp;yacy;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4458" r="31733" b="8434"/>
              <a:stretch>
                <a:fillRect/>
              </a:stretch>
            </p:blipFill>
            <p:spPr bwMode="auto">
              <a:xfrm>
                <a:off x="7772400" y="4191000"/>
                <a:ext cx="1021080" cy="6858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381000"/>
            <a:ext cx="5791200" cy="838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Нахождение серы в природе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(текст)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1232154"/>
            <a:ext cx="8610600" cy="53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Сера довольно широко распространена в природе. В земной коре ее содержание оценивается в 0,05% по массе. В природе часто встречаются значительные залежи </a:t>
            </a:r>
            <a:r>
              <a:rPr lang="ru-RU" sz="16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самородной серы 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(обычно вблизи вулканов); в Европе они расположены на юге Италии, в Сицилии. Большие залежи самородной серы имеются в США (в штатах Луизиана и Техас), а также в Средней Азии, в Японии, в Мексике. В природе сера встречается как россыпями, так и в виде кристаллических пластов, иногда образуя изумительные по красоте группы полупрозрачных желтых кристаллов (так называемые друзы). </a:t>
            </a:r>
            <a:b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вулканических местностях часто наблюдается выделение из-под земли газа </a:t>
            </a:r>
            <a:r>
              <a:rPr lang="ru-RU" sz="16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сероводорода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H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S; в этих же регионах сероводород встречается в растворенном виде в серных водах. Вулканические газы часто содержат также </a:t>
            </a:r>
            <a:r>
              <a:rPr lang="ru-RU" sz="16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сернистый газ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b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поверхности нашей планеты широко распространены месторождения различных </a:t>
            </a:r>
            <a:r>
              <a:rPr lang="ru-RU" sz="16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сульфидных соединений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Наиболее часто среди них встречаются: железный колчедан (пирит FeS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медный колчедан (халькопирит) CuFeS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свинцовый блеск </a:t>
            </a:r>
            <a:r>
              <a:rPr lang="ru-RU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PbS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киноварь </a:t>
            </a:r>
            <a:r>
              <a:rPr lang="ru-RU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HgS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сфалерит </a:t>
            </a:r>
            <a:r>
              <a:rPr lang="ru-RU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ZnS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 его </a:t>
            </a:r>
            <a:r>
              <a:rPr lang="ru-RU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кристалическая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модификация </a:t>
            </a:r>
            <a:r>
              <a:rPr lang="ru-RU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вюртцит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антимонит Sb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 другие. Известны также многочисленные месторождения различных </a:t>
            </a:r>
            <a:r>
              <a:rPr lang="ru-RU" sz="16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сульфатов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например, сульфата кальция (гипс CaSO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·2H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и ангидрит CaSO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), сульфата магния MgSO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(горькая соль), сульфата бария BaSO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(барит), сульфата стронция SrSO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 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(целестин), сульфата натрия Na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·10H</a:t>
            </a:r>
            <a:r>
              <a:rPr lang="ru-RU" sz="1600" i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(мирабилит) и др.»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(Энциклопедический словарь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Сера)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04800" y="6324600"/>
            <a:ext cx="838200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pic>
        <p:nvPicPr>
          <p:cNvPr id="31746" name="Picture 2" descr="http://img.allcorp.ru/userfiles/036/455/images/1/aa463e11b65129d2abb0beb15c889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23975"/>
            <a:ext cx="1219200" cy="1219200"/>
          </a:xfrm>
          <a:prstGeom prst="rect">
            <a:avLst/>
          </a:prstGeom>
          <a:noFill/>
        </p:spPr>
      </p:pic>
      <p:pic>
        <p:nvPicPr>
          <p:cNvPr id="31748" name="Picture 4" descr="http://www.alhimik.ru/teleclass/pictures/se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62088"/>
            <a:ext cx="1219200" cy="942975"/>
          </a:xfrm>
          <a:prstGeom prst="rect">
            <a:avLst/>
          </a:prstGeom>
          <a:noFill/>
        </p:spPr>
      </p:pic>
      <p:pic>
        <p:nvPicPr>
          <p:cNvPr id="7" name="Picture 10" descr="http://mosmetod.ru/files/projects/urok_v_moskve/uroki/istorija_sery_zheltoj_i_mnogolikoj/elements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14475"/>
            <a:ext cx="2160308" cy="8382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00200" y="457200"/>
            <a:ext cx="6096000" cy="533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Физические свойства серы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521089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воде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сера 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растворяется / не растворяется 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 обычных условиях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реагирует /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реагирует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с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276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обычных условиях сера  - 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желтые / бесцветные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хрупкие кристаллы без вкуса и запаха, легко растворимые в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сероуглероде CS</a:t>
            </a:r>
            <a:r>
              <a:rPr lang="ru-RU" sz="1200" i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 воде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 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267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Кристаллическая решетка серы  - 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атомная /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в узлах решетки находятся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атомы / молекулы S</a:t>
            </a:r>
            <a:r>
              <a:rPr lang="ru-RU" sz="1200" i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0" y="2743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перепишите текст, вставив нужные по смыслу слова</a:t>
            </a:r>
            <a:endParaRPr lang="ru-RU" sz="1600" dirty="0" smtClean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9000" y="6248400"/>
            <a:ext cx="1828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3276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обычных условиях сера  -  </a:t>
            </a:r>
            <a:r>
              <a:rPr lang="ru-RU" sz="16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желтые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хрупкие кристаллы без вкуса и запаха, легко растворимые в </a:t>
            </a:r>
            <a:r>
              <a:rPr lang="ru-RU" sz="16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сероуглероде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 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4267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Кристаллическая решетка серы  -  </a:t>
            </a:r>
            <a:r>
              <a:rPr lang="ru-RU" sz="16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в узлах решетки находятся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молекулы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u-RU" sz="1600" i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04800" y="5257800"/>
            <a:ext cx="807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воде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сера  </a:t>
            </a:r>
            <a:r>
              <a:rPr lang="ru-RU" sz="16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растворяется 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 обычных условиях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реагирует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31745" grpId="0"/>
      <p:bldP spid="31745" grpId="1"/>
      <p:bldP spid="10" grpId="0" build="allAtOnce"/>
      <p:bldP spid="11" grpId="0"/>
      <p:bldP spid="11" grpId="1"/>
      <p:bldP spid="18" grpId="0"/>
      <p:bldP spid="19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3300"/>
                </a:solidFill>
              </a:rPr>
              <a:t>      </a:t>
            </a:r>
            <a:endParaRPr lang="ru-RU" sz="2600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7924800" y="6324600"/>
            <a:ext cx="978408" cy="304800"/>
          </a:xfrm>
          <a:prstGeom prst="homePlat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uchkom43.ru/admin/uploads/2711280561.jpeg"/>
          <p:cNvPicPr>
            <a:picLocks noChangeAspect="1" noChangeArrowheads="1"/>
          </p:cNvPicPr>
          <p:nvPr/>
        </p:nvPicPr>
        <p:blipFill>
          <a:blip r:embed="rId3" cstate="print"/>
          <a:srcRect l="2679" t="29337" r="2679" b="4337"/>
          <a:stretch>
            <a:fillRect/>
          </a:stretch>
        </p:blipFill>
        <p:spPr bwMode="auto">
          <a:xfrm>
            <a:off x="457200" y="1219200"/>
            <a:ext cx="80772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а) Какая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аллотропных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модификаций серы устойчива при комнатной температуре?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б) Как можно получить пластическую серу?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в) Как Вы думаете, какие изменения могут произойти с пластической серой,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если оставить ее при комнатной температуре на некоторое время?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228600"/>
            <a:ext cx="6781800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Аллотропные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модификации серы 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449" y="762000"/>
            <a:ext cx="747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3</a:t>
            </a: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рассмотрите  фрагмент  плаката, ответьте на вопросы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1212</Words>
  <Application>Microsoft Office PowerPoint</Application>
  <PresentationFormat>Экран (4:3)</PresentationFormat>
  <Paragraphs>384</Paragraphs>
  <Slides>20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Химический  элемент сера</vt:lpstr>
      <vt:lpstr>Проверьте себя: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Fianva</dc:creator>
  <cp:lastModifiedBy>Rei</cp:lastModifiedBy>
  <cp:revision>479</cp:revision>
  <dcterms:created xsi:type="dcterms:W3CDTF">2006-08-16T00:00:00Z</dcterms:created>
  <dcterms:modified xsi:type="dcterms:W3CDTF">2015-08-17T21:21:59Z</dcterms:modified>
</cp:coreProperties>
</file>