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61" r:id="rId7"/>
    <p:sldId id="262" r:id="rId8"/>
    <p:sldId id="264" r:id="rId9"/>
    <p:sldId id="265" r:id="rId10"/>
    <p:sldId id="266" r:id="rId11"/>
    <p:sldId id="269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27" autoAdjust="0"/>
    <p:restoredTop sz="94660"/>
  </p:normalViewPr>
  <p:slideViewPr>
    <p:cSldViewPr>
      <p:cViewPr varScale="1">
        <p:scale>
          <a:sx n="103" d="100"/>
          <a:sy n="103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660A-11D2-457C-B2A0-C2B7D8C97269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CDC6-A5F1-4B1C-9816-B4ECEBFB6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660A-11D2-457C-B2A0-C2B7D8C97269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CDC6-A5F1-4B1C-9816-B4ECEBFB6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660A-11D2-457C-B2A0-C2B7D8C97269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CDC6-A5F1-4B1C-9816-B4ECEBFB6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660A-11D2-457C-B2A0-C2B7D8C97269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CDC6-A5F1-4B1C-9816-B4ECEBFB6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660A-11D2-457C-B2A0-C2B7D8C97269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2E2CDC6-A5F1-4B1C-9816-B4ECEBFB6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660A-11D2-457C-B2A0-C2B7D8C97269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CDC6-A5F1-4B1C-9816-B4ECEBFB6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660A-11D2-457C-B2A0-C2B7D8C97269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CDC6-A5F1-4B1C-9816-B4ECEBFB6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660A-11D2-457C-B2A0-C2B7D8C97269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CDC6-A5F1-4B1C-9816-B4ECEBFB6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660A-11D2-457C-B2A0-C2B7D8C97269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CDC6-A5F1-4B1C-9816-B4ECEBFB6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660A-11D2-457C-B2A0-C2B7D8C97269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CDC6-A5F1-4B1C-9816-B4ECEBFB6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660A-11D2-457C-B2A0-C2B7D8C97269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CDC6-A5F1-4B1C-9816-B4ECEBFB6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5C660A-11D2-457C-B2A0-C2B7D8C97269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E2CDC6-A5F1-4B1C-9816-B4ECEBFB6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7772400" cy="1112859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Муниципальное бюджетное дошкольное образовательное учреждение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центр развития ребенка – детский сад №2 «Дружная семейка»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35743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sz="4400" b="1" dirty="0" smtClean="0"/>
              <a:t>Из опыта работы по подготовке детей к обучению грамоте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43570" y="5929330"/>
            <a:ext cx="3036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Составили: Козлова Е. Н. Савина Н. А.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214810" y="6215082"/>
            <a:ext cx="792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г</a:t>
            </a:r>
            <a:r>
              <a:rPr lang="ru-RU" sz="1400" dirty="0" smtClean="0"/>
              <a:t>. </a:t>
            </a:r>
            <a:r>
              <a:rPr lang="ru-RU" sz="1400" dirty="0" err="1" smtClean="0"/>
              <a:t>Саров</a:t>
            </a:r>
            <a:endParaRPr lang="ru-RU" sz="1400" dirty="0" smtClean="0"/>
          </a:p>
          <a:p>
            <a:pPr algn="ctr"/>
            <a:r>
              <a:rPr lang="ru-RU" sz="1400" dirty="0" smtClean="0"/>
              <a:t>2015 г.</a:t>
            </a: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14356"/>
            <a:ext cx="30187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Игра «Прочти слово»</a:t>
            </a:r>
          </a:p>
          <a:p>
            <a:r>
              <a:rPr lang="ru-RU" sz="1600" b="1" dirty="0" smtClean="0"/>
              <a:t>Цель: </a:t>
            </a:r>
            <a:r>
              <a:rPr lang="ru-RU" sz="1600" dirty="0" smtClean="0"/>
              <a:t>закреплять умение детей </a:t>
            </a:r>
          </a:p>
          <a:p>
            <a:pPr algn="ctr"/>
            <a:r>
              <a:rPr lang="ru-RU" sz="1600" dirty="0" smtClean="0"/>
              <a:t>читать слова по слогам</a:t>
            </a:r>
            <a:endParaRPr lang="ru-RU" sz="1600" dirty="0"/>
          </a:p>
        </p:txBody>
      </p:sp>
      <p:pic>
        <p:nvPicPr>
          <p:cNvPr id="3" name="Рисунок 2" descr="DSCN04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214290"/>
            <a:ext cx="4481514" cy="3361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857752" y="4071942"/>
            <a:ext cx="40177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«Прочти слово по первым </a:t>
            </a:r>
          </a:p>
          <a:p>
            <a:pPr algn="ctr"/>
            <a:r>
              <a:rPr lang="ru-RU" sz="2400" b="1" dirty="0" smtClean="0"/>
              <a:t>звукам»</a:t>
            </a:r>
          </a:p>
          <a:p>
            <a:pPr algn="ctr"/>
            <a:r>
              <a:rPr lang="ru-RU" sz="1600" b="1" dirty="0" smtClean="0"/>
              <a:t>Цель: </a:t>
            </a:r>
            <a:r>
              <a:rPr lang="ru-RU" sz="1600" dirty="0" smtClean="0"/>
              <a:t>закреплять умение детей выделять в </a:t>
            </a:r>
          </a:p>
          <a:p>
            <a:pPr algn="ctr"/>
            <a:r>
              <a:rPr lang="ru-RU" sz="1600" dirty="0" smtClean="0"/>
              <a:t>словах первые звуки и читать слово по </a:t>
            </a:r>
          </a:p>
          <a:p>
            <a:pPr algn="ctr"/>
            <a:r>
              <a:rPr lang="ru-RU" sz="1600" dirty="0" smtClean="0"/>
              <a:t>выделенным звукам</a:t>
            </a:r>
            <a:endParaRPr lang="ru-RU" sz="1600" b="1" dirty="0"/>
          </a:p>
        </p:txBody>
      </p:sp>
      <p:pic>
        <p:nvPicPr>
          <p:cNvPr id="5" name="Рисунок 4" descr="DSCN04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286124"/>
            <a:ext cx="4552952" cy="3414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071546"/>
            <a:ext cx="85011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В феврале 2015 года на базе МБДОУ проведено городское кустовое методическое объединение, в ходе которого мы показали занятие  «Дифференциация звуков Р и Л»</a:t>
            </a:r>
            <a:endParaRPr lang="ru-RU" sz="4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0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571480"/>
            <a:ext cx="3619525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P10400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571480"/>
            <a:ext cx="3505194" cy="2628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P104004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000504"/>
            <a:ext cx="3552852" cy="2664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42910" y="142852"/>
            <a:ext cx="2595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Сравнение двух звуков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00694" y="142852"/>
            <a:ext cx="2739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Игра «Веселый коврик»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3357562"/>
            <a:ext cx="3421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Чтение слогов, придумывание </a:t>
            </a:r>
          </a:p>
          <a:p>
            <a:r>
              <a:rPr lang="ru-RU" b="1" dirty="0" smtClean="0"/>
              <a:t>слов с прочитанным слогом</a:t>
            </a:r>
            <a:endParaRPr lang="ru-RU" b="1" dirty="0"/>
          </a:p>
        </p:txBody>
      </p:sp>
      <p:pic>
        <p:nvPicPr>
          <p:cNvPr id="9" name="Рисунок 8" descr="P104005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4000504"/>
            <a:ext cx="352427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713428" y="3429000"/>
            <a:ext cx="4430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Физкультминутка Отгадывание загадок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0400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71480"/>
            <a:ext cx="3643338" cy="2732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P10400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571480"/>
            <a:ext cx="3619523" cy="2714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85786" y="0"/>
            <a:ext cx="277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Выделение звука в слове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43570" y="0"/>
            <a:ext cx="2625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Работа с предложением</a:t>
            </a:r>
            <a:endParaRPr lang="ru-RU" b="1" dirty="0"/>
          </a:p>
        </p:txBody>
      </p:sp>
      <p:pic>
        <p:nvPicPr>
          <p:cNvPr id="8" name="Рисунок 7" descr="P10400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000504"/>
            <a:ext cx="3643338" cy="2732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214414" y="3429000"/>
            <a:ext cx="181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Коллаж из букв</a:t>
            </a:r>
            <a:endParaRPr lang="ru-RU" b="1" dirty="0"/>
          </a:p>
        </p:txBody>
      </p:sp>
      <p:pic>
        <p:nvPicPr>
          <p:cNvPr id="10" name="Рисунок 9" descr="P104006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610" y="4000504"/>
            <a:ext cx="3619525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572264" y="3429000"/>
            <a:ext cx="75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Итог 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8794" y="2071678"/>
            <a:ext cx="51421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Спасибо за внимание</a:t>
            </a:r>
          </a:p>
          <a:p>
            <a:pPr algn="ctr"/>
            <a:r>
              <a:rPr lang="ru-RU" sz="2400" b="1" smtClean="0"/>
              <a:t>Контактные телефоны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9049117056</a:t>
            </a:r>
          </a:p>
          <a:p>
            <a:pPr algn="ctr"/>
            <a:r>
              <a:rPr lang="ru-RU" sz="2400" b="1" dirty="0" smtClean="0"/>
              <a:t>9601951359</a:t>
            </a: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642918"/>
            <a:ext cx="5800708" cy="11430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Цель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58204" cy="2185990"/>
          </a:xfrm>
        </p:spPr>
        <p:txBody>
          <a:bodyPr/>
          <a:lstStyle/>
          <a:p>
            <a:r>
              <a:rPr lang="ru-RU" dirty="0" smtClean="0"/>
              <a:t>Обучать детей чтению, используя звуковой </a:t>
            </a:r>
            <a:r>
              <a:rPr lang="ru-RU" dirty="0" err="1" smtClean="0"/>
              <a:t>аналитико</a:t>
            </a:r>
            <a:r>
              <a:rPr lang="ru-RU" dirty="0" smtClean="0"/>
              <a:t> – синтетический метод.</a:t>
            </a:r>
          </a:p>
          <a:p>
            <a:r>
              <a:rPr lang="ru-RU" dirty="0" smtClean="0"/>
              <a:t>Прививать интерес и любовь к чтению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Задачи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Развивать у детей фонематический слух. Учить определять место звука в слове.</a:t>
            </a:r>
          </a:p>
          <a:p>
            <a:r>
              <a:rPr lang="ru-RU" sz="2400" dirty="0" smtClean="0"/>
              <a:t>Познакомить с понятиями «звук», «буква», «слог», «слово», «предложение».</a:t>
            </a:r>
          </a:p>
          <a:p>
            <a:r>
              <a:rPr lang="ru-RU" sz="2400" dirty="0" smtClean="0"/>
              <a:t>Учить различать гласные и согласные, звонкие и глухие, твердые и мягкие звуки.</a:t>
            </a:r>
          </a:p>
          <a:p>
            <a:r>
              <a:rPr lang="ru-RU" sz="2400" dirty="0" smtClean="0"/>
              <a:t>Учить грамотно строить предложения.</a:t>
            </a:r>
          </a:p>
          <a:p>
            <a:r>
              <a:rPr lang="ru-RU" sz="2400" dirty="0" smtClean="0"/>
              <a:t>Учить самостоятельно, плавно читать слоги и слова.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2858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Для успешной реализации поставленных задач, в соответствии с ФГОС, обеспечиваем следующие </a:t>
            </a:r>
            <a:r>
              <a:rPr lang="ru-RU" sz="2800" b="1" dirty="0" err="1" smtClean="0">
                <a:solidFill>
                  <a:srgbClr val="C00000"/>
                </a:solidFill>
              </a:rPr>
              <a:t>психолого</a:t>
            </a:r>
            <a:r>
              <a:rPr lang="ru-RU" sz="2800" b="1" dirty="0" smtClean="0">
                <a:solidFill>
                  <a:srgbClr val="C00000"/>
                </a:solidFill>
              </a:rPr>
              <a:t> – педагогические условия: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Формирование и поддержка положительной самооценки детей, уверенности в собственных способностях и возможностях;</a:t>
            </a:r>
          </a:p>
          <a:p>
            <a:r>
              <a:rPr lang="ru-RU" sz="2000" dirty="0" smtClean="0"/>
              <a:t>Использование в образовательной деятельности форм и методов работы с детьми, соответствующих их возрастным и индивидуальным особенностям;</a:t>
            </a:r>
          </a:p>
          <a:p>
            <a:r>
              <a:rPr lang="ru-RU" sz="2000" dirty="0" smtClean="0"/>
              <a:t>Построение образовательной деятельности на основе взаимодействия взрослых и детей, ориентированного на интересы и возможности каждого ребенка;</a:t>
            </a:r>
          </a:p>
          <a:p>
            <a:r>
              <a:rPr lang="ru-RU" sz="2000" dirty="0" smtClean="0"/>
              <a:t>Поддержка взрослыми положительного, доброжелательного отношения детей друг к другу;</a:t>
            </a:r>
          </a:p>
          <a:p>
            <a:r>
              <a:rPr lang="ru-RU" sz="2000" dirty="0" smtClean="0"/>
              <a:t>Поддержка инициативы и самостоятельности детей;</a:t>
            </a:r>
          </a:p>
          <a:p>
            <a:r>
              <a:rPr lang="ru-RU" sz="2000" dirty="0" smtClean="0"/>
              <a:t>Защита детей от всех видов физического и психического насилия;</a:t>
            </a:r>
          </a:p>
          <a:p>
            <a:r>
              <a:rPr lang="ru-RU" sz="2000" dirty="0" smtClean="0"/>
              <a:t>Вовлечение семей в образовательную деятельность.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04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26" y="1571612"/>
            <a:ext cx="6762797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565225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Центр познания</a:t>
            </a:r>
          </a:p>
          <a:p>
            <a:r>
              <a:rPr lang="ru-RU" b="1" dirty="0" smtClean="0"/>
              <a:t>(речевые игры, игры с буквами, звуками и слогами)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0"/>
            <a:ext cx="6526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Игры и пособия, используемые в работе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000108"/>
            <a:ext cx="36765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«Гласные и согласные звуки»,</a:t>
            </a:r>
          </a:p>
          <a:p>
            <a:pPr algn="ctr"/>
            <a:r>
              <a:rPr lang="ru-RU" sz="2000" b="1" dirty="0" smtClean="0"/>
              <a:t> «Звонкие и глухие звуки», </a:t>
            </a:r>
          </a:p>
          <a:p>
            <a:pPr algn="ctr"/>
            <a:r>
              <a:rPr lang="ru-RU" sz="2000" b="1" dirty="0" smtClean="0"/>
              <a:t>«Мягкие и твердые звуки»</a:t>
            </a:r>
          </a:p>
          <a:p>
            <a:pPr algn="ctr"/>
            <a:r>
              <a:rPr lang="ru-RU" sz="1600" b="1" dirty="0" smtClean="0"/>
              <a:t>Цель: </a:t>
            </a:r>
            <a:r>
              <a:rPr lang="ru-RU" sz="1600" dirty="0" smtClean="0"/>
              <a:t>учить детей различать гласные </a:t>
            </a:r>
          </a:p>
          <a:p>
            <a:pPr algn="ctr"/>
            <a:r>
              <a:rPr lang="ru-RU" sz="1600" dirty="0" smtClean="0"/>
              <a:t>и согласные, звонкие и глухие, </a:t>
            </a:r>
          </a:p>
          <a:p>
            <a:pPr algn="ctr"/>
            <a:r>
              <a:rPr lang="ru-RU" sz="1600" dirty="0" smtClean="0"/>
              <a:t>твердые и мягкие звуки.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3143248"/>
            <a:ext cx="1519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Кассы букв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57818" y="3429000"/>
            <a:ext cx="258077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Схемы предложений</a:t>
            </a:r>
          </a:p>
          <a:p>
            <a:endParaRPr lang="ru-RU" b="1" dirty="0"/>
          </a:p>
        </p:txBody>
      </p:sp>
      <p:pic>
        <p:nvPicPr>
          <p:cNvPr id="7" name="Рисунок 6" descr="DSCN04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571480"/>
            <a:ext cx="3767134" cy="2825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N04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925492"/>
            <a:ext cx="3719541" cy="2789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N045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1" y="3861201"/>
            <a:ext cx="3786214" cy="2839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8110" y="357166"/>
            <a:ext cx="4655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«Звуковые коврики»</a:t>
            </a:r>
          </a:p>
          <a:p>
            <a:r>
              <a:rPr lang="ru-RU" b="1" dirty="0" smtClean="0"/>
              <a:t>          цель: </a:t>
            </a:r>
            <a:r>
              <a:rPr lang="ru-RU" dirty="0" smtClean="0"/>
              <a:t>развивать фонематический слух, </a:t>
            </a:r>
          </a:p>
          <a:p>
            <a:r>
              <a:rPr lang="ru-RU" dirty="0" smtClean="0"/>
              <a:t>              умение ориентироваться по клеткам.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142908" y="3000372"/>
            <a:ext cx="4357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«Звуковой домик» </a:t>
            </a:r>
          </a:p>
          <a:p>
            <a:pPr algn="ctr"/>
            <a:r>
              <a:rPr lang="ru-RU" b="1" dirty="0" smtClean="0"/>
              <a:t>цель: </a:t>
            </a:r>
            <a:r>
              <a:rPr lang="ru-RU" dirty="0" smtClean="0"/>
              <a:t>учить детей читать слоги.</a:t>
            </a:r>
            <a:endParaRPr lang="ru-RU" dirty="0"/>
          </a:p>
        </p:txBody>
      </p:sp>
      <p:pic>
        <p:nvPicPr>
          <p:cNvPr id="4" name="Рисунок 3" descr="DSCN04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875488"/>
            <a:ext cx="371477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N04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929066"/>
            <a:ext cx="3643338" cy="2732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429124" y="2500306"/>
            <a:ext cx="45720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«Звуковые линейки»</a:t>
            </a:r>
          </a:p>
          <a:p>
            <a:pPr algn="ctr"/>
            <a:r>
              <a:rPr lang="ru-RU" b="1" dirty="0" smtClean="0"/>
              <a:t>цель: </a:t>
            </a:r>
            <a:r>
              <a:rPr lang="ru-RU" dirty="0" smtClean="0"/>
              <a:t>учить детей определять</a:t>
            </a:r>
          </a:p>
          <a:p>
            <a:pPr algn="ctr"/>
            <a:r>
              <a:rPr lang="ru-RU" dirty="0" smtClean="0"/>
              <a:t> место звука в слове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7" name="Рисунок 6" descr="DSCN04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60736"/>
            <a:ext cx="371477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9124" y="428604"/>
            <a:ext cx="42862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Игра «Веселый поезд»</a:t>
            </a:r>
          </a:p>
          <a:p>
            <a:pPr algn="ctr"/>
            <a:r>
              <a:rPr lang="ru-RU" sz="1600" b="1" dirty="0" smtClean="0"/>
              <a:t>                цель: </a:t>
            </a:r>
            <a:r>
              <a:rPr lang="ru-RU" sz="1600" dirty="0" smtClean="0"/>
              <a:t> упражнять детей в делении слов на слоги.</a:t>
            </a: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41778" y="2643182"/>
            <a:ext cx="374378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Игра «Кто в домике живет?»</a:t>
            </a:r>
          </a:p>
          <a:p>
            <a:pPr algn="ctr"/>
            <a:r>
              <a:rPr lang="ru-RU" sz="1600" b="1" dirty="0" smtClean="0"/>
              <a:t>цель: </a:t>
            </a:r>
            <a:r>
              <a:rPr lang="ru-RU" sz="1600" dirty="0" smtClean="0"/>
              <a:t>развивать фонематический слух,</a:t>
            </a:r>
          </a:p>
          <a:p>
            <a:pPr algn="ctr"/>
            <a:r>
              <a:rPr lang="ru-RU" sz="1600" dirty="0" smtClean="0"/>
              <a:t> умение подбирать картинки,</a:t>
            </a:r>
          </a:p>
          <a:p>
            <a:pPr algn="ctr"/>
            <a:r>
              <a:rPr lang="ru-RU" sz="1600" dirty="0" smtClean="0"/>
              <a:t> в названии которых есть заданный звук.</a:t>
            </a:r>
            <a:endParaRPr lang="ru-RU" sz="1600" b="1" dirty="0"/>
          </a:p>
        </p:txBody>
      </p:sp>
      <p:pic>
        <p:nvPicPr>
          <p:cNvPr id="4" name="Рисунок 3" descr="DSCN04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60711"/>
            <a:ext cx="3643338" cy="2732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N04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4000504"/>
            <a:ext cx="3624258" cy="2718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2928934"/>
            <a:ext cx="45005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Игра «Азбука»</a:t>
            </a:r>
          </a:p>
          <a:p>
            <a:r>
              <a:rPr lang="ru-RU" sz="1600" b="1" dirty="0" smtClean="0"/>
              <a:t>цель: </a:t>
            </a:r>
            <a:r>
              <a:rPr lang="ru-RU" sz="1600" dirty="0" smtClean="0"/>
              <a:t> закреплять технику чтения, умение определять последовательность букв в словах</a:t>
            </a:r>
            <a:endParaRPr lang="ru-RU" sz="1600" dirty="0"/>
          </a:p>
        </p:txBody>
      </p:sp>
      <p:pic>
        <p:nvPicPr>
          <p:cNvPr id="7" name="Рисунок 6" descr="DSCN04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000503"/>
            <a:ext cx="3643338" cy="2732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3089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Игра «Подбери пару»</a:t>
            </a:r>
          </a:p>
          <a:p>
            <a:r>
              <a:rPr lang="ru-RU" sz="1600" b="1" dirty="0" smtClean="0"/>
              <a:t>цель: </a:t>
            </a:r>
            <a:r>
              <a:rPr lang="ru-RU" sz="1600" dirty="0" smtClean="0"/>
              <a:t>закреплять умение читать </a:t>
            </a:r>
          </a:p>
          <a:p>
            <a:r>
              <a:rPr lang="ru-RU" sz="1600" dirty="0" smtClean="0"/>
              <a:t>слоги, подбирать к ним пары</a:t>
            </a:r>
            <a:r>
              <a:rPr lang="ru-RU" sz="1600" b="1" dirty="0" smtClean="0"/>
              <a:t>.</a:t>
            </a:r>
          </a:p>
          <a:p>
            <a:r>
              <a:rPr lang="ru-RU" sz="1600" dirty="0" smtClean="0"/>
              <a:t> составлять из них слова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29190" y="4500570"/>
            <a:ext cx="36045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Игра «Назови слово»</a:t>
            </a:r>
          </a:p>
          <a:p>
            <a:r>
              <a:rPr lang="ru-RU" sz="1600" b="1" dirty="0" smtClean="0"/>
              <a:t>цель: </a:t>
            </a:r>
            <a:r>
              <a:rPr lang="ru-RU" sz="1600" dirty="0" smtClean="0"/>
              <a:t>закреплять знание букв, умение </a:t>
            </a:r>
          </a:p>
          <a:p>
            <a:r>
              <a:rPr lang="ru-RU" sz="1600" dirty="0" smtClean="0"/>
              <a:t>называть слово на заданную букву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pic>
        <p:nvPicPr>
          <p:cNvPr id="4" name="Рисунок 3" descr="DSCN04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044" y="142852"/>
            <a:ext cx="4572032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N04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271814"/>
            <a:ext cx="4572032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407</TotalTime>
  <Words>513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Муниципальное бюджетное дошкольное образовательное учреждение центр развития ребенка – детский сад №2 «Дружная семейка»</vt:lpstr>
      <vt:lpstr>Цель</vt:lpstr>
      <vt:lpstr>Задачи</vt:lpstr>
      <vt:lpstr>Для успешной реализации поставленных задач, в соответствии с ФГОС, обеспечиваем следующие психолого – педагогические условия: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центр развития ребенка – детский сад №2 «Дружная семейка»</dc:title>
  <dc:creator>Александр</dc:creator>
  <cp:lastModifiedBy>BoSS</cp:lastModifiedBy>
  <cp:revision>47</cp:revision>
  <dcterms:created xsi:type="dcterms:W3CDTF">2015-04-22T16:04:18Z</dcterms:created>
  <dcterms:modified xsi:type="dcterms:W3CDTF">2015-08-17T15:54:00Z</dcterms:modified>
</cp:coreProperties>
</file>