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78"/>
    <a:srgbClr val="E60089"/>
    <a:srgbClr val="F75725"/>
    <a:srgbClr val="DF2A17"/>
    <a:srgbClr val="EF037F"/>
    <a:srgbClr val="B202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4" autoAdjust="0"/>
    <p:restoredTop sz="94658" autoAdjust="0"/>
  </p:normalViewPr>
  <p:slideViewPr>
    <p:cSldViewPr showGuides="1">
      <p:cViewPr>
        <p:scale>
          <a:sx n="73" d="100"/>
          <a:sy n="73" d="100"/>
        </p:scale>
        <p:origin x="-1026" y="-126"/>
      </p:cViewPr>
      <p:guideLst>
        <p:guide orient="horz" pos="431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2FBB-F5CB-4AB3-B7F6-23686B56D648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56920-62BD-40C2-9345-1D476F128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56920-62BD-40C2-9345-1D476F128C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123"/>
            <a:ext cx="2133600" cy="255586"/>
          </a:xfrm>
        </p:spPr>
        <p:txBody>
          <a:bodyPr anchor="b"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123"/>
            <a:ext cx="2895600" cy="255586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123"/>
            <a:ext cx="2133600" cy="255586"/>
          </a:xfrm>
        </p:spPr>
        <p:txBody>
          <a:bodyPr anchor="b"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C6407152-2E8D-4D78-AC7D-C0529FDE989A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7014"/>
            <a:ext cx="2895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677F2AD7-C4A7-46C7-ACDD-4CFFD5D2A1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>
            <a:noFill/>
          </a:ln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5003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САМОСТОЯТЕЛЬНАЯ МУЗЫКАЛЬНАЯ ДЕЯТЕЛЬНОСТЬ ДЕТЕЙ КАК ПРИЕМ РАЗВИТИЯ МУЗЫКАЛЬНЫХ СПОСОБНОСТЕЙ ДОШКОЛЬНИКОВ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Стрункина</a:t>
            </a:r>
            <a:r>
              <a:rPr lang="ru-RU" sz="2400" b="1" dirty="0" smtClean="0">
                <a:solidFill>
                  <a:schemeClr val="tx1"/>
                </a:solidFill>
              </a:rPr>
              <a:t> Татьяна Анатольевна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МУЗЫКАЛЬНЫЙ УГОЛОК – МОЙ ЛЮБИМЫЙ УГОЛОК.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СТАРШАЯ ГРУППА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4579" name="Picture 3" descr="C:\Documents and Settings\Пользователь\Мои документы\Downloads\DSC01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928802"/>
            <a:ext cx="3571900" cy="4197361"/>
          </a:xfrm>
          <a:prstGeom prst="rect">
            <a:avLst/>
          </a:prstGeom>
          <a:noFill/>
        </p:spPr>
      </p:pic>
      <p:pic>
        <p:nvPicPr>
          <p:cNvPr id="24580" name="Picture 4" descr="C:\Documents and Settings\Пользователь\Мои документы\Downloads\DSC014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928802"/>
            <a:ext cx="385765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857232"/>
            <a:ext cx="71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u="sng" dirty="0" smtClean="0"/>
              <a:t>Упражнение</a:t>
            </a:r>
            <a:r>
              <a:rPr lang="ru-RU" sz="2400" dirty="0" smtClean="0"/>
              <a:t> </a:t>
            </a:r>
            <a:r>
              <a:rPr lang="ru-RU" sz="2400" b="1" i="1" dirty="0" smtClean="0"/>
              <a:t>«Времена года в цвете и музыке».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 dirty="0" smtClean="0"/>
              <a:t>Материал к упражнению: </a:t>
            </a:r>
            <a:r>
              <a:rPr lang="ru-RU" sz="2400" b="1" i="1" dirty="0" smtClean="0"/>
              <a:t>краски, кисточки и прямоугольники (по четыре вида на каждого ребенка)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u="sng" dirty="0" smtClean="0"/>
              <a:t>Ход упражнения: </a:t>
            </a:r>
            <a:r>
              <a:rPr lang="ru-RU" sz="2400" b="1" i="1" dirty="0" smtClean="0"/>
              <a:t>дети, слушая музыку из цикла «Времена года» А. </a:t>
            </a:r>
            <a:r>
              <a:rPr lang="ru-RU" sz="2400" b="1" i="1" dirty="0" err="1" smtClean="0"/>
              <a:t>Вивальди</a:t>
            </a:r>
            <a:r>
              <a:rPr lang="ru-RU" sz="2400" b="1" i="1" dirty="0" smtClean="0"/>
              <a:t>, закрашивают каждый имеющийся у них прямоугольник каким-то одним цветом</a:t>
            </a:r>
            <a:r>
              <a:rPr lang="ru-RU" sz="2400" dirty="0" smtClean="0"/>
              <a:t> 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u="sng" dirty="0" smtClean="0"/>
              <a:t>Таким образом</a:t>
            </a:r>
            <a:r>
              <a:rPr lang="ru-RU" sz="2400" dirty="0" smtClean="0"/>
              <a:t>, прямоугольники получат свои названия: </a:t>
            </a:r>
            <a:r>
              <a:rPr lang="ru-RU" sz="2400" b="1" i="1" dirty="0" smtClean="0"/>
              <a:t>«Зима», «Весна», «Лето», «Осень».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/>
          </a:p>
        </p:txBody>
      </p:sp>
      <p:pic>
        <p:nvPicPr>
          <p:cNvPr id="4" name="Picture 2" descr="http://img1.liveinternet.ru/images/attach/c/4/80/583/80583089_large_pica4uru_1202330798music_rose_by_donatocam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678660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807249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/>
              <a:t>Характеристика самостоятельной музыкальной  деятельности, ее значение для развития музыкальных способностей ребенка.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/>
              <a:t>Виды самостоятельной деятельности. Формы организации. Руководство.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/>
              <a:t>Музыкальные уголки - как основополагающие. Роль воспитателя и музыкального руководителя в организации самостоятельной музыкальной деятельности.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4290"/>
            <a:ext cx="914400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ВСЕ МЫ МУЗЫКАНТЫ</a:t>
            </a:r>
            <a:br>
              <a:rPr lang="ru-RU" sz="3200" dirty="0" smtClean="0"/>
            </a:br>
            <a:r>
              <a:rPr lang="ru-RU" sz="3200" dirty="0" smtClean="0"/>
              <a:t>ВОТ НАС СКОЛЬКО…</a:t>
            </a:r>
            <a:endParaRPr lang="ru-RU" sz="3200" dirty="0"/>
          </a:p>
        </p:txBody>
      </p:sp>
      <p:pic>
        <p:nvPicPr>
          <p:cNvPr id="1026" name="Picture 2" descr="C:\Documents and Settings\Пользователь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782" y="1714488"/>
            <a:ext cx="3413152" cy="257176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714488"/>
            <a:ext cx="3714776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Мои рисунки\Изображение\Изображение 0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857628"/>
            <a:ext cx="39290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42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СВЕТИТ СОЛНЫШКО В ОКОШКО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СКАЗКА В ГОСТИ К НАМ ПРИШЛА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О ДЕДКЕ, И О БАБКЕ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НАМ ПОВЕДАЕТ 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Documents and Settings\Пользователь\Рабочий стол\12\дет.сад\фото\какой веселый день14\Изображение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2428868"/>
            <a:ext cx="3643337" cy="321471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12\дет.сад\фото\какой веселый день14\Изображение 0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428868"/>
            <a:ext cx="3500462" cy="3143272"/>
          </a:xfrm>
          <a:prstGeom prst="rect">
            <a:avLst/>
          </a:prstGeom>
          <a:noFill/>
        </p:spPr>
      </p:pic>
      <p:pic>
        <p:nvPicPr>
          <p:cNvPr id="2053" name="Picture 5" descr="http://h9.img.mediacache.rugion.ru/_i/forum/files/92/40/31/9240311_0s988_131510300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1" y="57148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E60089"/>
                </a:solidFill>
              </a:rPr>
              <a:t>ЗАИГРАЮТ ЛОЖКАРИ,</a:t>
            </a:r>
            <a:br>
              <a:rPr lang="ru-RU" sz="2400" dirty="0" smtClean="0">
                <a:solidFill>
                  <a:srgbClr val="E60089"/>
                </a:solidFill>
              </a:rPr>
            </a:br>
            <a:r>
              <a:rPr lang="ru-RU" sz="2400" dirty="0" smtClean="0">
                <a:solidFill>
                  <a:srgbClr val="E60089"/>
                </a:solidFill>
              </a:rPr>
              <a:t>НЕ УСНУТЬ ВСЕМ ДО ЗАРИ</a:t>
            </a:r>
            <a:br>
              <a:rPr lang="ru-RU" sz="2400" dirty="0" smtClean="0">
                <a:solidFill>
                  <a:srgbClr val="E60089"/>
                </a:solidFill>
              </a:rPr>
            </a:br>
            <a:r>
              <a:rPr lang="ru-RU" sz="2400" dirty="0" smtClean="0">
                <a:solidFill>
                  <a:srgbClr val="E60089"/>
                </a:solidFill>
              </a:rPr>
              <a:t>МОЛОДЦЫ ВСЕ УДАЛЫЕ,</a:t>
            </a:r>
            <a:br>
              <a:rPr lang="ru-RU" sz="2400" dirty="0" smtClean="0">
                <a:solidFill>
                  <a:srgbClr val="E60089"/>
                </a:solidFill>
              </a:rPr>
            </a:br>
            <a:r>
              <a:rPr lang="ru-RU" sz="2400" dirty="0" smtClean="0">
                <a:solidFill>
                  <a:srgbClr val="E60089"/>
                </a:solidFill>
              </a:rPr>
              <a:t>ЛОЖКИ, БУДТО ЗОЛОТЫЕ.</a:t>
            </a:r>
            <a:endParaRPr lang="ru-RU" sz="2400" dirty="0">
              <a:solidFill>
                <a:srgbClr val="E60089"/>
              </a:solidFill>
            </a:endParaRPr>
          </a:p>
        </p:txBody>
      </p:sp>
      <p:pic>
        <p:nvPicPr>
          <p:cNvPr id="20482" name="Picture 2" descr="C:\Documents and Settings\Пользователь\Рабочий стол\12\дет.сад\фото\деревеские посиделки\P1000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1928803"/>
            <a:ext cx="4500593" cy="3286148"/>
          </a:xfrm>
          <a:prstGeom prst="rect">
            <a:avLst/>
          </a:prstGeom>
          <a:noFill/>
        </p:spPr>
      </p:pic>
      <p:pic>
        <p:nvPicPr>
          <p:cNvPr id="20483" name="Picture 3" descr="C:\Documents and Settings\Пользователь\Рабочий стол\12\дет.сад\фото\деревеские посиделки\P10008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214686"/>
            <a:ext cx="4326538" cy="2928958"/>
          </a:xfrm>
          <a:prstGeom prst="rect">
            <a:avLst/>
          </a:prstGeom>
          <a:noFill/>
        </p:spPr>
      </p:pic>
      <p:pic>
        <p:nvPicPr>
          <p:cNvPr id="20485" name="Picture 5" descr="http://www.posezonam.ru/img/big/5393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5575" y="286589"/>
            <a:ext cx="2058971" cy="1499337"/>
          </a:xfrm>
          <a:prstGeom prst="rect">
            <a:avLst/>
          </a:prstGeom>
          <a:noFill/>
        </p:spPr>
      </p:pic>
      <p:pic>
        <p:nvPicPr>
          <p:cNvPr id="20487" name="Picture 7" descr="http://www.posezonam.ru/img/big/5393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1785926"/>
            <a:ext cx="189757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ОБОЙДИ ХОТЬ ЦЕЛЫЙ СВЕТ –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ЛУЧШЕ БАРАБАНЩИКОВ НЕТ!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Documents and Settings\Пользователь\Мои документы\Мои рисунки\Изображение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3" y="1428735"/>
            <a:ext cx="4945629" cy="3429025"/>
          </a:xfrm>
          <a:prstGeom prst="rect">
            <a:avLst/>
          </a:prstGeom>
          <a:noFill/>
        </p:spPr>
      </p:pic>
      <p:pic>
        <p:nvPicPr>
          <p:cNvPr id="21507" name="Picture 3" descr="C:\Documents and Settings\Пользователь\Мои документы\Мои рисунки\Изображение\Изображение 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643314"/>
            <a:ext cx="4714940" cy="2786082"/>
          </a:xfrm>
          <a:prstGeom prst="rect">
            <a:avLst/>
          </a:prstGeom>
          <a:noFill/>
        </p:spPr>
      </p:pic>
      <p:pic>
        <p:nvPicPr>
          <p:cNvPr id="21509" name="Picture 5" descr="http://s60.radikal.ru/i170/1301/6d/e26d9966c2e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61937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ВЫУЧИТЬСЯ ПЕНИЮ</a:t>
            </a:r>
            <a:br>
              <a:rPr lang="ru-RU" dirty="0" smtClean="0"/>
            </a:br>
            <a:r>
              <a:rPr lang="ru-RU" dirty="0" smtClean="0"/>
              <a:t>ИМЕЕМ МЫ ТЕРПЕНИЕ.</a:t>
            </a:r>
            <a:endParaRPr lang="ru-RU" dirty="0"/>
          </a:p>
        </p:txBody>
      </p:sp>
      <p:pic>
        <p:nvPicPr>
          <p:cNvPr id="22530" name="Picture 2" descr="C:\Documents and Settings\Пользователь\Мои документы\Мои рисунки\Изображение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214554"/>
            <a:ext cx="6643735" cy="3929090"/>
          </a:xfrm>
          <a:prstGeom prst="rect">
            <a:avLst/>
          </a:prstGeom>
          <a:noFill/>
        </p:spPr>
      </p:pic>
      <p:pic>
        <p:nvPicPr>
          <p:cNvPr id="22532" name="Picture 4" descr="http://www.upload.zagazig.net/uploads/images/zagazig-a927ef9ec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57166"/>
            <a:ext cx="141602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2578"/>
                </a:solidFill>
              </a:rPr>
              <a:t>МУЗЫКАЛЬНЫЙ УГОЛОК – </a:t>
            </a:r>
            <a:br>
              <a:rPr lang="ru-RU" sz="3600" dirty="0" smtClean="0">
                <a:solidFill>
                  <a:srgbClr val="FF2578"/>
                </a:solidFill>
              </a:rPr>
            </a:br>
            <a:r>
              <a:rPr lang="ru-RU" sz="3600" dirty="0" smtClean="0">
                <a:solidFill>
                  <a:srgbClr val="FF2578"/>
                </a:solidFill>
              </a:rPr>
              <a:t>МОЙ ЛЮБИМЫЙ УГОЛОК.</a:t>
            </a:r>
            <a:br>
              <a:rPr lang="ru-RU" sz="3600" dirty="0" smtClean="0">
                <a:solidFill>
                  <a:srgbClr val="FF2578"/>
                </a:solidFill>
              </a:rPr>
            </a:br>
            <a:r>
              <a:rPr lang="ru-RU" sz="2000" dirty="0" smtClean="0">
                <a:solidFill>
                  <a:srgbClr val="FF2578"/>
                </a:solidFill>
              </a:rPr>
              <a:t>СРЕДНЯЯ ГРУППА</a:t>
            </a:r>
            <a:endParaRPr lang="ru-RU" sz="3600" dirty="0">
              <a:solidFill>
                <a:srgbClr val="FF2578"/>
              </a:solidFill>
            </a:endParaRPr>
          </a:p>
        </p:txBody>
      </p:sp>
      <p:pic>
        <p:nvPicPr>
          <p:cNvPr id="23554" name="Picture 2" descr="C:\Documents and Settings\Пользователь\Мои документы\Downloads\DSC01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2071678"/>
            <a:ext cx="4000527" cy="4054485"/>
          </a:xfrm>
          <a:prstGeom prst="rect">
            <a:avLst/>
          </a:prstGeom>
          <a:noFill/>
        </p:spPr>
      </p:pic>
      <p:pic>
        <p:nvPicPr>
          <p:cNvPr id="23558" name="Picture 6" descr="C:\Documents and Settings\Пользователь\Мои документы\Downloads\DSC014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071678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4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161FDB-F283-46B3-BCD5-DEDC86964B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TS010362641</Template>
  <TotalTime>0</TotalTime>
  <Words>161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TS010362641</vt:lpstr>
      <vt:lpstr>САМОСТОЯТЕЛЬНАЯ МУЗЫКАЛЬНАЯ ДЕЯТЕЛЬНОСТЬ ДЕТЕЙ КАК ПРИЕМ РАЗВИТИЯ МУЗЫКАЛЬНЫХ СПОСОБНОСТЕЙ ДОШКОЛЬНИКОВ</vt:lpstr>
      <vt:lpstr>Слайд 2</vt:lpstr>
      <vt:lpstr>Слайд 3</vt:lpstr>
      <vt:lpstr>ВСЕ МЫ МУЗЫКАНТЫ ВОТ НАС СКОЛЬКО…</vt:lpstr>
      <vt:lpstr>СВЕТИТ СОЛНЫШКО В ОКОШКО  СКАЗКА В ГОСТИ К НАМ ПРИШЛА И О ДЕДКЕ, И О БАБКЕ НАМ ПОВЕДАЕТ ОНА </vt:lpstr>
      <vt:lpstr>ЗАИГРАЮТ ЛОЖКАРИ, НЕ УСНУТЬ ВСЕМ ДО ЗАРИ МОЛОДЦЫ ВСЕ УДАЛЫЕ, ЛОЖКИ, БУДТО ЗОЛОТЫЕ.</vt:lpstr>
      <vt:lpstr>ОБОЙДИ ХОТЬ ЦЕЛЫЙ СВЕТ –  ЛУЧШЕ БАРАБАНЩИКОВ НЕТ!</vt:lpstr>
      <vt:lpstr>ЧТОБЫ ВЫУЧИТЬСЯ ПЕНИЮ ИМЕЕМ МЫ ТЕРПЕНИЕ.</vt:lpstr>
      <vt:lpstr>МУЗЫКАЛЬНЫЙ УГОЛОК –  МОЙ ЛЮБИМЫЙ УГОЛОК. СРЕДНЯЯ ГРУППА</vt:lpstr>
      <vt:lpstr>МУЗЫКАЛЬНЫЙ УГОЛОК – МОЙ ЛЮБИМЫЙ УГОЛОК. СТАРШАЯ ГРУППА</vt:lpstr>
      <vt:lpstr>Слайд 11</vt:lpstr>
      <vt:lpstr>СПАСИБО ЗА ВНИМАНИЕ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2014-04-07T14:12:10Z</dcterms:created>
  <dcterms:modified xsi:type="dcterms:W3CDTF">2015-08-18T21:11:15Z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TC103626419990</vt:lpwstr>
  </property>
</Properties>
</file>