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32"/>
  </p:notesMasterIdLst>
  <p:sldIdLst>
    <p:sldId id="671" r:id="rId3"/>
    <p:sldId id="672" r:id="rId4"/>
    <p:sldId id="673" r:id="rId5"/>
    <p:sldId id="674" r:id="rId6"/>
    <p:sldId id="675" r:id="rId7"/>
    <p:sldId id="676" r:id="rId8"/>
    <p:sldId id="677" r:id="rId9"/>
    <p:sldId id="678" r:id="rId10"/>
    <p:sldId id="679" r:id="rId11"/>
    <p:sldId id="680" r:id="rId12"/>
    <p:sldId id="681" r:id="rId13"/>
    <p:sldId id="682" r:id="rId14"/>
    <p:sldId id="683" r:id="rId15"/>
    <p:sldId id="684" r:id="rId16"/>
    <p:sldId id="685" r:id="rId17"/>
    <p:sldId id="686" r:id="rId18"/>
    <p:sldId id="687" r:id="rId19"/>
    <p:sldId id="688" r:id="rId20"/>
    <p:sldId id="689" r:id="rId21"/>
    <p:sldId id="690" r:id="rId22"/>
    <p:sldId id="691" r:id="rId23"/>
    <p:sldId id="692" r:id="rId24"/>
    <p:sldId id="693" r:id="rId25"/>
    <p:sldId id="694" r:id="rId26"/>
    <p:sldId id="695" r:id="rId27"/>
    <p:sldId id="696" r:id="rId28"/>
    <p:sldId id="697" r:id="rId29"/>
    <p:sldId id="698" r:id="rId30"/>
    <p:sldId id="700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1A2E70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2" autoAdjust="0"/>
    <p:restoredTop sz="86447" autoAdjust="0"/>
  </p:normalViewPr>
  <p:slideViewPr>
    <p:cSldViewPr>
      <p:cViewPr varScale="1">
        <p:scale>
          <a:sx n="62" d="100"/>
          <a:sy n="62" d="100"/>
        </p:scale>
        <p:origin x="-12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9" d="100"/>
        <a:sy n="2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AC3574-345E-428C-AF51-2C93E213D9DB}" type="doc">
      <dgm:prSet loTypeId="urn:microsoft.com/office/officeart/2005/8/layout/radial1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9DD63A89-F8AC-49CA-A412-2048B25A7A1C}">
      <dgm:prSet phldrT="[Текст]" custT="1"/>
      <dgm:spPr/>
      <dgm:t>
        <a:bodyPr/>
        <a:lstStyle/>
        <a:p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Метапред</a:t>
          </a:r>
          <a:endParaRPr lang="ru-RU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метные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результаты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A99D064-AC7D-447A-8F33-F298F0DE967A}" type="parTrans" cxnId="{B54C9DEE-4905-4087-AF83-19A962A4A566}">
      <dgm:prSet/>
      <dgm:spPr/>
      <dgm:t>
        <a:bodyPr/>
        <a:lstStyle/>
        <a:p>
          <a:endParaRPr lang="ru-RU"/>
        </a:p>
      </dgm:t>
    </dgm:pt>
    <dgm:pt modelId="{B5954A26-C087-4F0C-BEA2-7C4A8793C693}" type="sibTrans" cxnId="{B54C9DEE-4905-4087-AF83-19A962A4A566}">
      <dgm:prSet/>
      <dgm:spPr/>
      <dgm:t>
        <a:bodyPr/>
        <a:lstStyle/>
        <a:p>
          <a:endParaRPr lang="ru-RU"/>
        </a:p>
      </dgm:t>
    </dgm:pt>
    <dgm:pt modelId="{21E26D57-D324-46CF-B29E-E829F4EB2D24}">
      <dgm:prSet phldrT="[Текст]" custT="1"/>
      <dgm:spPr/>
      <dgm:t>
        <a:bodyPr/>
        <a:lstStyle/>
        <a:p>
          <a:r>
            <a:rPr lang="ru-RU" sz="2800" dirty="0" smtClean="0"/>
            <a:t>Контрольно-оценочная </a:t>
          </a:r>
          <a:r>
            <a:rPr lang="ru-RU" sz="2800" dirty="0" err="1" smtClean="0"/>
            <a:t>самостоятель</a:t>
          </a:r>
          <a:endParaRPr lang="ru-RU" sz="2800" dirty="0" smtClean="0"/>
        </a:p>
        <a:p>
          <a:r>
            <a:rPr lang="ru-RU" sz="2800" dirty="0" err="1" smtClean="0"/>
            <a:t>ность</a:t>
          </a:r>
          <a:endParaRPr lang="ru-RU" sz="2800" dirty="0"/>
        </a:p>
      </dgm:t>
    </dgm:pt>
    <dgm:pt modelId="{A1C2B75A-7F17-4CD4-8899-239C822D3395}" type="parTrans" cxnId="{59E54CC3-72B6-4CCF-90DA-2516F340E37C}">
      <dgm:prSet/>
      <dgm:spPr/>
      <dgm:t>
        <a:bodyPr/>
        <a:lstStyle/>
        <a:p>
          <a:endParaRPr lang="ru-RU"/>
        </a:p>
      </dgm:t>
    </dgm:pt>
    <dgm:pt modelId="{04476EBA-3255-4F72-9849-F0D007E391FC}" type="sibTrans" cxnId="{59E54CC3-72B6-4CCF-90DA-2516F340E37C}">
      <dgm:prSet/>
      <dgm:spPr/>
      <dgm:t>
        <a:bodyPr/>
        <a:lstStyle/>
        <a:p>
          <a:endParaRPr lang="ru-RU"/>
        </a:p>
      </dgm:t>
    </dgm:pt>
    <dgm:pt modelId="{C1C70F73-69FD-4298-9DAB-A69624BC3200}">
      <dgm:prSet phldrT="[Текст]" custT="1"/>
      <dgm:spPr/>
      <dgm:t>
        <a:bodyPr/>
        <a:lstStyle/>
        <a:p>
          <a:r>
            <a:rPr lang="ru-RU" sz="2800" dirty="0" smtClean="0"/>
            <a:t>Грамот</a:t>
          </a:r>
        </a:p>
        <a:p>
          <a:r>
            <a:rPr lang="ru-RU" sz="2800" dirty="0" err="1" smtClean="0"/>
            <a:t>ность</a:t>
          </a:r>
          <a:r>
            <a:rPr lang="ru-RU" sz="2800" dirty="0" smtClean="0"/>
            <a:t> чтения</a:t>
          </a:r>
          <a:endParaRPr lang="ru-RU" sz="2800" dirty="0"/>
        </a:p>
      </dgm:t>
    </dgm:pt>
    <dgm:pt modelId="{43C5CA69-E365-4BB9-ADA1-0875461F724F}" type="parTrans" cxnId="{C5D8AE94-0394-40D4-88EC-D9123470DDA1}">
      <dgm:prSet/>
      <dgm:spPr/>
      <dgm:t>
        <a:bodyPr/>
        <a:lstStyle/>
        <a:p>
          <a:endParaRPr lang="ru-RU"/>
        </a:p>
      </dgm:t>
    </dgm:pt>
    <dgm:pt modelId="{3FBDF1FB-9424-448B-9EF9-993C265E7852}" type="sibTrans" cxnId="{C5D8AE94-0394-40D4-88EC-D9123470DDA1}">
      <dgm:prSet/>
      <dgm:spPr/>
      <dgm:t>
        <a:bodyPr/>
        <a:lstStyle/>
        <a:p>
          <a:endParaRPr lang="ru-RU"/>
        </a:p>
      </dgm:t>
    </dgm:pt>
    <dgm:pt modelId="{F9F0E27B-4563-4C9A-B93F-E8AF4DA478DC}">
      <dgm:prSet phldrT="[Текст]" custT="1"/>
      <dgm:spPr/>
      <dgm:t>
        <a:bodyPr/>
        <a:lstStyle/>
        <a:p>
          <a:r>
            <a:rPr lang="ru-RU" sz="2800" dirty="0" smtClean="0"/>
            <a:t>Учебное сотрудничество</a:t>
          </a:r>
          <a:endParaRPr lang="ru-RU" sz="2800" dirty="0"/>
        </a:p>
      </dgm:t>
    </dgm:pt>
    <dgm:pt modelId="{E857D407-796B-4045-8874-BB5E8A4997A7}" type="parTrans" cxnId="{C9113E7D-4BC0-4C1B-86BA-B9A6286B866C}">
      <dgm:prSet/>
      <dgm:spPr/>
      <dgm:t>
        <a:bodyPr/>
        <a:lstStyle/>
        <a:p>
          <a:endParaRPr lang="ru-RU"/>
        </a:p>
      </dgm:t>
    </dgm:pt>
    <dgm:pt modelId="{AF4506DC-DE25-4C49-BC6D-1BE736760B02}" type="sibTrans" cxnId="{C9113E7D-4BC0-4C1B-86BA-B9A6286B866C}">
      <dgm:prSet/>
      <dgm:spPr/>
      <dgm:t>
        <a:bodyPr/>
        <a:lstStyle/>
        <a:p>
          <a:endParaRPr lang="ru-RU"/>
        </a:p>
      </dgm:t>
    </dgm:pt>
    <dgm:pt modelId="{773FB5E7-E450-4B17-B854-F21C01ADDE85}">
      <dgm:prSet phldrT="[Текст]" custT="1"/>
      <dgm:spPr/>
      <dgm:t>
        <a:bodyPr/>
        <a:lstStyle/>
        <a:p>
          <a:r>
            <a:rPr lang="ru-RU" sz="2800" dirty="0" smtClean="0"/>
            <a:t>Умение учиться</a:t>
          </a:r>
          <a:endParaRPr lang="ru-RU" sz="2800" dirty="0"/>
        </a:p>
      </dgm:t>
    </dgm:pt>
    <dgm:pt modelId="{FBAB93C5-65F4-4C75-A89F-A04AB5304074}" type="parTrans" cxnId="{BB2DC007-ABEA-4B67-B867-8D432B687E73}">
      <dgm:prSet/>
      <dgm:spPr/>
      <dgm:t>
        <a:bodyPr/>
        <a:lstStyle/>
        <a:p>
          <a:endParaRPr lang="ru-RU"/>
        </a:p>
      </dgm:t>
    </dgm:pt>
    <dgm:pt modelId="{83C8CF20-B7D5-44F5-9E77-8DC4ABEBCD2B}" type="sibTrans" cxnId="{BB2DC007-ABEA-4B67-B867-8D432B687E73}">
      <dgm:prSet/>
      <dgm:spPr/>
      <dgm:t>
        <a:bodyPr/>
        <a:lstStyle/>
        <a:p>
          <a:endParaRPr lang="ru-RU"/>
        </a:p>
      </dgm:t>
    </dgm:pt>
    <dgm:pt modelId="{A7E3FC0E-EBBC-4774-9382-99B17292E635}" type="pres">
      <dgm:prSet presAssocID="{A0AC3574-345E-428C-AF51-2C93E213D9D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CD03D6-1652-4526-A67F-154EBEF3A46E}" type="pres">
      <dgm:prSet presAssocID="{9DD63A89-F8AC-49CA-A412-2048B25A7A1C}" presName="centerShape" presStyleLbl="node0" presStyleIdx="0" presStyleCnt="1" custScaleX="145193" custScaleY="140922"/>
      <dgm:spPr/>
      <dgm:t>
        <a:bodyPr/>
        <a:lstStyle/>
        <a:p>
          <a:endParaRPr lang="ru-RU"/>
        </a:p>
      </dgm:t>
    </dgm:pt>
    <dgm:pt modelId="{91F9CE0C-B664-4503-92FB-8EF2B49619AA}" type="pres">
      <dgm:prSet presAssocID="{A1C2B75A-7F17-4CD4-8899-239C822D3395}" presName="Name9" presStyleLbl="parChTrans1D2" presStyleIdx="0" presStyleCnt="4"/>
      <dgm:spPr/>
      <dgm:t>
        <a:bodyPr/>
        <a:lstStyle/>
        <a:p>
          <a:endParaRPr lang="ru-RU"/>
        </a:p>
      </dgm:t>
    </dgm:pt>
    <dgm:pt modelId="{C275A883-7A46-4400-B99F-BAE72BA745D2}" type="pres">
      <dgm:prSet presAssocID="{A1C2B75A-7F17-4CD4-8899-239C822D3395}" presName="connTx" presStyleLbl="parChTrans1D2" presStyleIdx="0" presStyleCnt="4"/>
      <dgm:spPr/>
      <dgm:t>
        <a:bodyPr/>
        <a:lstStyle/>
        <a:p>
          <a:endParaRPr lang="ru-RU"/>
        </a:p>
      </dgm:t>
    </dgm:pt>
    <dgm:pt modelId="{FCBAC71A-ADC6-411A-9B40-13F0D521058D}" type="pres">
      <dgm:prSet presAssocID="{21E26D57-D324-46CF-B29E-E829F4EB2D24}" presName="node" presStyleLbl="node1" presStyleIdx="0" presStyleCnt="4" custScaleX="221694" custScaleY="111064" custRadScaleRad="101095" custRadScaleInc="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D5586-6911-43A6-B717-834F6BBF21C6}" type="pres">
      <dgm:prSet presAssocID="{43C5CA69-E365-4BB9-ADA1-0875461F724F}" presName="Name9" presStyleLbl="parChTrans1D2" presStyleIdx="1" presStyleCnt="4"/>
      <dgm:spPr/>
      <dgm:t>
        <a:bodyPr/>
        <a:lstStyle/>
        <a:p>
          <a:endParaRPr lang="ru-RU"/>
        </a:p>
      </dgm:t>
    </dgm:pt>
    <dgm:pt modelId="{4356C269-734B-44FC-AD36-CBD2D88A22E4}" type="pres">
      <dgm:prSet presAssocID="{43C5CA69-E365-4BB9-ADA1-0875461F724F}" presName="connTx" presStyleLbl="parChTrans1D2" presStyleIdx="1" presStyleCnt="4"/>
      <dgm:spPr/>
      <dgm:t>
        <a:bodyPr/>
        <a:lstStyle/>
        <a:p>
          <a:endParaRPr lang="ru-RU"/>
        </a:p>
      </dgm:t>
    </dgm:pt>
    <dgm:pt modelId="{B3097E60-5429-43CB-94D1-0B402AB98094}" type="pres">
      <dgm:prSet presAssocID="{C1C70F73-69FD-4298-9DAB-A69624BC3200}" presName="node" presStyleLbl="node1" presStyleIdx="1" presStyleCnt="4" custScaleX="133344" custScaleY="110868" custRadScaleRad="113704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E52E45-3635-427B-A1C8-D3D766F1709B}" type="pres">
      <dgm:prSet presAssocID="{E857D407-796B-4045-8874-BB5E8A4997A7}" presName="Name9" presStyleLbl="parChTrans1D2" presStyleIdx="2" presStyleCnt="4"/>
      <dgm:spPr/>
      <dgm:t>
        <a:bodyPr/>
        <a:lstStyle/>
        <a:p>
          <a:endParaRPr lang="ru-RU"/>
        </a:p>
      </dgm:t>
    </dgm:pt>
    <dgm:pt modelId="{64FFD22C-E782-467A-B770-ED621016D0CC}" type="pres">
      <dgm:prSet presAssocID="{E857D407-796B-4045-8874-BB5E8A4997A7}" presName="connTx" presStyleLbl="parChTrans1D2" presStyleIdx="2" presStyleCnt="4"/>
      <dgm:spPr/>
      <dgm:t>
        <a:bodyPr/>
        <a:lstStyle/>
        <a:p>
          <a:endParaRPr lang="ru-RU"/>
        </a:p>
      </dgm:t>
    </dgm:pt>
    <dgm:pt modelId="{B4B19AC6-B0E2-47E3-A3FC-D892EB2CBDDB}" type="pres">
      <dgm:prSet presAssocID="{F9F0E27B-4563-4C9A-B93F-E8AF4DA478DC}" presName="node" presStyleLbl="node1" presStyleIdx="2" presStyleCnt="4" custScaleX="213929" custScaleY="104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09FAD-0325-48B2-9EC3-95D21D03D110}" type="pres">
      <dgm:prSet presAssocID="{FBAB93C5-65F4-4C75-A89F-A04AB5304074}" presName="Name9" presStyleLbl="parChTrans1D2" presStyleIdx="3" presStyleCnt="4"/>
      <dgm:spPr/>
      <dgm:t>
        <a:bodyPr/>
        <a:lstStyle/>
        <a:p>
          <a:endParaRPr lang="ru-RU"/>
        </a:p>
      </dgm:t>
    </dgm:pt>
    <dgm:pt modelId="{8A88D06D-AB84-4230-99D6-A615775AF360}" type="pres">
      <dgm:prSet presAssocID="{FBAB93C5-65F4-4C75-A89F-A04AB5304074}" presName="connTx" presStyleLbl="parChTrans1D2" presStyleIdx="3" presStyleCnt="4"/>
      <dgm:spPr/>
      <dgm:t>
        <a:bodyPr/>
        <a:lstStyle/>
        <a:p>
          <a:endParaRPr lang="ru-RU"/>
        </a:p>
      </dgm:t>
    </dgm:pt>
    <dgm:pt modelId="{8BBB00AF-B6BE-409A-A2B7-92781AD0D76E}" type="pres">
      <dgm:prSet presAssocID="{773FB5E7-E450-4B17-B854-F21C01ADDE85}" presName="node" presStyleLbl="node1" presStyleIdx="3" presStyleCnt="4" custScaleX="149605" custScaleY="123841" custRadScaleRad="116134" custRadScaleInc="3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3396E9-CC48-48AF-B01C-A4C1C1166D44}" type="presOf" srcId="{A1C2B75A-7F17-4CD4-8899-239C822D3395}" destId="{C275A883-7A46-4400-B99F-BAE72BA745D2}" srcOrd="1" destOrd="0" presId="urn:microsoft.com/office/officeart/2005/8/layout/radial1"/>
    <dgm:cxn modelId="{C9113E7D-4BC0-4C1B-86BA-B9A6286B866C}" srcId="{9DD63A89-F8AC-49CA-A412-2048B25A7A1C}" destId="{F9F0E27B-4563-4C9A-B93F-E8AF4DA478DC}" srcOrd="2" destOrd="0" parTransId="{E857D407-796B-4045-8874-BB5E8A4997A7}" sibTransId="{AF4506DC-DE25-4C49-BC6D-1BE736760B02}"/>
    <dgm:cxn modelId="{B54C9DEE-4905-4087-AF83-19A962A4A566}" srcId="{A0AC3574-345E-428C-AF51-2C93E213D9DB}" destId="{9DD63A89-F8AC-49CA-A412-2048B25A7A1C}" srcOrd="0" destOrd="0" parTransId="{DA99D064-AC7D-447A-8F33-F298F0DE967A}" sibTransId="{B5954A26-C087-4F0C-BEA2-7C4A8793C693}"/>
    <dgm:cxn modelId="{BCB94690-DEBF-4D13-BA74-525BF2074C15}" type="presOf" srcId="{E857D407-796B-4045-8874-BB5E8A4997A7}" destId="{07E52E45-3635-427B-A1C8-D3D766F1709B}" srcOrd="0" destOrd="0" presId="urn:microsoft.com/office/officeart/2005/8/layout/radial1"/>
    <dgm:cxn modelId="{1054AB89-87F8-43E9-8365-11477E33419E}" type="presOf" srcId="{A0AC3574-345E-428C-AF51-2C93E213D9DB}" destId="{A7E3FC0E-EBBC-4774-9382-99B17292E635}" srcOrd="0" destOrd="0" presId="urn:microsoft.com/office/officeart/2005/8/layout/radial1"/>
    <dgm:cxn modelId="{AEA0FE04-7033-44AC-BC7A-C0AFCE815AD9}" type="presOf" srcId="{9DD63A89-F8AC-49CA-A412-2048B25A7A1C}" destId="{3ACD03D6-1652-4526-A67F-154EBEF3A46E}" srcOrd="0" destOrd="0" presId="urn:microsoft.com/office/officeart/2005/8/layout/radial1"/>
    <dgm:cxn modelId="{42562307-3638-4183-9964-9418C72CD689}" type="presOf" srcId="{E857D407-796B-4045-8874-BB5E8A4997A7}" destId="{64FFD22C-E782-467A-B770-ED621016D0CC}" srcOrd="1" destOrd="0" presId="urn:microsoft.com/office/officeart/2005/8/layout/radial1"/>
    <dgm:cxn modelId="{2B1E40C0-EA54-4500-833D-9677823F7798}" type="presOf" srcId="{21E26D57-D324-46CF-B29E-E829F4EB2D24}" destId="{FCBAC71A-ADC6-411A-9B40-13F0D521058D}" srcOrd="0" destOrd="0" presId="urn:microsoft.com/office/officeart/2005/8/layout/radial1"/>
    <dgm:cxn modelId="{36BCADB8-F4BE-45C5-849E-594328FFA7BB}" type="presOf" srcId="{FBAB93C5-65F4-4C75-A89F-A04AB5304074}" destId="{8A88D06D-AB84-4230-99D6-A615775AF360}" srcOrd="1" destOrd="0" presId="urn:microsoft.com/office/officeart/2005/8/layout/radial1"/>
    <dgm:cxn modelId="{8C19D99B-216D-4152-9407-6A0D798A716E}" type="presOf" srcId="{C1C70F73-69FD-4298-9DAB-A69624BC3200}" destId="{B3097E60-5429-43CB-94D1-0B402AB98094}" srcOrd="0" destOrd="0" presId="urn:microsoft.com/office/officeart/2005/8/layout/radial1"/>
    <dgm:cxn modelId="{3EACD4F3-CFC8-49CC-92B8-71353DB9C914}" type="presOf" srcId="{43C5CA69-E365-4BB9-ADA1-0875461F724F}" destId="{4356C269-734B-44FC-AD36-CBD2D88A22E4}" srcOrd="1" destOrd="0" presId="urn:microsoft.com/office/officeart/2005/8/layout/radial1"/>
    <dgm:cxn modelId="{E8A8F55F-8B61-4BC8-8A45-16E48601FE59}" type="presOf" srcId="{773FB5E7-E450-4B17-B854-F21C01ADDE85}" destId="{8BBB00AF-B6BE-409A-A2B7-92781AD0D76E}" srcOrd="0" destOrd="0" presId="urn:microsoft.com/office/officeart/2005/8/layout/radial1"/>
    <dgm:cxn modelId="{47BCF3C9-2DD5-41F1-B589-F968D903BE11}" type="presOf" srcId="{FBAB93C5-65F4-4C75-A89F-A04AB5304074}" destId="{26509FAD-0325-48B2-9EC3-95D21D03D110}" srcOrd="0" destOrd="0" presId="urn:microsoft.com/office/officeart/2005/8/layout/radial1"/>
    <dgm:cxn modelId="{59E54CC3-72B6-4CCF-90DA-2516F340E37C}" srcId="{9DD63A89-F8AC-49CA-A412-2048B25A7A1C}" destId="{21E26D57-D324-46CF-B29E-E829F4EB2D24}" srcOrd="0" destOrd="0" parTransId="{A1C2B75A-7F17-4CD4-8899-239C822D3395}" sibTransId="{04476EBA-3255-4F72-9849-F0D007E391FC}"/>
    <dgm:cxn modelId="{69494B88-C381-4227-B4F2-1CFBB325C308}" type="presOf" srcId="{F9F0E27B-4563-4C9A-B93F-E8AF4DA478DC}" destId="{B4B19AC6-B0E2-47E3-A3FC-D892EB2CBDDB}" srcOrd="0" destOrd="0" presId="urn:microsoft.com/office/officeart/2005/8/layout/radial1"/>
    <dgm:cxn modelId="{41ACAC9E-6041-4E92-9775-4B3E40A5A047}" type="presOf" srcId="{43C5CA69-E365-4BB9-ADA1-0875461F724F}" destId="{F64D5586-6911-43A6-B717-834F6BBF21C6}" srcOrd="0" destOrd="0" presId="urn:microsoft.com/office/officeart/2005/8/layout/radial1"/>
    <dgm:cxn modelId="{BB2DC007-ABEA-4B67-B867-8D432B687E73}" srcId="{9DD63A89-F8AC-49CA-A412-2048B25A7A1C}" destId="{773FB5E7-E450-4B17-B854-F21C01ADDE85}" srcOrd="3" destOrd="0" parTransId="{FBAB93C5-65F4-4C75-A89F-A04AB5304074}" sibTransId="{83C8CF20-B7D5-44F5-9E77-8DC4ABEBCD2B}"/>
    <dgm:cxn modelId="{C5D8AE94-0394-40D4-88EC-D9123470DDA1}" srcId="{9DD63A89-F8AC-49CA-A412-2048B25A7A1C}" destId="{C1C70F73-69FD-4298-9DAB-A69624BC3200}" srcOrd="1" destOrd="0" parTransId="{43C5CA69-E365-4BB9-ADA1-0875461F724F}" sibTransId="{3FBDF1FB-9424-448B-9EF9-993C265E7852}"/>
    <dgm:cxn modelId="{1C2FAECB-B3CB-4D7D-8271-E7F584514A0A}" type="presOf" srcId="{A1C2B75A-7F17-4CD4-8899-239C822D3395}" destId="{91F9CE0C-B664-4503-92FB-8EF2B49619AA}" srcOrd="0" destOrd="0" presId="urn:microsoft.com/office/officeart/2005/8/layout/radial1"/>
    <dgm:cxn modelId="{95936633-75D0-45F6-9631-40A2B95D85EF}" type="presParOf" srcId="{A7E3FC0E-EBBC-4774-9382-99B17292E635}" destId="{3ACD03D6-1652-4526-A67F-154EBEF3A46E}" srcOrd="0" destOrd="0" presId="urn:microsoft.com/office/officeart/2005/8/layout/radial1"/>
    <dgm:cxn modelId="{A9A77209-3AE7-4015-89DE-FF3310360BFB}" type="presParOf" srcId="{A7E3FC0E-EBBC-4774-9382-99B17292E635}" destId="{91F9CE0C-B664-4503-92FB-8EF2B49619AA}" srcOrd="1" destOrd="0" presId="urn:microsoft.com/office/officeart/2005/8/layout/radial1"/>
    <dgm:cxn modelId="{B14E623D-4C78-4F61-BC12-292881D5C584}" type="presParOf" srcId="{91F9CE0C-B664-4503-92FB-8EF2B49619AA}" destId="{C275A883-7A46-4400-B99F-BAE72BA745D2}" srcOrd="0" destOrd="0" presId="urn:microsoft.com/office/officeart/2005/8/layout/radial1"/>
    <dgm:cxn modelId="{3B938F21-4ABC-43BB-A31F-8C018CEE6E52}" type="presParOf" srcId="{A7E3FC0E-EBBC-4774-9382-99B17292E635}" destId="{FCBAC71A-ADC6-411A-9B40-13F0D521058D}" srcOrd="2" destOrd="0" presId="urn:microsoft.com/office/officeart/2005/8/layout/radial1"/>
    <dgm:cxn modelId="{CE769F39-61E9-4EE6-88A9-3084A3D7813B}" type="presParOf" srcId="{A7E3FC0E-EBBC-4774-9382-99B17292E635}" destId="{F64D5586-6911-43A6-B717-834F6BBF21C6}" srcOrd="3" destOrd="0" presId="urn:microsoft.com/office/officeart/2005/8/layout/radial1"/>
    <dgm:cxn modelId="{D84E03BD-02E1-4B5B-A37D-3D1F6BF41BDB}" type="presParOf" srcId="{F64D5586-6911-43A6-B717-834F6BBF21C6}" destId="{4356C269-734B-44FC-AD36-CBD2D88A22E4}" srcOrd="0" destOrd="0" presId="urn:microsoft.com/office/officeart/2005/8/layout/radial1"/>
    <dgm:cxn modelId="{131EC58F-71E3-4E85-8EEC-92D84002CBDC}" type="presParOf" srcId="{A7E3FC0E-EBBC-4774-9382-99B17292E635}" destId="{B3097E60-5429-43CB-94D1-0B402AB98094}" srcOrd="4" destOrd="0" presId="urn:microsoft.com/office/officeart/2005/8/layout/radial1"/>
    <dgm:cxn modelId="{90A44983-4AFB-458E-A232-697F63D0F8A9}" type="presParOf" srcId="{A7E3FC0E-EBBC-4774-9382-99B17292E635}" destId="{07E52E45-3635-427B-A1C8-D3D766F1709B}" srcOrd="5" destOrd="0" presId="urn:microsoft.com/office/officeart/2005/8/layout/radial1"/>
    <dgm:cxn modelId="{7F49F6A5-A0DB-4DE0-91CE-59AE064DBB46}" type="presParOf" srcId="{07E52E45-3635-427B-A1C8-D3D766F1709B}" destId="{64FFD22C-E782-467A-B770-ED621016D0CC}" srcOrd="0" destOrd="0" presId="urn:microsoft.com/office/officeart/2005/8/layout/radial1"/>
    <dgm:cxn modelId="{94121230-B99F-4AE6-8A38-C9A70D300C56}" type="presParOf" srcId="{A7E3FC0E-EBBC-4774-9382-99B17292E635}" destId="{B4B19AC6-B0E2-47E3-A3FC-D892EB2CBDDB}" srcOrd="6" destOrd="0" presId="urn:microsoft.com/office/officeart/2005/8/layout/radial1"/>
    <dgm:cxn modelId="{5F2357FD-6DA2-4774-8EE4-FC054575BC1F}" type="presParOf" srcId="{A7E3FC0E-EBBC-4774-9382-99B17292E635}" destId="{26509FAD-0325-48B2-9EC3-95D21D03D110}" srcOrd="7" destOrd="0" presId="urn:microsoft.com/office/officeart/2005/8/layout/radial1"/>
    <dgm:cxn modelId="{1FB2FFA7-CFD4-4ACF-A4D3-FA1A4200A15F}" type="presParOf" srcId="{26509FAD-0325-48B2-9EC3-95D21D03D110}" destId="{8A88D06D-AB84-4230-99D6-A615775AF360}" srcOrd="0" destOrd="0" presId="urn:microsoft.com/office/officeart/2005/8/layout/radial1"/>
    <dgm:cxn modelId="{C114D574-7253-454A-B6A6-AE9A67F708E1}" type="presParOf" srcId="{A7E3FC0E-EBBC-4774-9382-99B17292E635}" destId="{8BBB00AF-B6BE-409A-A2B7-92781AD0D76E}" srcOrd="8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4DCC90-9713-45FB-B662-959BEDDBA361}" type="datetimeFigureOut">
              <a:rPr lang="ru-RU"/>
              <a:pPr>
                <a:defRPr/>
              </a:pPr>
              <a:t>17.07.2015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ACDF57-C195-4436-A0C1-4DF8219DF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3C674-21D4-4958-869F-C751F78673F0}" type="datetimeFigureOut">
              <a:rPr lang="ru-RU"/>
              <a:pPr>
                <a:defRPr/>
              </a:pPr>
              <a:t>17.07.2015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54FFA-2A96-42CE-93C6-44F9504B9F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65D4F-6A09-424B-9BDE-52BDA4398B1E}" type="datetimeFigureOut">
              <a:rPr lang="ru-RU"/>
              <a:pPr>
                <a:defRPr/>
              </a:pPr>
              <a:t>17.07.2015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D62E3-5DA1-48D7-A1C6-BD54545482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16293-4F1D-4FEF-9A09-769B248B2CB3}" type="datetimeFigureOut">
              <a:rPr lang="ru-RU"/>
              <a:pPr>
                <a:defRPr/>
              </a:pPr>
              <a:t>17.07.2015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94E99-F92C-4BB5-81E9-15C4FE743C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 bwMode="gray">
          <a:xfrm>
            <a:off x="8210550" y="2789238"/>
            <a:ext cx="933450" cy="1004887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 userDrawn="1"/>
        </p:nvSpPr>
        <p:spPr bwMode="gray">
          <a:xfrm>
            <a:off x="0" y="2130425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 userDrawn="1"/>
        </p:nvSpPr>
        <p:spPr bwMode="gray">
          <a:xfrm>
            <a:off x="2495550" y="0"/>
            <a:ext cx="1711325" cy="2359025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 userDrawn="1"/>
        </p:nvSpPr>
        <p:spPr bwMode="gray">
          <a:xfrm>
            <a:off x="0" y="0"/>
            <a:ext cx="2789238" cy="23590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8B043-2699-4A69-B245-E8D8AB2E4078}" type="datetimeFigureOut">
              <a:rPr lang="en-US"/>
              <a:pPr>
                <a:defRPr/>
              </a:pPr>
              <a:t>7/17/2015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63883A1-C576-4AA7-BF9C-12CE28D759E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67AAF-AB83-4B88-82E6-148132D542A9}" type="datetimeFigureOut">
              <a:rPr lang="en-US"/>
              <a:pPr>
                <a:defRPr/>
              </a:pPr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1525941-FFD8-4CF0-AEDF-D12726049AB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 bwMode="gray">
          <a:xfrm>
            <a:off x="8210550" y="2789238"/>
            <a:ext cx="933450" cy="1004887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 userDrawn="1"/>
        </p:nvSpPr>
        <p:spPr bwMode="gray">
          <a:xfrm>
            <a:off x="0" y="2130425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 userDrawn="1"/>
        </p:nvSpPr>
        <p:spPr bwMode="gray">
          <a:xfrm>
            <a:off x="2495550" y="0"/>
            <a:ext cx="1711325" cy="2359025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 userDrawn="1"/>
        </p:nvSpPr>
        <p:spPr bwMode="gray">
          <a:xfrm>
            <a:off x="0" y="0"/>
            <a:ext cx="2789238" cy="267017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rtlCol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9D72A-1DAA-4C25-8FCA-6C2208E53176}" type="datetimeFigureOut">
              <a:rPr lang="en-US"/>
              <a:pPr>
                <a:defRPr/>
              </a:pPr>
              <a:t>7/17/2015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DDF78A2-42B3-4B68-8B61-3FB1C6EF096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D3E29-0DE0-40FD-81B8-0D768925A881}" type="datetimeFigureOut">
              <a:rPr lang="en-US"/>
              <a:pPr>
                <a:defRPr/>
              </a:pPr>
              <a:t>7/17/2015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581ACC-7699-4626-ABB7-8856FBEDB22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E756D-782C-4E78-8058-578CE8EA0DF4}" type="datetimeFigureOut">
              <a:rPr lang="en-US"/>
              <a:pPr>
                <a:defRPr/>
              </a:pPr>
              <a:t>7/17/2015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4FBA4DE-E555-409D-B070-D26A5DDED10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 userDrawn="1"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6"/>
          <p:cNvSpPr/>
          <p:nvPr userDrawn="1"/>
        </p:nvSpPr>
        <p:spPr bwMode="gray">
          <a:xfrm>
            <a:off x="0" y="0"/>
            <a:ext cx="9144000" cy="301625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 userDrawn="1"/>
        </p:nvSpPr>
        <p:spPr bwMode="gray">
          <a:xfrm>
            <a:off x="0" y="0"/>
            <a:ext cx="2432050" cy="530225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 userDrawn="1"/>
        </p:nvSpPr>
        <p:spPr bwMode="gray">
          <a:xfrm>
            <a:off x="1427163" y="0"/>
            <a:ext cx="1571625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9A670-00BA-48A8-A1E7-55F98FA580E7}" type="datetimeFigureOut">
              <a:rPr lang="en-US"/>
              <a:pPr>
                <a:defRPr/>
              </a:pPr>
              <a:t>7/17/2015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7962390-513C-4355-9AD5-6CC58CE09EB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 userDrawn="1"/>
        </p:nvSpPr>
        <p:spPr bwMode="gray">
          <a:xfrm>
            <a:off x="0" y="6500813"/>
            <a:ext cx="9144000" cy="357187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11"/>
          <p:cNvSpPr/>
          <p:nvPr userDrawn="1"/>
        </p:nvSpPr>
        <p:spPr bwMode="gray">
          <a:xfrm>
            <a:off x="0" y="0"/>
            <a:ext cx="9144000" cy="301625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12"/>
          <p:cNvSpPr/>
          <p:nvPr userDrawn="1"/>
        </p:nvSpPr>
        <p:spPr bwMode="gray">
          <a:xfrm>
            <a:off x="0" y="0"/>
            <a:ext cx="301625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3"/>
          <p:cNvSpPr/>
          <p:nvPr userDrawn="1"/>
        </p:nvSpPr>
        <p:spPr bwMode="gray">
          <a:xfrm>
            <a:off x="0" y="0"/>
            <a:ext cx="2432050" cy="530225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/>
          <p:nvPr userDrawn="1"/>
        </p:nvSpPr>
        <p:spPr bwMode="gray">
          <a:xfrm>
            <a:off x="1427163" y="0"/>
            <a:ext cx="1571625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5"/>
          <p:cNvSpPr/>
          <p:nvPr userDrawn="1"/>
        </p:nvSpPr>
        <p:spPr bwMode="gray">
          <a:xfrm>
            <a:off x="8842375" y="0"/>
            <a:ext cx="301625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3B3A2-AB42-4B8D-BC0D-9669604B7E79}" type="datetimeFigureOut">
              <a:rPr lang="en-US"/>
              <a:pPr>
                <a:defRPr/>
              </a:pPr>
              <a:t>7/17/2015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BF013F9-0162-41F1-B482-7A30DAF4A69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18DCC-866D-4E88-A2B6-758AD882024B}" type="datetimeFigureOut">
              <a:rPr lang="en-US"/>
              <a:pPr>
                <a:defRPr/>
              </a:pPr>
              <a:t>7/17/2015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0983E39-4444-448B-8F23-2A7F6CF4215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92E91-E344-4A7C-8D41-668A653E3A52}" type="datetimeFigureOut">
              <a:rPr lang="ru-RU"/>
              <a:pPr>
                <a:defRPr/>
              </a:pPr>
              <a:t>17.07.2015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AE3F4-F6F2-4ADE-9E82-8FA3B3404E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701C9-81A8-40AD-BE5F-44E47E8529EE}" type="datetimeFigureOut">
              <a:rPr lang="en-US"/>
              <a:pPr>
                <a:defRPr/>
              </a:pPr>
              <a:t>7/17/2015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0A015B1-A48A-4816-8163-D6C08332D54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0A4D9-FA83-4242-AC1E-CCB1CB807CD0}" type="datetimeFigureOut">
              <a:rPr lang="en-US"/>
              <a:pPr>
                <a:defRPr/>
              </a:pPr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0AA36E-1A7D-4A6A-8797-FB595D75393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 bwMode="gray">
          <a:xfrm rot="5400000">
            <a:off x="4572000" y="2349500"/>
            <a:ext cx="6519863" cy="1811337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 userDrawn="1"/>
        </p:nvSpPr>
        <p:spPr bwMode="gray">
          <a:xfrm>
            <a:off x="6553200" y="6135688"/>
            <a:ext cx="987425" cy="7223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 userDrawn="1"/>
        </p:nvSpPr>
        <p:spPr bwMode="gray">
          <a:xfrm>
            <a:off x="8605838" y="1379538"/>
            <a:ext cx="539750" cy="1462087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 userDrawn="1"/>
        </p:nvSpPr>
        <p:spPr bwMode="gray">
          <a:xfrm>
            <a:off x="8604250" y="0"/>
            <a:ext cx="539750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2865-6DA2-4294-865A-8E28B76F3EE9}" type="datetimeFigureOut">
              <a:rPr lang="en-US"/>
              <a:pPr>
                <a:defRPr/>
              </a:pPr>
              <a:t>7/17/2015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E940AF4-F745-4D43-81CC-2BBF0525EA5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C3A0B-2CED-4B60-BDDA-E7C7F427882C}" type="datetimeFigureOut">
              <a:rPr lang="ru-RU"/>
              <a:pPr>
                <a:defRPr/>
              </a:pPr>
              <a:t>17.07.2015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99E1F-246E-4273-A291-F3AB5E1AC4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79E5F-17D8-4EB0-981F-1FE1A3DBA3B0}" type="datetimeFigureOut">
              <a:rPr lang="ru-RU"/>
              <a:pPr>
                <a:defRPr/>
              </a:pPr>
              <a:t>17.07.2015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DFB52-DA7E-4493-9DFF-47E3225D22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7775-9C85-495E-914C-62595C9B7BA2}" type="datetimeFigureOut">
              <a:rPr lang="ru-RU"/>
              <a:pPr>
                <a:defRPr/>
              </a:pPr>
              <a:t>17.07.2015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C1615-F225-41AE-8EBD-5461037410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A56B9-8358-4C63-8E6C-52CB20DED8DD}" type="datetimeFigureOut">
              <a:rPr lang="ru-RU"/>
              <a:pPr>
                <a:defRPr/>
              </a:pPr>
              <a:t>17.07.2015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5651E-5200-4114-977A-12253C7B28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B3ED1-65C7-4855-9FCC-79C36576DFDA}" type="datetimeFigureOut">
              <a:rPr lang="ru-RU"/>
              <a:pPr>
                <a:defRPr/>
              </a:pPr>
              <a:t>17.07.2015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741E5-E722-4A4B-995E-3110CBECD8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9CB8D-5B7E-4372-9D91-A6E4B421CEE2}" type="datetimeFigureOut">
              <a:rPr lang="ru-RU"/>
              <a:pPr>
                <a:defRPr/>
              </a:pPr>
              <a:t>17.07.2015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0E2B6-7CBA-4EC4-9CD0-D365B89913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160BC-0F95-4D4A-A0E6-0D067B42EEF7}" type="datetimeFigureOut">
              <a:rPr lang="ru-RU"/>
              <a:pPr>
                <a:defRPr/>
              </a:pPr>
              <a:t>17.07.2015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667F4-53EF-4BE7-BF08-D8A1AF90F4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13000">
              <a:srgbClr val="B9D9F9"/>
            </a:gs>
            <a:gs pos="12000">
              <a:schemeClr val="tx2">
                <a:lumMod val="60000"/>
                <a:lumOff val="40000"/>
              </a:schemeClr>
            </a:gs>
            <a:gs pos="58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68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44A1CE-9494-4DAB-B2D8-4F865E81FBBE}" type="datetimeFigureOut">
              <a:rPr lang="ru-RU"/>
              <a:pPr>
                <a:defRPr/>
              </a:pPr>
              <a:t>17.07.2015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057AE8-8468-405E-94F3-611E209EF2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7" r:id="rId2"/>
    <p:sldLayoutId id="2147483776" r:id="rId3"/>
    <p:sldLayoutId id="2147483775" r:id="rId4"/>
    <p:sldLayoutId id="2147483774" r:id="rId5"/>
    <p:sldLayoutId id="2147483773" r:id="rId6"/>
    <p:sldLayoutId id="2147483772" r:id="rId7"/>
    <p:sldLayoutId id="2147483771" r:id="rId8"/>
    <p:sldLayoutId id="2147483770" r:id="rId9"/>
    <p:sldLayoutId id="2147483769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1638"/>
            <a:ext cx="8686800" cy="109855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gray">
          <a:xfrm>
            <a:off x="8166100" y="996950"/>
            <a:ext cx="977900" cy="89535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gray">
          <a:xfrm>
            <a:off x="1782763" y="0"/>
            <a:ext cx="1947862" cy="53975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050" cy="53975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3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39750"/>
            <a:ext cx="8229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33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044D15-C031-494C-A6E3-C92C618A6418}" type="datetimeFigureOut">
              <a:rPr lang="en-US"/>
              <a:pPr>
                <a:defRPr/>
              </a:pPr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575" y="6537325"/>
            <a:ext cx="2895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025" y="6537325"/>
            <a:ext cx="2133600" cy="2476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928D587-CDE1-4002-8B42-DDF88FB77FA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A5E7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webinar@uchitel-izd.ru" TargetMode="External"/><Relationship Id="rId2" Type="http://schemas.openxmlformats.org/officeDocument/2006/relationships/hyperlink" Target="http://www.uchitel-izd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met@uchitel-izd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8" y="836613"/>
            <a:ext cx="7781925" cy="147002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Внутришкольная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система оценки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метапредметных результатов обучающихся в начальных классах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> </a:t>
            </a:r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5949950"/>
            <a:ext cx="8210550" cy="685800"/>
          </a:xfrm>
        </p:spPr>
        <p:txBody>
          <a:bodyPr>
            <a:normAutofit fontScale="25000" lnSpcReduction="20000"/>
          </a:bodyPr>
          <a:lstStyle/>
          <a:p>
            <a:pPr algn="ctr">
              <a:defRPr/>
            </a:pPr>
            <a:endParaRPr lang="ru-RU" b="1" dirty="0"/>
          </a:p>
          <a:p>
            <a:pPr algn="ctr">
              <a:defRPr/>
            </a:pPr>
            <a:endParaRPr lang="ru-RU" b="1" dirty="0"/>
          </a:p>
          <a:p>
            <a:pPr>
              <a:defRPr/>
            </a:pP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Терскова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Светлана Владимировна, зам. директора по УВР</a:t>
            </a:r>
          </a:p>
          <a:p>
            <a:pPr>
              <a:defRPr/>
            </a:pP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Мухамадьярова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Гульшат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Рифгатьевна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, учитель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МАОУ СОШ №7</a:t>
            </a:r>
          </a:p>
          <a:p>
            <a:pPr>
              <a:defRPr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Пермский край</a:t>
            </a:r>
          </a:p>
          <a:p>
            <a:pPr>
              <a:defRPr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г.Чайковский</a:t>
            </a:r>
          </a:p>
          <a:p>
            <a:pPr algn="ctr">
              <a:defRPr/>
            </a:pPr>
            <a:endParaRPr b="1" dirty="0"/>
          </a:p>
          <a:p>
            <a:pPr>
              <a:defRPr/>
            </a:pP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Грамотность чтения 3 класс</a:t>
            </a:r>
          </a:p>
        </p:txBody>
      </p:sp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250825" y="1341438"/>
            <a:ext cx="84978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12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задание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Окружающий мир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Прочитайте текст о группах растений. Заполните таблицу, отметив, какие части (органы) имеют растения- </a:t>
            </a:r>
          </a:p>
          <a:p>
            <a:pPr eaLnBrk="0" hangingPunct="0"/>
            <a:r>
              <a:rPr lang="ru-RU" alt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представители этих групп.</a:t>
            </a:r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288" y="2205038"/>
          <a:ext cx="8137525" cy="2695575"/>
        </p:xfrm>
        <a:graphic>
          <a:graphicData uri="http://schemas.openxmlformats.org/drawingml/2006/table">
            <a:tbl>
              <a:tblPr/>
              <a:tblGrid>
                <a:gridCol w="1016872"/>
                <a:gridCol w="1016872"/>
                <a:gridCol w="1016872"/>
                <a:gridCol w="1016872"/>
                <a:gridCol w="1016872"/>
                <a:gridCol w="1017722"/>
                <a:gridCol w="1017722"/>
                <a:gridCol w="1017722"/>
              </a:tblGrid>
              <a:tr h="5485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Группа растений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Корень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Стебель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Лист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Цветок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Плод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Семя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Споры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Водоросли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Мхи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Папоротники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2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Хвойные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Цветковые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5" marR="68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960438"/>
          </a:xfrm>
        </p:spPr>
        <p:txBody>
          <a:bodyPr/>
          <a:lstStyle/>
          <a:p>
            <a:r>
              <a:rPr lang="ru-RU" altLang="ru-RU"/>
              <a:t>Грамотность чтения 3 класс</a:t>
            </a:r>
          </a:p>
        </p:txBody>
      </p:sp>
      <p:sp>
        <p:nvSpPr>
          <p:cNvPr id="39938" name="Rectangle 1"/>
          <p:cNvSpPr>
            <a:spLocks noChangeArrowheads="1"/>
          </p:cNvSpPr>
          <p:nvPr/>
        </p:nvSpPr>
        <p:spPr bwMode="auto">
          <a:xfrm>
            <a:off x="250825" y="908050"/>
            <a:ext cx="84613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2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задание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Человек, в отличие от других живых существ, растет очень медленно. На диаграмме представлена зависимость между</a:t>
            </a:r>
          </a:p>
          <a:p>
            <a:pPr eaLnBrk="0" hangingPunct="0"/>
            <a:r>
              <a:rPr lang="ru-RU" alt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возрастом человека и его ростом.</a:t>
            </a:r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</p:txBody>
      </p:sp>
      <p:pic>
        <p:nvPicPr>
          <p:cNvPr id="39939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628775"/>
            <a:ext cx="6121400" cy="23764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9940" name="Прямоугольник 4"/>
          <p:cNvSpPr>
            <a:spLocks noChangeArrowheads="1"/>
          </p:cNvSpPr>
          <p:nvPr/>
        </p:nvSpPr>
        <p:spPr bwMode="auto">
          <a:xfrm>
            <a:off x="323850" y="3933825"/>
            <a:ext cx="60483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>
                <a:solidFill>
                  <a:srgbClr val="000000"/>
                </a:solidFill>
                <a:latin typeface="Tw Cen MT" pitchFamily="34" charset="0"/>
              </a:rPr>
              <a:t>Заполни таблицу «Рост и возраст человека».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850" y="4292600"/>
          <a:ext cx="5908675" cy="1295400"/>
        </p:xfrm>
        <a:graphic>
          <a:graphicData uri="http://schemas.openxmlformats.org/drawingml/2006/table">
            <a:tbl>
              <a:tblPr/>
              <a:tblGrid>
                <a:gridCol w="957263"/>
                <a:gridCol w="720725"/>
                <a:gridCol w="900112"/>
                <a:gridCol w="900113"/>
                <a:gridCol w="809625"/>
                <a:gridCol w="809625"/>
                <a:gridCol w="811212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57308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107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57308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месяц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107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573088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 </a:t>
                      </a:r>
                    </a:p>
                  </a:txBody>
                  <a:tcPr marL="68580" marR="68580" marT="107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573088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 </a:t>
                      </a:r>
                    </a:p>
                  </a:txBody>
                  <a:tcPr marL="68580" marR="68580" marT="107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573088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 </a:t>
                      </a:r>
                    </a:p>
                  </a:txBody>
                  <a:tcPr marL="68580" marR="68580" marT="107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573088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 </a:t>
                      </a:r>
                    </a:p>
                  </a:txBody>
                  <a:tcPr marL="68580" marR="68580" marT="107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573088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 </a:t>
                      </a:r>
                    </a:p>
                  </a:txBody>
                  <a:tcPr marL="68580" marR="68580" marT="107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57308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107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57308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см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107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573088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 </a:t>
                      </a:r>
                    </a:p>
                  </a:txBody>
                  <a:tcPr marL="68580" marR="68580" marT="107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573088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 </a:t>
                      </a:r>
                    </a:p>
                  </a:txBody>
                  <a:tcPr marL="68580" marR="68580" marT="107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573088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 </a:t>
                      </a:r>
                    </a:p>
                  </a:txBody>
                  <a:tcPr marL="68580" marR="68580" marT="107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573088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 </a:t>
                      </a:r>
                    </a:p>
                  </a:txBody>
                  <a:tcPr marL="68580" marR="68580" marT="107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573088" algn="l"/>
                        </a:tabLst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 </a:t>
                      </a:r>
                    </a:p>
                  </a:txBody>
                  <a:tcPr marL="68580" marR="68580" marT="107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67" name="Rectangle 2"/>
          <p:cNvSpPr>
            <a:spLocks noChangeArrowheads="1"/>
          </p:cNvSpPr>
          <p:nvPr/>
        </p:nvSpPr>
        <p:spPr bwMode="auto">
          <a:xfrm>
            <a:off x="107950" y="5762625"/>
            <a:ext cx="8632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457200" algn="l"/>
                <a:tab pos="574675" algn="l"/>
              </a:tabLst>
            </a:pPr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Используя данные таблицы и диаграммы, определи: 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  <a:tab pos="574675" algn="l"/>
              </a:tabLst>
            </a:pPr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1.Когда человек растет быстрее всего? ________________________________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  <a:tab pos="574675" algn="l"/>
              </a:tabLst>
            </a:pPr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2.Во сколько раз увеличивается рост человека к 4 годам по отношению к росту младенца_____________________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>
              <a:buFontTx/>
              <a:buChar char="•"/>
              <a:tabLst>
                <a:tab pos="457200" algn="l"/>
                <a:tab pos="574675" algn="l"/>
              </a:tabLst>
            </a:pPr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3.Представь, что человек растет в течение всей жизни так, как в первые два года. В каком возрасте он достиг бы  140 см? _</a:t>
            </a:r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Грамотность чтения 4 класс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650" y="3716338"/>
          <a:ext cx="7632700" cy="1846262"/>
        </p:xfrm>
        <a:graphic>
          <a:graphicData uri="http://schemas.openxmlformats.org/drawingml/2006/table">
            <a:tbl>
              <a:tblPr/>
              <a:tblGrid>
                <a:gridCol w="1320160"/>
                <a:gridCol w="1966010"/>
                <a:gridCol w="1861651"/>
                <a:gridCol w="2484879"/>
              </a:tblGrid>
              <a:tr h="740254">
                <a:tc>
                  <a:txBody>
                    <a:bodyPr/>
                    <a:lstStyle/>
                    <a:p>
                      <a:pPr algn="ctr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Марка грузовика</a:t>
                      </a:r>
                      <a:endParaRPr lang="ru-RU" sz="16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2971" marR="62971" marT="87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Грузоподъемность</a:t>
                      </a:r>
                      <a:endParaRPr lang="ru-RU" sz="16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2971" marR="62971" marT="87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Цена за 1 рейс</a:t>
                      </a:r>
                      <a:endParaRPr lang="ru-RU" sz="1600" kern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2971" marR="62971" marT="87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Время на 1 рейс</a:t>
                      </a:r>
                      <a:endParaRPr lang="ru-RU" sz="1600" kern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2971" marR="62971" marT="87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6008">
                <a:tc>
                  <a:txBody>
                    <a:bodyPr/>
                    <a:lstStyle/>
                    <a:p>
                      <a:pPr algn="ctr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М-1</a:t>
                      </a:r>
                      <a:endParaRPr lang="ru-RU" sz="1600" kern="14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М-2</a:t>
                      </a:r>
                      <a:endParaRPr lang="ru-RU" sz="1600" kern="14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М-3</a:t>
                      </a:r>
                      <a:endParaRPr lang="ru-RU" sz="1600" kern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2971" marR="62971" marT="87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 т</a:t>
                      </a:r>
                      <a:endParaRPr lang="ru-RU" sz="1600" kern="1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 т</a:t>
                      </a:r>
                      <a:endParaRPr lang="ru-RU" sz="1600" kern="1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8т</a:t>
                      </a:r>
                      <a:endParaRPr lang="ru-RU" sz="16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2971" marR="62971" marT="87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4 тыс. р.</a:t>
                      </a:r>
                      <a:endParaRPr lang="ru-RU" sz="1600" kern="1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5 тыс. р.</a:t>
                      </a:r>
                      <a:endParaRPr lang="ru-RU" sz="1600" kern="1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6тыс. р.</a:t>
                      </a:r>
                      <a:endParaRPr lang="ru-RU" sz="16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2971" marR="62971" marT="87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 ч</a:t>
                      </a:r>
                      <a:endParaRPr lang="ru-RU" sz="1600" kern="1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3 ч</a:t>
                      </a:r>
                      <a:endParaRPr lang="ru-RU" sz="1600" kern="14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4ч</a:t>
                      </a:r>
                      <a:endParaRPr lang="ru-RU" sz="1600" kern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2971" marR="62971" marT="874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9" name="Rectangle 1"/>
          <p:cNvSpPr>
            <a:spLocks noChangeArrowheads="1"/>
          </p:cNvSpPr>
          <p:nvPr/>
        </p:nvSpPr>
        <p:spPr bwMode="auto">
          <a:xfrm>
            <a:off x="395288" y="1711325"/>
            <a:ext cx="84058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altLang="ru-RU" sz="1400" b="1" u="sng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1 задание.</a:t>
            </a:r>
            <a:endParaRPr lang="ru-RU" altLang="ru-RU" sz="1400">
              <a:solidFill>
                <a:srgbClr val="000000"/>
              </a:solidFill>
              <a:latin typeface="Tw Cen MT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altLang="ru-RU" sz="1400" i="1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На автобазе имеются грузовики трёх марок. Предприятию нужно перевезти 24 тонны груза. </a:t>
            </a:r>
          </a:p>
          <a:p>
            <a:pPr algn="just" eaLnBrk="0" hangingPunct="0"/>
            <a:r>
              <a:rPr lang="ru-RU" altLang="ru-RU" sz="1400" i="1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Оно может заказать только один грузовик. Пользуясь таблицей, выясни, грузовик какой марки </a:t>
            </a:r>
          </a:p>
          <a:p>
            <a:pPr algn="just" eaLnBrk="0" hangingPunct="0"/>
            <a:r>
              <a:rPr lang="ru-RU" altLang="ru-RU" sz="1400" i="1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лучше всего заказать, чтобы плата за перевозку груза была минимальной. </a:t>
            </a:r>
          </a:p>
          <a:p>
            <a:pPr algn="just" eaLnBrk="0" hangingPunct="0"/>
            <a:r>
              <a:rPr lang="ru-RU" altLang="ru-RU" sz="1400" i="1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Сколько нужно будет заплатить за перевозку в этом случае?</a:t>
            </a:r>
            <a:endParaRPr lang="ru-RU" altLang="ru-RU" sz="1400">
              <a:solidFill>
                <a:srgbClr val="000000"/>
              </a:solidFill>
              <a:latin typeface="Tw Cen MT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altLang="ru-RU" sz="14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Ответ: Нужно выбрать грузовик марки_________________________________________________</a:t>
            </a:r>
            <a:endParaRPr lang="ru-RU" altLang="ru-RU" sz="1400">
              <a:solidFill>
                <a:srgbClr val="000000"/>
              </a:solidFill>
              <a:latin typeface="Tw Cen MT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Стоимость перевозки ____________________</a:t>
            </a:r>
            <a:r>
              <a:rPr lang="ru-RU" altLang="ru-RU" sz="14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тыс. р.</a:t>
            </a:r>
            <a:endParaRPr lang="ru-RU" altLang="ru-RU" sz="1400">
              <a:solidFill>
                <a:srgbClr val="000000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Грамотность чтения 4 класс</a:t>
            </a:r>
          </a:p>
        </p:txBody>
      </p:sp>
      <p:sp>
        <p:nvSpPr>
          <p:cNvPr id="41986" name="Rectangle 1"/>
          <p:cNvSpPr>
            <a:spLocks noChangeArrowheads="1"/>
          </p:cNvSpPr>
          <p:nvPr/>
        </p:nvSpPr>
        <p:spPr bwMode="auto">
          <a:xfrm>
            <a:off x="0" y="17002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>
              <a:tabLst>
                <a:tab pos="2235200" algn="l"/>
              </a:tabLst>
            </a:pPr>
            <a:r>
              <a:rPr lang="ru-RU" altLang="ru-RU" sz="12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задание.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algn="just" eaLnBrk="0" hangingPunct="0">
              <a:tabLst>
                <a:tab pos="2235200" algn="l"/>
              </a:tabLst>
            </a:pPr>
            <a:r>
              <a:rPr lang="ru-RU" altLang="ru-RU" sz="1400" b="1" i="1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Прочитай текст сказки. Переведи текстовую информацию в табличную.</a:t>
            </a:r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2276475"/>
          <a:ext cx="7848600" cy="4032250"/>
        </p:xfrm>
        <a:graphic>
          <a:graphicData uri="http://schemas.openxmlformats.org/drawingml/2006/table">
            <a:tbl>
              <a:tblPr/>
              <a:tblGrid>
                <a:gridCol w="1393450"/>
                <a:gridCol w="2531207"/>
                <a:gridCol w="2226948"/>
                <a:gridCol w="1696995"/>
              </a:tblGrid>
              <a:tr h="252016">
                <a:tc gridSpan="4"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r>
                        <a:rPr lang="ru-RU" sz="1100" kern="1400">
                          <a:latin typeface="Times New Roman"/>
                          <a:ea typeface="Times New Roman"/>
                          <a:cs typeface="Calibri"/>
                        </a:rPr>
                        <a:t>МОРФОЛОГИЯ – раздел языкознания, изучающий …</a:t>
                      </a:r>
                      <a:endParaRPr lang="ru-RU" sz="900" kern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4427" marR="544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31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r>
                        <a:rPr lang="ru-RU" sz="1100" kern="1400">
                          <a:latin typeface="Times New Roman"/>
                          <a:ea typeface="Times New Roman"/>
                          <a:cs typeface="Calibri"/>
                        </a:rPr>
                        <a:t>Часть речи</a:t>
                      </a:r>
                      <a:endParaRPr lang="ru-RU" sz="900" kern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r>
                        <a:rPr lang="ru-RU" sz="1100" kern="1400">
                          <a:latin typeface="Times New Roman"/>
                          <a:ea typeface="Times New Roman"/>
                          <a:cs typeface="Calibri"/>
                        </a:rPr>
                        <a:t>Знаменательность</a:t>
                      </a:r>
                      <a:endParaRPr lang="ru-RU" sz="900" kern="14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r>
                        <a:rPr lang="ru-RU" sz="1100" kern="1400">
                          <a:latin typeface="Times New Roman"/>
                          <a:ea typeface="Times New Roman"/>
                          <a:cs typeface="Calibri"/>
                        </a:rPr>
                        <a:t>Части речи</a:t>
                      </a:r>
                      <a:endParaRPr lang="ru-RU" sz="900" kern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r>
                        <a:rPr lang="ru-RU" sz="1100" kern="1400">
                          <a:latin typeface="Times New Roman"/>
                          <a:ea typeface="Times New Roman"/>
                          <a:cs typeface="Calibri"/>
                        </a:rPr>
                        <a:t>С кем дружит</a:t>
                      </a:r>
                      <a:endParaRPr lang="ru-RU" sz="900" kern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r>
                        <a:rPr lang="ru-RU" sz="1100" kern="1400">
                          <a:latin typeface="Times New Roman"/>
                          <a:ea typeface="Times New Roman"/>
                          <a:cs typeface="Calibri"/>
                        </a:rPr>
                        <a:t>Примеры</a:t>
                      </a:r>
                      <a:endParaRPr lang="ru-RU" sz="900" kern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1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1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1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1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1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1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1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1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1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1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1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1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1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34565" algn="l"/>
                        </a:tabLst>
                      </a:pPr>
                      <a:endParaRPr lang="ru-RU" sz="1100" kern="14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4427" marR="54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250825" y="765175"/>
            <a:ext cx="8229600" cy="576263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Сводная таблица сформированности метапредметных результатов у учащихся 1-4 классов</a:t>
            </a:r>
            <a:r>
              <a:rPr lang="ru-RU" altLang="ru-RU" sz="2400" smtClean="0">
                <a:solidFill>
                  <a:schemeClr val="tx1"/>
                </a:solidFill>
                <a:latin typeface="Tw Cen MT" pitchFamily="34" charset="0"/>
                <a:cs typeface="Arial" charset="0"/>
              </a:rPr>
              <a:t/>
            </a:r>
            <a:br>
              <a:rPr lang="ru-RU" altLang="ru-RU" sz="2400" smtClean="0">
                <a:solidFill>
                  <a:schemeClr val="tx1"/>
                </a:solidFill>
                <a:latin typeface="Tw Cen MT" pitchFamily="34" charset="0"/>
                <a:cs typeface="Arial" charset="0"/>
              </a:rPr>
            </a:br>
            <a:endParaRPr lang="ru-RU" altLang="ru-RU" sz="2400" b="1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9388" y="1568450"/>
          <a:ext cx="8353425" cy="5021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1978"/>
                <a:gridCol w="6921447"/>
              </a:tblGrid>
              <a:tr h="3505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6" marR="33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Информационная</a:t>
                      </a:r>
                      <a:r>
                        <a:rPr lang="ru-RU" sz="2000" baseline="0" dirty="0" smtClean="0">
                          <a:effectLst/>
                        </a:rPr>
                        <a:t> грамотность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6" marR="33566" marT="0" marB="0"/>
                </a:tc>
              </a:tr>
              <a:tr h="12071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1-е классы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6" marR="33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69%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-извлечение информации из текста по заданным критериям в рисунке</a:t>
                      </a:r>
                      <a:r>
                        <a:rPr lang="ru-RU" sz="1600" b="1" dirty="0" smtClean="0">
                          <a:effectLst/>
                        </a:rPr>
                        <a:t>;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-извлечение информации из текста. 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6" marR="33566" marT="0" marB="0"/>
                </a:tc>
              </a:tr>
              <a:tr h="11218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 –е классы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6" marR="33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91%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-преобразование информации из текста в схему</a:t>
                      </a:r>
                      <a:r>
                        <a:rPr lang="ru-RU" sz="1600" b="1" dirty="0" smtClean="0">
                          <a:effectLst/>
                        </a:rPr>
                        <a:t>;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 извлечение информации из текста;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6" marR="33566" marT="0" marB="0"/>
                </a:tc>
              </a:tr>
              <a:tr h="11218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3-е классы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6" marR="33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65%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-извлечение информации из текста по заданным критериям в таблице</a:t>
                      </a:r>
                      <a:r>
                        <a:rPr lang="ru-RU" sz="1600" b="1" dirty="0" smtClean="0">
                          <a:effectLst/>
                        </a:rPr>
                        <a:t>;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 извлечение информации из диаграммы  и анализ полученной </a:t>
                      </a:r>
                      <a:r>
                        <a:rPr lang="ru-RU" sz="1600" b="1" dirty="0" smtClean="0">
                          <a:effectLst/>
                        </a:rPr>
                        <a:t>информации;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6" marR="33566" marT="0" marB="0"/>
                </a:tc>
              </a:tr>
              <a:tr h="12198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 –е классы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6" marR="335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effectLst/>
                        </a:rPr>
                        <a:t>48%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-извлечение информации из таблицы на математическом материале</a:t>
                      </a:r>
                      <a:r>
                        <a:rPr lang="ru-RU" sz="1600" b="1" dirty="0" smtClean="0">
                          <a:effectLst/>
                        </a:rPr>
                        <a:t>;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-перевод текстовой информации в таблицу;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6" marR="3356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Умение учиться 1 класс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813" y="3213100"/>
          <a:ext cx="6096000" cy="1325563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48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Могу объяснить выбор буквы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33" marR="616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могу объяснить выбор буквы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33" marR="616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33" marR="616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33" marR="616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33" marR="616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33" marR="616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33" marR="616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33" marR="616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33" marR="616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33" marR="616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33" marR="616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33" marR="616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57" name="Rectangle 1"/>
          <p:cNvSpPr>
            <a:spLocks noChangeArrowheads="1"/>
          </p:cNvSpPr>
          <p:nvPr/>
        </p:nvSpPr>
        <p:spPr bwMode="auto">
          <a:xfrm>
            <a:off x="468313" y="1598613"/>
            <a:ext cx="8258175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600" b="1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2 блок. 					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600" i="1" u="sng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1 задание .  Русский язык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6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Распредели слова в два столбика: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6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Ш(О,Ё)Л,  МАШ(И,Ы)НА,  Ц(И,Ы)ГАН,  В(Ъ,Ь)ЮГА, Щ(У,Ю)КА, (Ш,Ш)УРИК, Ч(Ё,О)РНЫЙ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Умение учиться 1 класс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76375" y="2781300"/>
          <a:ext cx="6096000" cy="198438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1633" marR="61633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33" marR="61633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6" name="Рисунок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3141663"/>
            <a:ext cx="23717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187450" y="3068638"/>
          <a:ext cx="2200275" cy="1171575"/>
        </p:xfrm>
        <a:graphic>
          <a:graphicData uri="http://schemas.openxmlformats.org/presentationml/2006/ole">
            <p:oleObj spid="_x0000_s2051" name="Точечный рисунок" r:id="rId4" imgW="2553056" imgH="1352381" progId="PBrush">
              <p:embed/>
            </p:oleObj>
          </a:graphicData>
        </a:graphic>
      </p:graphicFrame>
      <p:sp>
        <p:nvSpPr>
          <p:cNvPr id="2057" name="Rectangle 3"/>
          <p:cNvSpPr>
            <a:spLocks noChangeArrowheads="1"/>
          </p:cNvSpPr>
          <p:nvPr/>
        </p:nvSpPr>
        <p:spPr bwMode="auto">
          <a:xfrm>
            <a:off x="611188" y="1585913"/>
            <a:ext cx="6985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1600" i="1" u="sng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2 задание .  Окружающий мир.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6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У Васи спрятана картинка. Куда он её положит: в группу А или Б? </a:t>
            </a:r>
          </a:p>
          <a:p>
            <a:pPr eaLnBrk="0" hangingPunct="0"/>
            <a:r>
              <a:rPr lang="ru-RU" altLang="ru-RU" sz="16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Подчеркни вопрос, который нужно задать Васе, чтобы догадаться.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2058" name="Rectangle 4"/>
          <p:cNvSpPr>
            <a:spLocks noChangeArrowheads="1"/>
          </p:cNvSpPr>
          <p:nvPr/>
        </p:nvSpPr>
        <p:spPr bwMode="auto">
          <a:xfrm>
            <a:off x="179388" y="4487863"/>
            <a:ext cx="5207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buFontTx/>
              <a:buChar char="•"/>
            </a:pPr>
            <a:r>
              <a:rPr lang="ru-RU" altLang="ru-RU" sz="16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На твоей картинке объект большой или маленький?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altLang="ru-RU" sz="16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Искусственный или природный?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altLang="ru-RU" sz="16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Объект живой или неживой?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altLang="ru-RU" sz="16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Объект  двигается или нет</a:t>
            </a:r>
            <a:r>
              <a:rPr lang="ru-RU" altLang="ru-RU" sz="14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?</a:t>
            </a:r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Умение учиться 2 класс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4213" y="2852738"/>
          <a:ext cx="6076950" cy="1717675"/>
        </p:xfrm>
        <a:graphic>
          <a:graphicData uri="http://schemas.openxmlformats.org/drawingml/2006/table">
            <a:tbl>
              <a:tblPr/>
              <a:tblGrid>
                <a:gridCol w="3038158"/>
                <a:gridCol w="3038792"/>
              </a:tblGrid>
              <a:tr h="245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132" name="Rectangle 1"/>
          <p:cNvSpPr>
            <a:spLocks noChangeArrowheads="1"/>
          </p:cNvSpPr>
          <p:nvPr/>
        </p:nvSpPr>
        <p:spPr bwMode="auto">
          <a:xfrm>
            <a:off x="611188" y="1493838"/>
            <a:ext cx="853281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14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задание</a:t>
            </a:r>
            <a:endParaRPr lang="ru-RU" altLang="ru-RU" sz="1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Запиши слова с орфограммами </a:t>
            </a:r>
            <a:r>
              <a:rPr lang="ru-RU" alt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два столбика</a:t>
            </a: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ч(о,ё)рный, б(е,и)жать,</a:t>
            </a:r>
          </a:p>
          <a:p>
            <a:pPr eaLnBrk="0" hangingPunct="0"/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(з,с)бросить, вет(е,и)р, л(е,и)сной, с(е,и)мья, </a:t>
            </a:r>
          </a:p>
          <a:p>
            <a:pPr eaLnBrk="0" hangingPunct="0"/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столбик: пишу букву, так как могу доказать;</a:t>
            </a:r>
          </a:p>
          <a:p>
            <a:pPr eaLnBrk="0" hangingPunct="0"/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столбик: не пишу букву, так как не могу доказать.</a:t>
            </a:r>
          </a:p>
          <a:p>
            <a:pPr eaLnBrk="0" hangingPunct="0"/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Умение учиться 3 класс</a:t>
            </a:r>
          </a:p>
        </p:txBody>
      </p:sp>
      <p:sp>
        <p:nvSpPr>
          <p:cNvPr id="48130" name="Rectangle 1"/>
          <p:cNvSpPr>
            <a:spLocks noChangeArrowheads="1"/>
          </p:cNvSpPr>
          <p:nvPr/>
        </p:nvSpPr>
        <p:spPr bwMode="auto">
          <a:xfrm>
            <a:off x="539750" y="1484313"/>
            <a:ext cx="82026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574675" algn="l"/>
              </a:tabLst>
            </a:pPr>
            <a:r>
              <a:rPr lang="ru-RU" altLang="ru-RU" sz="12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задание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>
              <a:tabLst>
                <a:tab pos="574675" algn="l"/>
              </a:tabLst>
            </a:pP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Алёша писал в классе предложение со словом [в΄ирнуца]:</a:t>
            </a:r>
          </a:p>
          <a:p>
            <a:pPr eaLnBrk="0" hangingPunct="0">
              <a:tabLst>
                <a:tab pos="574675" algn="l"/>
              </a:tabLst>
            </a:pPr>
            <a:r>
              <a:rPr lang="ru-RU" altLang="ru-RU" sz="1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Весной вернутся птицы в родные края.</a:t>
            </a:r>
            <a:endParaRPr lang="ru-RU" altLang="ru-RU" sz="1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574675" algn="l"/>
              </a:tabLst>
            </a:pPr>
            <a:r>
              <a:rPr lang="ru-RU" altLang="ru-RU" sz="1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Весной птицы смогут вернуться в родные края.</a:t>
            </a:r>
            <a:endParaRPr lang="ru-RU" altLang="ru-RU" sz="1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574675" algn="l"/>
              </a:tabLst>
            </a:pP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Учитель похвалил Алёшу за то, что в его предложениях нет ни одной ошибки.</a:t>
            </a:r>
          </a:p>
          <a:p>
            <a:pPr eaLnBrk="0" hangingPunct="0">
              <a:tabLst>
                <a:tab pos="574675" algn="l"/>
              </a:tabLst>
            </a:pP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Учитель спросил: «Алёша, почему одно и то же слово ты написал по-разному: верну</a:t>
            </a:r>
            <a:r>
              <a:rPr lang="ru-RU" alt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тся</a:t>
            </a: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верну</a:t>
            </a:r>
            <a:r>
              <a:rPr lang="ru-RU" alt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ться</a:t>
            </a: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pPr eaLnBrk="0" hangingPunct="0">
              <a:tabLst>
                <a:tab pos="574675" algn="l"/>
              </a:tabLst>
            </a:pPr>
            <a:r>
              <a:rPr lang="ru-RU" altLang="ru-RU" sz="1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Помоги Алёше объяснить эту орфограмму: (если ты не можешь объяснить, </a:t>
            </a:r>
          </a:p>
          <a:p>
            <a:pPr eaLnBrk="0" hangingPunct="0">
              <a:tabLst>
                <a:tab pos="574675" algn="l"/>
              </a:tabLst>
            </a:pPr>
            <a:r>
              <a:rPr lang="ru-RU" altLang="ru-RU" sz="1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сформулируй вопрос о том, чего ты ещё не знаешь, чтобы ответить на этот вопрос).</a:t>
            </a:r>
            <a:endParaRPr lang="ru-RU" altLang="ru-RU" sz="1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574675" algn="l"/>
              </a:tabLst>
            </a:pPr>
            <a:r>
              <a:rPr lang="ru-RU" altLang="ru-RU" sz="1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______________________________________________________________________--</a:t>
            </a:r>
            <a:endParaRPr lang="ru-RU" altLang="ru-RU" sz="1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1" name="Rectangle 2"/>
          <p:cNvSpPr>
            <a:spLocks noChangeArrowheads="1"/>
          </p:cNvSpPr>
          <p:nvPr/>
        </p:nvSpPr>
        <p:spPr bwMode="auto">
          <a:xfrm>
            <a:off x="625475" y="3500438"/>
            <a:ext cx="85185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574675" algn="l"/>
              </a:tabLst>
            </a:pPr>
            <a:r>
              <a:rPr lang="ru-RU" altLang="ru-RU" sz="14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задание.</a:t>
            </a:r>
            <a:endParaRPr lang="ru-RU" altLang="ru-RU" sz="1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574675" algn="l"/>
              </a:tabLst>
            </a:pP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Запиши слова с орфограммами </a:t>
            </a:r>
            <a:r>
              <a:rPr lang="ru-RU" alt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два столбика</a:t>
            </a: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ч(о,ё)рный, б(е,и)жать,</a:t>
            </a:r>
          </a:p>
          <a:p>
            <a:pPr eaLnBrk="0" hangingPunct="0">
              <a:tabLst>
                <a:tab pos="574675" algn="l"/>
              </a:tabLst>
            </a:pP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(з,с)бросить, вет(е,и)р, л(е,и)сной, с(е,и)мья, пляж(ь), разг(а,о)варива(е,и)т, торопит(ь)ся,ноч(ь),  на тропинк(е,и),</a:t>
            </a:r>
          </a:p>
          <a:p>
            <a:pPr eaLnBrk="0" hangingPunct="0">
              <a:tabLst>
                <a:tab pos="574675" algn="l"/>
              </a:tabLst>
            </a:pP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вышива(е,и)те.</a:t>
            </a:r>
          </a:p>
          <a:p>
            <a:pPr eaLnBrk="0" hangingPunct="0">
              <a:tabLst>
                <a:tab pos="574675" algn="l"/>
              </a:tabLst>
            </a:pP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столбик: пишу букву, так как могу доказать;</a:t>
            </a:r>
          </a:p>
          <a:p>
            <a:pPr eaLnBrk="0" hangingPunct="0">
              <a:tabLst>
                <a:tab pos="574675" algn="l"/>
              </a:tabLst>
            </a:pP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столбик: не пишу букву, так как не могу доказать;</a:t>
            </a:r>
          </a:p>
          <a:p>
            <a:pPr eaLnBrk="0" hangingPunct="0">
              <a:tabLst>
                <a:tab pos="574675" algn="l"/>
              </a:tabLst>
            </a:pPr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 столбик – возникает сомнение  «как правильно писать?»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Умение учиться 4 класс</a:t>
            </a:r>
          </a:p>
        </p:txBody>
      </p:sp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611188" y="1290638"/>
            <a:ext cx="83534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 sz="16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задание.</a:t>
            </a:r>
            <a:endParaRPr lang="ru-RU" alt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Ученый - философ Джозеф Конрад сказал: </a:t>
            </a:r>
            <a:r>
              <a:rPr lang="ru-RU" altLang="ru-RU" sz="1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«Автор пишет только половину книги: другую половину пишет читатель».</a:t>
            </a: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Вот как прокомментировали это высказывание ученики 4 класса:</a:t>
            </a:r>
          </a:p>
          <a:p>
            <a:pPr algn="just" eaLnBrk="0" hangingPunct="0">
              <a:buFontTx/>
              <a:buAutoNum type="arabicPeriod"/>
            </a:pP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Автор написал произведение, а читатель, что-то изменит.     </a:t>
            </a:r>
            <a:r>
              <a:rPr lang="ru-RU" altLang="ru-RU" sz="1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Гоша Б.</a:t>
            </a:r>
            <a:endParaRPr lang="ru-RU" alt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AutoNum type="arabicPeriod"/>
            </a:pP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Автор вводит нас только в курс дела, рассказывает о героях. А вторую половину книги читатель придумывает сам, фантазирует. Что может быть дальше?    </a:t>
            </a:r>
            <a:r>
              <a:rPr lang="ru-RU" altLang="ru-RU" sz="1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Софья К.</a:t>
            </a:r>
            <a:endParaRPr lang="ru-RU" alt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AutoNum type="arabicPeriod"/>
            </a:pP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 того, как мы прочитаем книгу, мы еще некоторое время остаемся в этой атмосфере и постоянно додумываем, что же дальше…          </a:t>
            </a:r>
            <a:r>
              <a:rPr lang="ru-RU" altLang="ru-RU" sz="1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Клара Я.</a:t>
            </a:r>
            <a:endParaRPr lang="ru-RU" alt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AutoNum type="arabicPeriod"/>
            </a:pP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книга понравилась читателю, он рисует картинку, пишет отзыв о книге…</a:t>
            </a:r>
            <a:r>
              <a:rPr lang="ru-RU" altLang="ru-RU" sz="1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Наташа Г</a:t>
            </a: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hangingPunct="0"/>
            <a:r>
              <a:rPr lang="ru-RU" altLang="ru-RU" sz="1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Отметь точку зрения, с которой ты согласен, объясни почему. Если твоя точка зрения не совпадает ни с одной из перечисленных, напиши свое мнение. </a:t>
            </a:r>
            <a:endParaRPr lang="ru-RU" alt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Ключевые компетентности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(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метапредметные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 результаты) -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algn="just"/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носят сквозной образовательный характер, связаны с формированием у школьников </a:t>
            </a: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универсальных  общих способов действий/средств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, которыми должен обладать человек по включению в современные  процессы, а также в </a:t>
            </a:r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специфические  человеческие  формы мышления, деятельности, кооперации и коммуникации,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 определяющие «лицо»  современного  мира и современной  экономики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Умение учиться 4 класс</a:t>
            </a: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755650" y="1268413"/>
            <a:ext cx="784542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6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задание </a:t>
            </a:r>
            <a:endParaRPr lang="ru-RU" alt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 нужно семени, чтобы прорасти?</a:t>
            </a:r>
          </a:p>
          <a:p>
            <a:pPr eaLnBrk="0" hangingPunct="0"/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Саша предложил свое объяснение этому и сказал, что для проверки ему нужны семена </a:t>
            </a:r>
          </a:p>
          <a:p>
            <a:pPr eaLnBrk="0" hangingPunct="0"/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фасоли и влажная салфетка.</a:t>
            </a:r>
          </a:p>
          <a:p>
            <a:pPr eaLnBrk="0" hangingPunct="0"/>
            <a:r>
              <a:rPr lang="ru-RU" alt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Какая гипотеза у Саши? </a:t>
            </a:r>
            <a:endParaRPr lang="ru-RU" alt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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endParaRPr lang="ru-RU" altLang="ru-RU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827088" y="256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Помоги Саше составить план опыта  для проверки его гипотезы</a:t>
            </a:r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50180" name="Прямоугольник 5"/>
          <p:cNvSpPr>
            <a:spLocks noChangeArrowheads="1"/>
          </p:cNvSpPr>
          <p:nvPr/>
        </p:nvSpPr>
        <p:spPr bwMode="auto">
          <a:xfrm>
            <a:off x="971550" y="3284538"/>
            <a:ext cx="2743200" cy="125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altLang="ru-RU" sz="2200">
                <a:solidFill>
                  <a:srgbClr val="000000"/>
                </a:solidFill>
                <a:latin typeface="Wingdings" pitchFamily="2" charset="2"/>
                <a:sym typeface="Wingdings" pitchFamily="2" charset="2"/>
              </a:rPr>
              <a:t></a:t>
            </a:r>
            <a:r>
              <a:rPr lang="ru-RU" altLang="ru-RU" sz="1100" b="1">
                <a:solidFill>
                  <a:srgbClr val="000000"/>
                </a:solidFill>
                <a:latin typeface="Calibri" pitchFamily="34" charset="0"/>
              </a:rPr>
              <a:t>Что нужно сделать?</a:t>
            </a:r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50181" name="Прямоугольник 1"/>
          <p:cNvSpPr>
            <a:spLocks noChangeArrowheads="1"/>
          </p:cNvSpPr>
          <p:nvPr/>
        </p:nvSpPr>
        <p:spPr bwMode="auto">
          <a:xfrm>
            <a:off x="971550" y="5053013"/>
            <a:ext cx="2743200" cy="125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altLang="ru-RU" sz="2200">
                <a:solidFill>
                  <a:srgbClr val="000000"/>
                </a:solidFill>
                <a:latin typeface="Wingdings" pitchFamily="2" charset="2"/>
                <a:sym typeface="Wingdings" pitchFamily="2" charset="2"/>
              </a:rPr>
              <a:t></a:t>
            </a:r>
            <a:r>
              <a:rPr lang="ru-RU" altLang="ru-RU" sz="1100" b="1">
                <a:solidFill>
                  <a:srgbClr val="000000"/>
                </a:solidFill>
                <a:latin typeface="Calibri" pitchFamily="34" charset="0"/>
              </a:rPr>
              <a:t>Что нужно сделать?</a:t>
            </a:r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50182" name="Прямоугольник 4"/>
          <p:cNvSpPr>
            <a:spLocks noChangeArrowheads="1"/>
          </p:cNvSpPr>
          <p:nvPr/>
        </p:nvSpPr>
        <p:spPr bwMode="auto">
          <a:xfrm>
            <a:off x="3829050" y="3284538"/>
            <a:ext cx="2743200" cy="125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  <a:sym typeface="Webdings" pitchFamily="18" charset="2"/>
              </a:rPr>
              <a:t></a:t>
            </a:r>
            <a:r>
              <a:rPr lang="ru-RU" altLang="ru-RU" sz="1100" b="1">
                <a:solidFill>
                  <a:srgbClr val="000000"/>
                </a:solidFill>
                <a:latin typeface="Calibri" pitchFamily="34" charset="0"/>
              </a:rPr>
              <a:t>Что увидим?</a:t>
            </a:r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50183" name="Прямоугольник 2"/>
          <p:cNvSpPr>
            <a:spLocks noChangeArrowheads="1"/>
          </p:cNvSpPr>
          <p:nvPr/>
        </p:nvSpPr>
        <p:spPr bwMode="auto">
          <a:xfrm>
            <a:off x="3829050" y="5053013"/>
            <a:ext cx="2743200" cy="125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  <a:sym typeface="Webdings" pitchFamily="18" charset="2"/>
              </a:rPr>
              <a:t></a:t>
            </a:r>
            <a:r>
              <a:rPr lang="ru-RU" altLang="ru-RU" sz="1100" b="1">
                <a:solidFill>
                  <a:srgbClr val="000000"/>
                </a:solidFill>
                <a:latin typeface="Calibri" pitchFamily="34" charset="0"/>
              </a:rPr>
              <a:t>Что увидим?</a:t>
            </a:r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50184" name="Rectangle 10"/>
          <p:cNvSpPr>
            <a:spLocks noChangeArrowheads="1"/>
          </p:cNvSpPr>
          <p:nvPr/>
        </p:nvSpPr>
        <p:spPr bwMode="auto">
          <a:xfrm>
            <a:off x="323850" y="479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</a:t>
            </a:r>
            <a:r>
              <a:rPr lang="ru-RU" alt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Твоя гипотеза</a:t>
            </a:r>
            <a:endParaRPr lang="ru-RU" altLang="ru-RU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576262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Сводная таблица сформированности метапредметных результатов у учащихся 1-4 классов</a:t>
            </a:r>
            <a:r>
              <a:rPr lang="ru-RU" altLang="ru-RU" sz="2400" smtClean="0">
                <a:solidFill>
                  <a:schemeClr val="tx1"/>
                </a:solidFill>
                <a:latin typeface="Tw Cen MT" pitchFamily="34" charset="0"/>
                <a:cs typeface="Arial" charset="0"/>
              </a:rPr>
              <a:t/>
            </a:r>
            <a:br>
              <a:rPr lang="ru-RU" altLang="ru-RU" sz="2400" smtClean="0">
                <a:solidFill>
                  <a:schemeClr val="tx1"/>
                </a:solidFill>
                <a:latin typeface="Tw Cen MT" pitchFamily="34" charset="0"/>
                <a:cs typeface="Arial" charset="0"/>
              </a:rPr>
            </a:br>
            <a:endParaRPr lang="ru-RU" altLang="ru-RU" sz="2400" b="1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850" y="1341438"/>
          <a:ext cx="8424863" cy="518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0502"/>
                <a:gridCol w="6704361"/>
              </a:tblGrid>
              <a:tr h="3504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5" marR="33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Умение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 учиться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5" marR="33565" marT="0" marB="0"/>
                </a:tc>
              </a:tr>
              <a:tr h="10459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1-е классы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5" marR="33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effectLst/>
                        </a:rPr>
                        <a:t>54%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-различать знаю / не знаю</a:t>
                      </a:r>
                      <a:r>
                        <a:rPr lang="ru-RU" sz="1800" b="1" dirty="0" smtClean="0">
                          <a:effectLst/>
                        </a:rPr>
                        <a:t>;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-умение задавать «умные вопросы»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5" marR="33565" marT="0" marB="0"/>
                </a:tc>
              </a:tr>
              <a:tr h="12617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 –е классы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5" marR="33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effectLst/>
                        </a:rPr>
                        <a:t>52%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-различать знаю / не знаю;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</a:rPr>
                        <a:t>обосновывать </a:t>
                      </a:r>
                      <a:r>
                        <a:rPr lang="ru-RU" sz="1800" b="1" dirty="0">
                          <a:effectLst/>
                        </a:rPr>
                        <a:t>свою точку зрения;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5" marR="33565" marT="0" marB="0"/>
                </a:tc>
              </a:tr>
              <a:tr h="12617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3-е классы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5" marR="33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effectLst/>
                        </a:rPr>
                        <a:t>61%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обосновывать свою точку зрения;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</a:rPr>
                        <a:t>-</a:t>
                      </a:r>
                      <a:r>
                        <a:rPr lang="ru-RU" sz="1800" b="1" dirty="0">
                          <a:effectLst/>
                        </a:rPr>
                        <a:t>различать знаю / не знаю;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5" marR="33565" marT="0" marB="0"/>
                </a:tc>
              </a:tr>
              <a:tr h="12617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 –е классы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5" marR="33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effectLst/>
                        </a:rPr>
                        <a:t>55%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-выдвигать гипотезы и строить план проверки выдвинутых гипотез;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</a:rPr>
                        <a:t>-</a:t>
                      </a:r>
                      <a:r>
                        <a:rPr lang="ru-RU" sz="1800" b="1" dirty="0">
                          <a:effectLst/>
                        </a:rPr>
                        <a:t>обоснование своей точки зрения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5" marR="3356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960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Контрольно-оценочная самостоятельность 1 класс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92275" y="4941888"/>
          <a:ext cx="5494338" cy="1050925"/>
        </p:xfrm>
        <a:graphic>
          <a:graphicData uri="http://schemas.openxmlformats.org/drawingml/2006/table">
            <a:tbl>
              <a:tblPr/>
              <a:tblGrid>
                <a:gridCol w="4324350"/>
                <a:gridCol w="1169988"/>
              </a:tblGrid>
              <a:tr h="210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твоя оценка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Оформлять предложение на письме: заглавная буква, точка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Писать заглавную букву в именах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Слова  писать  раздельно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Правильно писать орфограмму ЖИ-ШИ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46" name="Rectangle 2"/>
          <p:cNvSpPr>
            <a:spLocks noChangeArrowheads="1"/>
          </p:cNvSpPr>
          <p:nvPr/>
        </p:nvSpPr>
        <p:spPr bwMode="auto">
          <a:xfrm>
            <a:off x="323850" y="1519238"/>
            <a:ext cx="75612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1600" i="1" u="sng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2 задание .  Русский язык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6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Проверь,  правильно ли Дима записал это высказывание. Исправь ошибки. </a:t>
            </a:r>
          </a:p>
          <a:p>
            <a:pPr eaLnBrk="0" hangingPunct="0"/>
            <a:r>
              <a:rPr lang="ru-RU" altLang="ru-RU" sz="16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Поможет тебе выполнить это задание памятка. 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52247" name="Text Box 1"/>
          <p:cNvSpPr txBox="1">
            <a:spLocks noChangeArrowheads="1"/>
          </p:cNvSpPr>
          <p:nvPr/>
        </p:nvSpPr>
        <p:spPr bwMode="auto">
          <a:xfrm>
            <a:off x="395288" y="2492375"/>
            <a:ext cx="2905125" cy="879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altLang="ru-RU" sz="1400" b="1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Памятка</a:t>
            </a:r>
            <a:endParaRPr lang="ru-RU" altLang="ru-RU" sz="14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altLang="ru-RU" sz="14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Прочитай  высказывание.</a:t>
            </a:r>
            <a:endParaRPr lang="ru-RU" altLang="ru-RU" sz="14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altLang="ru-RU" sz="14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Выполни его  слоговую проверку.</a:t>
            </a:r>
            <a:endParaRPr lang="ru-RU" altLang="ru-RU" sz="14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52248" name="Rectangle 3"/>
          <p:cNvSpPr>
            <a:spLocks noChangeArrowheads="1"/>
          </p:cNvSpPr>
          <p:nvPr/>
        </p:nvSpPr>
        <p:spPr bwMode="auto">
          <a:xfrm>
            <a:off x="323850" y="2811463"/>
            <a:ext cx="7993063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altLang="ru-RU">
                <a:solidFill>
                  <a:srgbClr val="000000"/>
                </a:solidFill>
                <a:latin typeface="Tw Cen MT" pitchFamily="34" charset="0"/>
              </a:rPr>
              <a:t/>
            </a:r>
            <a:br>
              <a:rPr lang="ru-RU" altLang="ru-RU">
                <a:solidFill>
                  <a:srgbClr val="000000"/>
                </a:solidFill>
                <a:latin typeface="Tw Cen MT" pitchFamily="34" charset="0"/>
              </a:rPr>
            </a:br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2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                                                 </a:t>
            </a:r>
            <a:r>
              <a:rPr lang="ru-RU" altLang="ru-RU" sz="1200" i="1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 			</a:t>
            </a:r>
            <a:r>
              <a:rPr lang="ru-RU" altLang="ru-RU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Пес шарик бежыт вдом</a:t>
            </a:r>
            <a:r>
              <a:rPr lang="ru-RU" altLang="ru-RU" sz="1200" i="1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	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Оцени  работу  Димы (+, -) по следующим критериям:</a:t>
            </a:r>
            <a:endParaRPr lang="ru-RU" altLang="ru-RU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Контрольно-оценочная самостоятельность 2 класс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288" y="3500438"/>
          <a:ext cx="6096000" cy="1227137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227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Первый ученик решил задачу так: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Саши 18+6=24 (маш.).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у ребят 18+24=42(маш.).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633" marR="616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Второй ученик решал задачу так: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Саши 18-6=12 (маш.)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у ребят 12+18=30(маш.).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633" marR="616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Третий ученик решал задачу так: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Саши 18-6=12 (маш.).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у ребят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12+6 =18(маш.).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633" marR="6163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288" y="5084763"/>
          <a:ext cx="6096000" cy="1227137"/>
        </p:xfrm>
        <a:graphic>
          <a:graphicData uri="http://schemas.openxmlformats.org/drawingml/2006/table">
            <a:tbl>
              <a:tblPr/>
              <a:tblGrid>
                <a:gridCol w="1274762"/>
                <a:gridCol w="3560763"/>
                <a:gridCol w="1260475"/>
              </a:tblGrid>
              <a:tr h="245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Ученики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616" marR="616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616" marR="616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616" marR="616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Первый ученик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616" marR="616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16" marR="616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16" marR="616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Второй ученик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616" marR="616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16" marR="616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16" marR="616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Третий ученик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1616" marR="616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16" marR="616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16" marR="616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82" name="Rectangle 1"/>
          <p:cNvSpPr>
            <a:spLocks noChangeArrowheads="1"/>
          </p:cNvSpPr>
          <p:nvPr/>
        </p:nvSpPr>
        <p:spPr bwMode="auto">
          <a:xfrm>
            <a:off x="250825" y="2111375"/>
            <a:ext cx="84232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6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задание.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Три ученика решали задачу: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Коли 18 машинок. Это на 6 больше, чем у Саши. Сколько всего машинок у ребят?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Кто из учеников правильно решил задачу? Если в решении есть ошибки, опиши их в таблице.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Контрольно-оценочная самостоятельность 3 класс</a:t>
            </a:r>
          </a:p>
        </p:txBody>
      </p:sp>
      <p:sp>
        <p:nvSpPr>
          <p:cNvPr id="54274" name="Rectangle 1"/>
          <p:cNvSpPr>
            <a:spLocks noChangeArrowheads="1"/>
          </p:cNvSpPr>
          <p:nvPr/>
        </p:nvSpPr>
        <p:spPr bwMode="auto">
          <a:xfrm>
            <a:off x="179388" y="2162175"/>
            <a:ext cx="8424862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574675" algn="l"/>
              </a:tabLst>
            </a:pPr>
            <a:r>
              <a:rPr lang="ru-RU" altLang="ru-RU" sz="16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задание.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>
              <a:tabLst>
                <a:tab pos="574675" algn="l"/>
              </a:tabLst>
            </a:pPr>
            <a:r>
              <a:rPr lang="ru-RU" altLang="ru-RU" sz="1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Третьему классу предложили разработать компьютерную программу по проверке орфограмм. </a:t>
            </a:r>
          </a:p>
          <a:p>
            <a:pPr eaLnBrk="0" hangingPunct="0">
              <a:tabLst>
                <a:tab pos="574675" algn="l"/>
              </a:tabLst>
            </a:pPr>
            <a:r>
              <a:rPr lang="ru-RU" altLang="ru-RU" sz="1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её разработки каждому ученику необходимо провести проверку.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>
              <a:tabLst>
                <a:tab pos="574675" algn="l"/>
              </a:tabLst>
            </a:pP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Маугли рос вместе с волчятами. Отец Волк учил его своему ремеслу.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>
              <a:tabLst>
                <a:tab pos="574675" algn="l"/>
              </a:tabLst>
            </a:pP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 обяснял всё, што происходит в джунглях.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>
              <a:tabLst>
                <a:tab pos="574675" algn="l"/>
              </a:tabLst>
            </a:pP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Маугли бывало жарко. Ему хателось освежица. Он плавал в лесных прудах. </a:t>
            </a:r>
          </a:p>
          <a:p>
            <a:pPr eaLnBrk="0" hangingPunct="0">
              <a:tabLst>
                <a:tab pos="574675" algn="l"/>
              </a:tabLst>
            </a:pP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Мальчику хотелось мёду, он лес за ним на дерево.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>
              <a:tabLst>
                <a:tab pos="574675" algn="l"/>
              </a:tabLst>
            </a:pPr>
            <a:r>
              <a:rPr lang="ru-RU" altLang="ru-RU" sz="1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Укажи количество ошибок</a:t>
            </a:r>
            <a:r>
              <a:rPr lang="ru-RU" altLang="ru-RU" sz="1600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……</a:t>
            </a:r>
            <a:r>
              <a:rPr lang="ru-RU" altLang="ru-RU" sz="1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>
              <a:tabLst>
                <a:tab pos="574675" algn="l"/>
              </a:tabLst>
            </a:pPr>
            <a:r>
              <a:rPr lang="ru-RU" altLang="ru-RU" sz="1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Исправь ошибки.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Контрольно-оценочная самостоятельность 4 класс</a:t>
            </a:r>
          </a:p>
        </p:txBody>
      </p:sp>
      <p:sp>
        <p:nvSpPr>
          <p:cNvPr id="55298" name="Rectangle 1"/>
          <p:cNvSpPr>
            <a:spLocks noChangeArrowheads="1"/>
          </p:cNvSpPr>
          <p:nvPr/>
        </p:nvSpPr>
        <p:spPr bwMode="auto">
          <a:xfrm>
            <a:off x="395288" y="2492375"/>
            <a:ext cx="842486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 sz="16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задание.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algn="just" eaLnBrk="0" hangingPunct="0"/>
            <a:r>
              <a:rPr lang="ru-RU" altLang="ru-RU" sz="1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Дима сконструировал текст-рассуждение. Оцени его работу. </a:t>
            </a:r>
          </a:p>
          <a:p>
            <a:pPr algn="just" eaLnBrk="0" hangingPunct="0"/>
            <a:r>
              <a:rPr lang="ru-RU" altLang="ru-RU" sz="16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необходимости дай мальчику рекомендации.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algn="just" eaLnBrk="0" hangingPunct="0"/>
            <a:r>
              <a:rPr lang="ru-RU" altLang="ru-RU" sz="1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чего кошке усы?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algn="just" eaLnBrk="0" hangingPunct="0"/>
            <a:r>
              <a:rPr lang="ru-RU" altLang="ru-RU" sz="1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Семейство кошачьих включает в себя животных от домашней кошки до сибирского тигра.</a:t>
            </a:r>
          </a:p>
          <a:p>
            <a:pPr algn="just" eaLnBrk="0" hangingPunct="0"/>
            <a:r>
              <a:rPr lang="ru-RU" altLang="ru-RU" sz="1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все они усатые. Для чего же кошке нужны усы?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algn="just" eaLnBrk="0" hangingPunct="0"/>
            <a:r>
              <a:rPr lang="ru-RU" altLang="ru-RU" sz="1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Усы помогают кошке совершить весь охотничий путь. Когда кошка крадется к жертве, она вся поглощена этим.</a:t>
            </a:r>
          </a:p>
          <a:p>
            <a:pPr algn="just" eaLnBrk="0" hangingPunct="0"/>
            <a:r>
              <a:rPr lang="ru-RU" altLang="ru-RU" sz="1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Её глаза и уши настроены только на охоту. Усы же помогают ей узнать больше о происходящем вокруг.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  <a:p>
            <a:pPr algn="just" eaLnBrk="0" hangingPunct="0"/>
            <a:r>
              <a:rPr lang="ru-RU" altLang="ru-RU" sz="1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Например, когда кошка засовывает голову в тёмную дыру, усы ощупывают стенки этой дыры и сообщают, где проходит ее граница.</a:t>
            </a:r>
          </a:p>
          <a:p>
            <a:pPr algn="just" eaLnBrk="0" hangingPunct="0"/>
            <a:r>
              <a:rPr lang="ru-RU" altLang="ru-RU" sz="16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Или усы натыкаются на мышь и сообщают кошке, где находится жертва.</a:t>
            </a:r>
            <a:endParaRPr lang="ru-RU" altLang="ru-RU" sz="1600">
              <a:solidFill>
                <a:srgbClr val="000000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Заголовок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576263"/>
          </a:xfrm>
        </p:spPr>
        <p:txBody>
          <a:bodyPr/>
          <a:lstStyle/>
          <a:p>
            <a:pPr eaLnBrk="1" hangingPunct="1"/>
            <a:r>
              <a:rPr lang="ru-RU" alt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Сводная таблица сформированности метапредметных результатов у учащихся 1-4 классов</a:t>
            </a:r>
            <a:r>
              <a:rPr lang="ru-RU" altLang="ru-RU" sz="1200" smtClean="0">
                <a:solidFill>
                  <a:schemeClr val="tx1"/>
                </a:solidFill>
                <a:latin typeface="Tw Cen MT" pitchFamily="34" charset="0"/>
                <a:cs typeface="Arial" charset="0"/>
              </a:rPr>
              <a:t/>
            </a:r>
            <a:br>
              <a:rPr lang="ru-RU" altLang="ru-RU" sz="1200" smtClean="0">
                <a:solidFill>
                  <a:schemeClr val="tx1"/>
                </a:solidFill>
                <a:latin typeface="Tw Cen MT" pitchFamily="34" charset="0"/>
                <a:cs typeface="Arial" charset="0"/>
              </a:rPr>
            </a:br>
            <a:endParaRPr lang="ru-RU" altLang="ru-RU" sz="1200" b="1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137525" cy="4873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6233"/>
                <a:gridCol w="6421292"/>
              </a:tblGrid>
              <a:tr h="3505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7" marR="335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КОНТРОЛЬНО-ОЦЕНОЧНАЯ САМОСТОЯТЕЛЬНОСТЬ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7" marR="33567" marT="0" marB="0"/>
                </a:tc>
              </a:tr>
              <a:tr h="9814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1-е классы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7" marR="33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sng" dirty="0">
                          <a:effectLst/>
                        </a:rPr>
                        <a:t>52%</a:t>
                      </a:r>
                      <a:endParaRPr lang="ru-RU" sz="2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оценивание действия других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7" marR="33567" marT="0" marB="0"/>
                </a:tc>
              </a:tr>
              <a:tr h="12801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 –е классы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7" marR="33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sng" dirty="0">
                          <a:effectLst/>
                        </a:rPr>
                        <a:t>58%</a:t>
                      </a:r>
                      <a:endParaRPr lang="ru-RU" sz="2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 оценивание действия других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7" marR="33567" marT="0" marB="0"/>
                </a:tc>
              </a:tr>
              <a:tr h="9814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3-е классы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7" marR="33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sng" dirty="0">
                          <a:effectLst/>
                        </a:rPr>
                        <a:t>69%</a:t>
                      </a:r>
                      <a:endParaRPr lang="ru-RU" sz="2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оценивание действия других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7" marR="33567" marT="0" marB="0"/>
                </a:tc>
              </a:tr>
              <a:tr h="12801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 –е классы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7" marR="33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sng" dirty="0">
                          <a:effectLst/>
                        </a:rPr>
                        <a:t>50%</a:t>
                      </a:r>
                      <a:endParaRPr lang="ru-RU" sz="2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оценивание действия других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67" marR="3356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558800"/>
          <a:ext cx="8496300" cy="6586538"/>
        </p:xfrm>
        <a:graphic>
          <a:graphicData uri="http://schemas.openxmlformats.org/drawingml/2006/table">
            <a:tbl>
              <a:tblPr/>
              <a:tblGrid>
                <a:gridCol w="342900"/>
                <a:gridCol w="2317750"/>
                <a:gridCol w="5835650"/>
              </a:tblGrid>
              <a:tr h="285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Проверяемые компетентности</a:t>
                      </a: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Информационная грамотность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44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Извлечение информации из текста по заданным критериям в рисунке</a:t>
                      </a: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Выбраны признаки: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признака -     2 балла,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признак   -     1,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признаки выбраны ошибочные – 0 </a:t>
                      </a: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Извлечение информации из текста  </a:t>
                      </a: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243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452438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Предложение выбрано верно, написано без ошибок –             2</a:t>
                      </a:r>
                    </a:p>
                    <a:p>
                      <a:pPr marL="452438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Предложение верное, но допущены ошибки при списывании –       1</a:t>
                      </a:r>
                    </a:p>
                    <a:p>
                      <a:pPr marL="452438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Записано не то предложение -  0</a:t>
                      </a: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 gridSpan="3">
                  <a:txBody>
                    <a:bodyPr/>
                    <a:lstStyle>
                      <a:lvl1pPr marL="452438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452438" marR="0" lvl="0" indent="0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учиться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определять свое незнание</a:t>
                      </a: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0,5 балла за каждое правильно указанное слово</a:t>
                      </a: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задавать «умные вопросы»</a:t>
                      </a: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 за верно выбранный вопрос.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Вычитается 1 балл, если выбран еще неверный вопрос.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баллов – вопросы выбраны неверно.</a:t>
                      </a: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 gridSpan="3">
                  <a:txBody>
                    <a:bodyPr/>
                    <a:lstStyle>
                      <a:lvl1pPr marL="9525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952500" marR="0" lvl="0" indent="0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 – оценочная самостоятельность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44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Оценить правильность решения текстовой задачи</a:t>
                      </a: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 и </a:t>
                      </a: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обоснование </a:t>
                      </a: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правильности решения 1 ученика (0,1,2)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 и </a:t>
                      </a: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обоснование </a:t>
                      </a: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правильности решения 2 ученика  (0,1,2)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 и </a:t>
                      </a: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обоснование </a:t>
                      </a: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правильности решения 3 ученика (0,1,2)</a:t>
                      </a:r>
                    </a:p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Фиксация оценки (0,1,2)</a:t>
                      </a: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5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правильности написания орфограмм</a:t>
                      </a: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Wingdings 3" panose="05040102010807070707" pitchFamily="18" charset="2"/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 3" panose="05040102010807070707" pitchFamily="18" charset="2"/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9BBB59"/>
                        </a:buClr>
                        <a:buSzPct val="90000"/>
                        <a:buFont typeface="Wingdings 3" panose="05040102010807070707" pitchFamily="18" charset="2"/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8064A2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A5E74"/>
                        </a:buClr>
                        <a:buSzPct val="9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Найдены и исправлены ошибки </a:t>
                      </a:r>
                    </a:p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 – 3, 4 ошибки</a:t>
                      </a:r>
                    </a:p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  – найдено  2 ош.,</a:t>
                      </a:r>
                    </a:p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баллов – 1, 0 ошибок</a:t>
                      </a:r>
                    </a:p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Адекватно оценена работа (2,1,0)</a:t>
                      </a:r>
                    </a:p>
                  </a:txBody>
                  <a:tcPr marL="31570" marR="315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91" name="TextBox 2"/>
          <p:cNvSpPr txBox="1">
            <a:spLocks noChangeArrowheads="1"/>
          </p:cNvSpPr>
          <p:nvPr/>
        </p:nvSpPr>
        <p:spPr bwMode="auto">
          <a:xfrm>
            <a:off x="2771775" y="260350"/>
            <a:ext cx="2816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w Cen MT" pitchFamily="34" charset="0"/>
              </a:rPr>
              <a:t>Оценочный лист 1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2700" b="1" u="sng" dirty="0"/>
              <a:t>Оценочный лист  (за каждый критерий максимально - 2 балла, 1 балл неточности, 0 баллов не справился). 3класс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188" y="1125538"/>
          <a:ext cx="8353425" cy="5538787"/>
        </p:xfrm>
        <a:graphic>
          <a:graphicData uri="http://schemas.openxmlformats.org/drawingml/2006/table">
            <a:tbl>
              <a:tblPr/>
              <a:tblGrid>
                <a:gridCol w="288925"/>
                <a:gridCol w="2735262"/>
                <a:gridCol w="5329238"/>
              </a:tblGrid>
              <a:tr h="242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Проверяемые компетентности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80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Информационная грамотность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Извлечение информации из текста по заданным критериям в таблице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w Cen MT" pitchFamily="34" charset="0"/>
                        <a:buAutoNum type="arabicPeriod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Точно по тексту заполнена таблица (2,1,0)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Извлечение информации из диаграммы  и анализ полученной информации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2438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1.Заполнена таблица (2,1,0)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452438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2.Ответ на 1 вопрос (2,1,0)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452438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3.Ответ на 2 вопрос (2,1,0)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452438" marR="0" lvl="0" indent="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4. Ответ на 3 вопрос (2,1,0)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80">
                <a:tc gridSpan="3">
                  <a:txBody>
                    <a:bodyPr/>
                    <a:lstStyle/>
                    <a:p>
                      <a:pPr marL="452438" marR="0" lvl="0" indent="0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Контрольно-оценочная самостоятельность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3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правильности написания орфограмм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w Cen MT" pitchFamily="34" charset="0"/>
                        <a:buAutoNum type="arabicPeriod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Найдены ошибки (2 – все или пропущена 1-2 ош.1 – найдено  до 50% ош.,0- найдено менее 50% ош.)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w Cen MT" pitchFamily="34" charset="0"/>
                        <a:buAutoNum type="arabicPeriod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Исправлены ош. (то же, что в п.1.) (2,1,0)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Оценить правильность решения текстовой задачи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w Cen MT" pitchFamily="34" charset="0"/>
                        <a:buAutoNum type="arabicPeriod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Проверка  и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обоснование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правильности решения 1 ученика (0,1,2)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w Cen MT" pitchFamily="34" charset="0"/>
                        <a:buAutoNum type="arabicPeriod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Проверка  и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обоснование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правильности решения 2 ученика  (0,1,2)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w Cen MT" pitchFamily="34" charset="0"/>
                        <a:buAutoNum type="arabicPeriod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Проверка  и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обоснование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правильности решения 3 ученика (0,1,2)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w Cen MT" pitchFamily="34" charset="0"/>
                        <a:buAutoNum type="arabicPeriod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Фиксация оценки (0,1,2)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80">
                <a:tc gridSpan="3">
                  <a:txBody>
                    <a:bodyPr/>
                    <a:lstStyle/>
                    <a:p>
                      <a:pPr marL="452438" marR="0" lvl="0" indent="0" algn="ctr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Умение учиться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Высказывание собственной точки зрения.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w Cen MT" pitchFamily="34" charset="0"/>
                        <a:buAutoNum type="arabicPeriod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Дано объяснение написания орфограммы или сформулирован вопрос. (0,1,2)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определять границы  «знаю- не знаю»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1. Слова распределены в столбики  (0,1,2)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just" defTabSz="914400" rtl="0" eaLnBrk="1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2.Приведены доказательства «знания» (0,1,2)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0394" marR="303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5"/>
          <p:cNvSpPr>
            <a:spLocks noChangeArrowheads="1"/>
          </p:cNvSpPr>
          <p:nvPr/>
        </p:nvSpPr>
        <p:spPr bwMode="auto">
          <a:xfrm>
            <a:off x="1819275" y="188913"/>
            <a:ext cx="596265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200" b="1">
                <a:solidFill>
                  <a:srgbClr val="1F497D"/>
                </a:solidFill>
                <a:latin typeface="Times New Roman" pitchFamily="18" charset="0"/>
              </a:rPr>
              <a:t>КОНТАКТЫ</a:t>
            </a: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1331913" y="1052513"/>
            <a:ext cx="5961062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80"/>
              </a:buClr>
              <a:buSzPct val="90000"/>
              <a:buFont typeface="Wingdings" pitchFamily="2" charset="2"/>
              <a:buNone/>
              <a:defRPr/>
            </a:pPr>
            <a:r>
              <a:rPr lang="ru-RU" sz="28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Наш адрес:</a:t>
            </a:r>
          </a:p>
          <a:p>
            <a:pPr marL="342900" indent="-342900">
              <a:spcBef>
                <a:spcPct val="20000"/>
              </a:spcBef>
              <a:buClr>
                <a:srgbClr val="800080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4000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79</a:t>
            </a: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г. Волгоград</a:t>
            </a:r>
          </a:p>
          <a:p>
            <a:pPr marL="342900" indent="-342900">
              <a:spcBef>
                <a:spcPct val="20000"/>
              </a:spcBef>
              <a:buClr>
                <a:srgbClr val="800080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Ул. Кирова, д. 143 </a:t>
            </a:r>
          </a:p>
          <a:p>
            <a:pPr marL="342900" indent="-342900">
              <a:spcBef>
                <a:spcPct val="20000"/>
              </a:spcBef>
              <a:buClr>
                <a:srgbClr val="800080"/>
              </a:buClr>
              <a:buSzPct val="90000"/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Издательство «Учитель»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800080"/>
              </a:buClr>
              <a:buSzPct val="90000"/>
              <a:buFont typeface="Wingdings" pitchFamily="2" charset="2"/>
              <a:buNone/>
              <a:defRPr/>
            </a:pPr>
            <a:r>
              <a:rPr lang="ru-RU" sz="28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Наш сайт:</a:t>
            </a:r>
          </a:p>
          <a:p>
            <a:pPr marL="342900" indent="-342900">
              <a:spcBef>
                <a:spcPct val="20000"/>
              </a:spcBef>
              <a:buClr>
                <a:srgbClr val="800080"/>
              </a:buClr>
              <a:buSzPct val="90000"/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2"/>
              </a:rPr>
              <a:t>www.uchitel-izd.ru</a:t>
            </a:r>
            <a:endParaRPr lang="ru-RU" sz="3200" b="1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800080"/>
              </a:buClr>
              <a:buSzPct val="90000"/>
              <a:buFont typeface="Wingdings" pitchFamily="2" charset="2"/>
              <a:buNone/>
              <a:defRPr/>
            </a:pPr>
            <a:r>
              <a:rPr lang="ru-RU" sz="2800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Наши электронные адреса:</a:t>
            </a:r>
          </a:p>
          <a:p>
            <a:pPr marL="342900" indent="-342900">
              <a:spcBef>
                <a:spcPct val="20000"/>
              </a:spcBef>
              <a:buClr>
                <a:srgbClr val="800080"/>
              </a:buClr>
              <a:buSzPct val="90000"/>
              <a:defRPr/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3"/>
              </a:rPr>
              <a:t>webinar@uchitel-izd.ru</a:t>
            </a:r>
            <a:endParaRPr lang="ru-RU" sz="3200" b="1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800080"/>
              </a:buClr>
              <a:buSzPct val="90000"/>
              <a:defRPr/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4"/>
              </a:rPr>
              <a:t>met@uchitel-izd.ru</a:t>
            </a:r>
            <a:endParaRPr lang="ru-RU" sz="3200" b="1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11560" y="548680"/>
          <a:ext cx="813690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476250"/>
          <a:ext cx="8501063" cy="6169152"/>
        </p:xfrm>
        <a:graphic>
          <a:graphicData uri="http://schemas.openxmlformats.org/drawingml/2006/table">
            <a:tbl>
              <a:tblPr/>
              <a:tblGrid>
                <a:gridCol w="4250087"/>
                <a:gridCol w="4250976"/>
              </a:tblGrid>
              <a:tr h="1261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Умение </a:t>
                      </a: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учиться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Способность в решении задач и проблем</a:t>
                      </a:r>
                      <a:endParaRPr lang="en-US" sz="24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79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Рефлексия как способность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Постановка «умных» вопросов, формулировка запросов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Поисковая активность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Организация присвоения способов действий/средств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2800" dirty="0">
                        <a:solidFill>
                          <a:srgbClr val="FF0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476250"/>
          <a:ext cx="8501063" cy="6169025"/>
        </p:xfrm>
        <a:graphic>
          <a:graphicData uri="http://schemas.openxmlformats.org/drawingml/2006/table">
            <a:tbl>
              <a:tblPr/>
              <a:tblGrid>
                <a:gridCol w="4250087"/>
                <a:gridCol w="4250976"/>
              </a:tblGrid>
              <a:tr h="1261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Умение учиться</a:t>
                      </a:r>
                      <a:endParaRPr lang="en-US" sz="24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Контрольно-оценочная</a:t>
                      </a:r>
                      <a:r>
                        <a:rPr lang="ru-RU" sz="240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самостоятельность</a:t>
                      </a:r>
                      <a:endParaRPr lang="ru-RU" sz="24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7136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Учебные действия контроля и оценки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2800" dirty="0" smtClean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2800" dirty="0" smtClean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Публичное предъявление результатов и достижений в обучении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288" y="908050"/>
          <a:ext cx="8572500" cy="5167313"/>
        </p:xfrm>
        <a:graphic>
          <a:graphicData uri="http://schemas.openxmlformats.org/drawingml/2006/table">
            <a:tbl>
              <a:tblPr/>
              <a:tblGrid>
                <a:gridCol w="4285803"/>
                <a:gridCol w="4286697"/>
              </a:tblGrid>
              <a:tr h="1261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Грамотность чтения информационных текстов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Информационная грамотность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40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1.Грамотность чтения художественных текстов.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2.Грамотность </a:t>
                      </a:r>
                      <a:r>
                        <a:rPr lang="ru-RU" sz="2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чтения и письма информационных текстов.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3.Знаково-символическая грамотность</a:t>
                      </a: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4.Решение </a:t>
                      </a:r>
                      <a:r>
                        <a:rPr lang="ru-RU" sz="2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задач с применением ИКТ технологий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88" y="357188"/>
          <a:ext cx="8572500" cy="6000750"/>
        </p:xfrm>
        <a:graphic>
          <a:graphicData uri="http://schemas.openxmlformats.org/drawingml/2006/table">
            <a:tbl>
              <a:tblPr/>
              <a:tblGrid>
                <a:gridCol w="4285803"/>
                <a:gridCol w="4286697"/>
              </a:tblGrid>
              <a:tr h="1500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Учебное </a:t>
                      </a: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сотрудничество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Коммуникативная </a:t>
                      </a:r>
                      <a:r>
                        <a:rPr lang="ru-RU" sz="24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грамотность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62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Готовность действовать совместно с другими (в кооперации</a:t>
                      </a:r>
                      <a:r>
                        <a:rPr lang="ru-RU" sz="28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).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Понимание точки зрения, отличной от собственной</a:t>
                      </a:r>
                      <a:r>
                        <a:rPr lang="ru-RU" sz="28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2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Готовность к координации разных точек зрения.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Грамотность чтения  1 класс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288" y="2924175"/>
          <a:ext cx="8280400" cy="1368425"/>
        </p:xfrm>
        <a:graphic>
          <a:graphicData uri="http://schemas.openxmlformats.org/drawingml/2006/table">
            <a:tbl>
              <a:tblPr/>
              <a:tblGrid>
                <a:gridCol w="3689350"/>
                <a:gridCol w="4591050"/>
              </a:tblGrid>
              <a:tr h="1368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А) Зубы щетинистые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Б) Поперёк тела тянутся тёмные полосы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В) Длина тела примерно 30 см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Г) Два спинных плавника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301" marR="613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1301" marR="613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7" name="Rectangle 2"/>
          <p:cNvSpPr>
            <a:spLocks noChangeArrowheads="1"/>
          </p:cNvSpPr>
          <p:nvPr/>
        </p:nvSpPr>
        <p:spPr bwMode="auto">
          <a:xfrm>
            <a:off x="395288" y="1628775"/>
            <a:ext cx="792162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1400" b="1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1 блок. 				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400" i="1" u="sng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1 задание . Окружающий мир.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</a:rPr>
              <a:t>На рыбалке Коля поймал окуня. Потом он нарисовал эту рыбу.</a:t>
            </a:r>
          </a:p>
          <a:p>
            <a:pPr eaLnBrk="0" hangingPunct="0"/>
            <a:r>
              <a:rPr lang="ru-RU" altLang="ru-RU" sz="14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altLang="ru-RU" sz="1400" b="1">
                <a:solidFill>
                  <a:srgbClr val="000000"/>
                </a:solidFill>
                <a:latin typeface="Times New Roman" pitchFamily="18" charset="0"/>
              </a:rPr>
              <a:t>Отметь признаки окуня, которые видны на рисунке.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435600" y="3068638"/>
          <a:ext cx="2352675" cy="1200150"/>
        </p:xfrm>
        <a:graphic>
          <a:graphicData uri="http://schemas.openxmlformats.org/presentationml/2006/ole">
            <p:oleObj spid="_x0000_s1027" name="Точечный рисунок" r:id="rId3" imgW="3914286" imgH="1991003" progId="PBrush">
              <p:embed/>
            </p:oleObj>
          </a:graphicData>
        </a:graphic>
      </p:graphicFrame>
      <p:sp>
        <p:nvSpPr>
          <p:cNvPr id="1038" name="Rectangle 3"/>
          <p:cNvSpPr>
            <a:spLocks noChangeArrowheads="1"/>
          </p:cNvSpPr>
          <p:nvPr/>
        </p:nvSpPr>
        <p:spPr bwMode="auto">
          <a:xfrm>
            <a:off x="323850" y="4360863"/>
            <a:ext cx="8424863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1400" i="1" u="sng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2 задание . Литературное чтение.</a:t>
            </a:r>
            <a:r>
              <a:rPr lang="ru-RU" altLang="ru-RU" sz="12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 			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400" b="1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Одуванчик.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4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У больших дорог цветут одуванчики. Они похожи на солнышко с золотыми лучами.  Созрели семена. И чудесный цветок стал пушистым шариком.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400" b="1" i="1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Выпишите предложение, где говорится, на что похож одуванчик.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Грамотность чтения  2 класс</a:t>
            </a:r>
          </a:p>
        </p:txBody>
      </p:sp>
      <p:pic>
        <p:nvPicPr>
          <p:cNvPr id="37890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9263" y="2605088"/>
            <a:ext cx="57054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1"/>
          <p:cNvSpPr>
            <a:spLocks noChangeArrowheads="1"/>
          </p:cNvSpPr>
          <p:nvPr/>
        </p:nvSpPr>
        <p:spPr bwMode="auto">
          <a:xfrm>
            <a:off x="107950" y="1557338"/>
            <a:ext cx="87122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1400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задание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400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Окружающий мир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Прочитай текст. По этому тексту составлена схема семьи. Дополни схему по тексту.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eaLnBrk="0" hangingPunct="0"/>
            <a:r>
              <a:rPr lang="ru-RU" altLang="ru-RU" sz="1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Егора и Марии двое взрослых детей. Михаил женат на Алисе, Ольга замужем за Степаном.</a:t>
            </a:r>
          </a:p>
          <a:p>
            <a:pPr eaLnBrk="0" hangingPunct="0"/>
            <a:r>
              <a:rPr lang="ru-RU" altLang="ru-RU" sz="1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Ольги и Степана родился сын. Его назвали Глебом. Дочь Михаила и Алисы зовут Лизой.</a:t>
            </a:r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</p:txBody>
      </p:sp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250825" y="4200525"/>
            <a:ext cx="87852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eaLnBrk="0" hangingPunct="0"/>
            <a:r>
              <a:rPr lang="ru-RU" alt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задание.</a:t>
            </a:r>
            <a:r>
              <a:rPr lang="ru-RU" altLang="ru-RU" sz="12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(умение определять значение слова по тексту)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indent="449263" eaLnBrk="0" hangingPunct="0"/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Прочитай текст. Выпиши из текста объяснение выделенных слов.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indent="449263" eaLnBrk="0" hangingPunct="0"/>
            <a:r>
              <a:rPr lang="ru-RU" altLang="ru-RU" sz="1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мастерской художника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indent="449263" eaLnBrk="0" hangingPunct="0"/>
            <a:r>
              <a:rPr lang="ru-RU" altLang="ru-RU" sz="1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 работает художник? Берёт кисти, закрепляет бумагу или натягивает на раму холст, выбирает краски.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indent="449263" eaLnBrk="0" hangingPunct="0"/>
            <a:r>
              <a:rPr lang="ru-RU" altLang="ru-RU" sz="1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Чтобы на картине цвели сады, он пробует на листе бумаги нежную </a:t>
            </a:r>
            <a:r>
              <a:rPr lang="ru-RU" altLang="ru-RU" sz="1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акварель </a:t>
            </a:r>
            <a:r>
              <a:rPr lang="ru-RU" altLang="ru-RU" sz="1200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altLang="ru-RU" sz="1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водяную краску: голубую, белую,</a:t>
            </a:r>
          </a:p>
          <a:p>
            <a:pPr indent="449263" eaLnBrk="0" hangingPunct="0"/>
            <a:r>
              <a:rPr lang="ru-RU" altLang="ru-RU" sz="1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светло-зелёную, розовую, А если </a:t>
            </a:r>
            <a:r>
              <a:rPr lang="ru-RU" altLang="ru-RU" sz="1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живописец</a:t>
            </a:r>
            <a:r>
              <a:rPr lang="ru-RU" altLang="ru-RU" sz="1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хочет создать портрет человека, он пишет картину на льняном холсте </a:t>
            </a:r>
            <a:r>
              <a:rPr lang="ru-RU" altLang="ru-RU" sz="1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маслом</a:t>
            </a:r>
            <a:r>
              <a:rPr lang="ru-RU" altLang="ru-RU" sz="1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altLang="ru-RU" sz="1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так художники называют масляные краски.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indent="449263" eaLnBrk="0" hangingPunct="0"/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Акварель-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indent="449263" eaLnBrk="0" hangingPunct="0"/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Живописец-</a:t>
            </a:r>
            <a:endParaRPr lang="ru-RU" altLang="ru-RU" sz="600">
              <a:solidFill>
                <a:srgbClr val="000000"/>
              </a:solidFill>
              <a:latin typeface="Tw Cen MT" pitchFamily="34" charset="0"/>
            </a:endParaRPr>
          </a:p>
          <a:p>
            <a:pPr indent="449263" eaLnBrk="0" hangingPunct="0"/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Масло-</a:t>
            </a:r>
            <a:endParaRPr lang="ru-RU" altLang="ru-RU">
              <a:solidFill>
                <a:srgbClr val="000000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SC_RU-RU_MS_BrawnSimple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3622</TotalTime>
  <Words>2057</Words>
  <Application>Microsoft Office PowerPoint</Application>
  <PresentationFormat>Экран (4:3)</PresentationFormat>
  <Paragraphs>408</Paragraphs>
  <Slides>29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Тема Office</vt:lpstr>
      <vt:lpstr>MSC_RU-RU_MS_BrawnSimple</vt:lpstr>
      <vt:lpstr>Точечный рисунок</vt:lpstr>
      <vt:lpstr>Внутришкольная система оценки сформированности метапредметных результатов обучающихся в начальных классах  </vt:lpstr>
      <vt:lpstr>Ключевые компетентности  (метапредметные результаты) -</vt:lpstr>
      <vt:lpstr>Слайд 3</vt:lpstr>
      <vt:lpstr>Слайд 4</vt:lpstr>
      <vt:lpstr>Слайд 5</vt:lpstr>
      <vt:lpstr>Слайд 6</vt:lpstr>
      <vt:lpstr>Слайд 7</vt:lpstr>
      <vt:lpstr>Грамотность чтения  1 класс</vt:lpstr>
      <vt:lpstr>Грамотность чтения  2 класс</vt:lpstr>
      <vt:lpstr>Грамотность чтения 3 класс</vt:lpstr>
      <vt:lpstr>Грамотность чтения 3 класс</vt:lpstr>
      <vt:lpstr>Грамотность чтения 4 класс</vt:lpstr>
      <vt:lpstr>Грамотность чтения 4 класс</vt:lpstr>
      <vt:lpstr>Сводная таблица сформированности метапредметных результатов у учащихся 1-4 классов </vt:lpstr>
      <vt:lpstr>Умение учиться 1 класс</vt:lpstr>
      <vt:lpstr>Умение учиться 1 класс</vt:lpstr>
      <vt:lpstr>Умение учиться 2 класс</vt:lpstr>
      <vt:lpstr>Умение учиться 3 класс</vt:lpstr>
      <vt:lpstr>Умение учиться 4 класс</vt:lpstr>
      <vt:lpstr>Умение учиться 4 класс</vt:lpstr>
      <vt:lpstr>Сводная таблица сформированности метапредметных результатов у учащихся 1-4 классов </vt:lpstr>
      <vt:lpstr>Контрольно-оценочная самостоятельность 1 класс</vt:lpstr>
      <vt:lpstr>Контрольно-оценочная самостоятельность 2 класс</vt:lpstr>
      <vt:lpstr>Контрольно-оценочная самостоятельность 3 класс</vt:lpstr>
      <vt:lpstr>Контрольно-оценочная самостоятельность 4 класс</vt:lpstr>
      <vt:lpstr>Сводная таблица сформированности метапредметных результатов у учащихся 1-4 классов </vt:lpstr>
      <vt:lpstr>Слайд 27</vt:lpstr>
      <vt:lpstr>Оценочный лист  (за каждый критерий максимально - 2 балла, 1 балл неточности, 0 баллов не справился). 3класс 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Черноиванова Наталья</dc:creator>
  <cp:lastModifiedBy>1</cp:lastModifiedBy>
  <cp:revision>364</cp:revision>
  <dcterms:created xsi:type="dcterms:W3CDTF">2013-09-03T10:23:08Z</dcterms:created>
  <dcterms:modified xsi:type="dcterms:W3CDTF">2015-07-17T16:30:48Z</dcterms:modified>
</cp:coreProperties>
</file>