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4" r:id="rId3"/>
    <p:sldId id="257" r:id="rId4"/>
    <p:sldId id="260" r:id="rId5"/>
    <p:sldId id="261" r:id="rId6"/>
    <p:sldId id="258" r:id="rId7"/>
    <p:sldId id="262" r:id="rId8"/>
    <p:sldId id="263"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20" y="-2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21.11.2014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21.11.2014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21.11.2014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t>21.11.2014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21.11.2014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21.11.2014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21.11.2014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21.11.2014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21.11.2014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21.11.2014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21.11.2014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4C71EC6-210F-42DE-9C53-41977AD35B3D}" type="datetimeFigureOut">
              <a:rPr lang="ru-RU" smtClean="0"/>
              <a:t>21.11.2014</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audio" Target="../media/audio1.wav"/><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audio" Target="../media/audio1.wav"/><Relationship Id="rId1" Type="http://schemas.openxmlformats.org/officeDocument/2006/relationships/slideLayout" Target="../slideLayouts/slideLayout4.xml"/><Relationship Id="rId5" Type="http://schemas.openxmlformats.org/officeDocument/2006/relationships/image" Target="../media/image21.jpg"/><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audio" Target="../media/audio1.wav"/><Relationship Id="rId1" Type="http://schemas.openxmlformats.org/officeDocument/2006/relationships/slideLayout" Target="../slideLayouts/slideLayout4.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image" Target="../media/image30.gif"/></Relationships>
</file>

<file path=ppt/slides/_rels/slide1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audio" Target="../media/audio1.wav"/><Relationship Id="rId1" Type="http://schemas.openxmlformats.org/officeDocument/2006/relationships/slideLayout" Target="../slideLayouts/slideLayout8.xml"/><Relationship Id="rId5" Type="http://schemas.openxmlformats.org/officeDocument/2006/relationships/image" Target="../media/image8.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8.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audio" Target="../media/audio1.wav"/><Relationship Id="rId1" Type="http://schemas.openxmlformats.org/officeDocument/2006/relationships/slideLayout" Target="../slideLayouts/slideLayout8.xml"/><Relationship Id="rId5" Type="http://schemas.openxmlformats.org/officeDocument/2006/relationships/image" Target="../media/image12.jp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15616" y="260648"/>
            <a:ext cx="7175351" cy="1793167"/>
          </a:xfrm>
        </p:spPr>
        <p:txBody>
          <a:bodyPr/>
          <a:lstStyle/>
          <a:p>
            <a:pPr marL="182880" indent="0" algn="ctr">
              <a:buNone/>
            </a:pPr>
            <a:r>
              <a:rPr lang="ru-RU" sz="6000" dirty="0" smtClean="0"/>
              <a:t>«Мой весёлый, звонкий мяч»</a:t>
            </a:r>
            <a:endParaRPr lang="ru-RU" sz="6000" dirty="0"/>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3848" y="2531451"/>
            <a:ext cx="2608684" cy="3430419"/>
          </a:xfrm>
          <a:prstGeom prst="rect">
            <a:avLst/>
          </a:prstGeom>
          <a:ln>
            <a:noFill/>
          </a:ln>
          <a:effectLst>
            <a:softEdge rad="112500"/>
          </a:effectLst>
        </p:spPr>
      </p:pic>
    </p:spTree>
    <p:extLst>
      <p:ext uri="{BB962C8B-B14F-4D97-AF65-F5344CB8AC3E}">
        <p14:creationId xmlns:p14="http://schemas.microsoft.com/office/powerpoint/2010/main" val="3924322363"/>
      </p:ext>
    </p:extLst>
  </p:cSld>
  <p:clrMapOvr>
    <a:masterClrMapping/>
  </p:clrMapOvr>
  <mc:AlternateContent xmlns:mc="http://schemas.openxmlformats.org/markup-compatibility/2006">
    <mc:Choice xmlns:p14="http://schemas.microsoft.com/office/powerpoint/2010/main" Requires="p14">
      <p:transition spd="med" p14:dur="700">
        <p:fade/>
        <p:sndAc>
          <p:stSnd>
            <p:snd r:embed="rId2" name="chimes.wav"/>
          </p:stSnd>
        </p:sndAc>
      </p:transition>
    </mc:Choice>
    <mc:Fallback>
      <p:transition spd="med">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24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mph" presetSubtype="0" fill="hold" nodeType="clickEffect">
                                  <p:stCondLst>
                                    <p:cond delay="0"/>
                                  </p:stCondLst>
                                  <p:childTnLst>
                                    <p:animEffect transition="out" filter="fade">
                                      <p:cBhvr>
                                        <p:cTn id="10" dur="500" tmFilter="0, 0; .2, .5; .8, .5; 1, 0"/>
                                        <p:tgtEl>
                                          <p:spTgt spid="5"/>
                                        </p:tgtEl>
                                      </p:cBhvr>
                                    </p:animEffect>
                                    <p:animScale>
                                      <p:cBhvr>
                                        <p:cTn id="11"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4919" y="260648"/>
            <a:ext cx="3636085" cy="1008112"/>
          </a:xfrm>
        </p:spPr>
        <p:txBody>
          <a:bodyPr/>
          <a:lstStyle/>
          <a:p>
            <a:r>
              <a:rPr lang="ru-RU" sz="4800" dirty="0" err="1" smtClean="0"/>
              <a:t>Фитбол</a:t>
            </a:r>
            <a:endParaRPr lang="ru-RU" sz="4800" dirty="0"/>
          </a:p>
        </p:txBody>
      </p:sp>
      <p:sp>
        <p:nvSpPr>
          <p:cNvPr id="3" name="Объект 2"/>
          <p:cNvSpPr>
            <a:spLocks noGrp="1"/>
          </p:cNvSpPr>
          <p:nvPr>
            <p:ph idx="1"/>
          </p:nvPr>
        </p:nvSpPr>
        <p:spPr>
          <a:xfrm>
            <a:off x="4067994" y="2204864"/>
            <a:ext cx="4737115" cy="2276872"/>
          </a:xfrm>
        </p:spPr>
        <p:txBody>
          <a:bodyPr>
            <a:noAutofit/>
          </a:bodyPr>
          <a:lstStyle/>
          <a:p>
            <a:pPr marL="45720" indent="0">
              <a:buNone/>
            </a:pPr>
            <a:r>
              <a:rPr lang="ru-RU" sz="2800" dirty="0" err="1">
                <a:latin typeface="Times New Roman" pitchFamily="18" charset="0"/>
                <a:cs typeface="Times New Roman" pitchFamily="18" charset="0"/>
              </a:rPr>
              <a:t>Фитбол</a:t>
            </a:r>
            <a:r>
              <a:rPr lang="ru-RU" sz="2800" dirty="0">
                <a:latin typeface="Times New Roman" pitchFamily="18" charset="0"/>
                <a:cs typeface="Times New Roman" pitchFamily="18" charset="0"/>
              </a:rPr>
              <a:t> - вид спорта, довольно </a:t>
            </a:r>
            <a:r>
              <a:rPr lang="ru-RU" sz="2800" dirty="0" smtClean="0">
                <a:latin typeface="Times New Roman" pitchFamily="18" charset="0"/>
                <a:cs typeface="Times New Roman" pitchFamily="18" charset="0"/>
              </a:rPr>
              <a:t>новый. </a:t>
            </a:r>
          </a:p>
          <a:p>
            <a:pPr marL="45720" indent="0">
              <a:buNone/>
            </a:pPr>
            <a:r>
              <a:rPr lang="ru-RU" sz="2800" dirty="0">
                <a:latin typeface="Times New Roman" pitchFamily="18" charset="0"/>
                <a:cs typeface="Times New Roman" pitchFamily="18" charset="0"/>
              </a:rPr>
              <a:t>Упражнения на мячах обладают оздоровительным </a:t>
            </a:r>
            <a:r>
              <a:rPr lang="ru-RU" sz="2800" dirty="0" smtClean="0">
                <a:latin typeface="Times New Roman" pitchFamily="18" charset="0"/>
                <a:cs typeface="Times New Roman" pitchFamily="18" charset="0"/>
              </a:rPr>
              <a:t>эффектом.</a:t>
            </a:r>
          </a:p>
          <a:p>
            <a:pPr marL="45720" indent="0">
              <a:buNone/>
            </a:pPr>
            <a:r>
              <a:rPr lang="ru-RU" sz="2800" dirty="0">
                <a:latin typeface="Times New Roman" pitchFamily="18" charset="0"/>
                <a:cs typeface="Times New Roman" pitchFamily="18" charset="0"/>
              </a:rPr>
              <a:t>Комплексы упражнений на мячах в зависимости от поставленных частных задач и подбора средств могут иметь различную направленность: </a:t>
            </a: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2060848"/>
            <a:ext cx="3600450" cy="3419475"/>
          </a:xfrm>
          <a:prstGeom prst="rect">
            <a:avLst/>
          </a:prstGeom>
          <a:ln>
            <a:noFill/>
          </a:ln>
          <a:effectLst>
            <a:softEdge rad="112500"/>
          </a:effectLst>
        </p:spPr>
      </p:pic>
    </p:spTree>
    <p:extLst>
      <p:ext uri="{BB962C8B-B14F-4D97-AF65-F5344CB8AC3E}">
        <p14:creationId xmlns:p14="http://schemas.microsoft.com/office/powerpoint/2010/main" val="2289569217"/>
      </p:ext>
    </p:extLst>
  </p:cSld>
  <p:clrMapOvr>
    <a:masterClrMapping/>
  </p:clrMapOvr>
  <mc:AlternateContent xmlns:mc="http://schemas.openxmlformats.org/markup-compatibility/2006">
    <mc:Choice xmlns:p14="http://schemas.microsoft.com/office/powerpoint/2010/main" Requires="p14">
      <p:transition spd="med" p14:dur="700">
        <p:fade/>
        <p:sndAc>
          <p:stSnd>
            <p:snd r:embed="rId2" name="chimes.wav"/>
          </p:stSnd>
        </p:sndAc>
      </p:transition>
    </mc:Choice>
    <mc:Fallback>
      <p:transition spd="med">
        <p:fade/>
        <p:sndAc>
          <p:stSnd>
            <p:snd r:embed="rId2" name="chimes.wav"/>
          </p:stSnd>
        </p:sndAc>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a:xfrm>
            <a:off x="107504" y="3284984"/>
            <a:ext cx="9011849" cy="3384376"/>
          </a:xfrm>
        </p:spPr>
        <p:txBody>
          <a:bodyPr>
            <a:normAutofit fontScale="62500" lnSpcReduction="20000"/>
          </a:bodyPr>
          <a:lstStyle/>
          <a:p>
            <a:r>
              <a:rPr lang="ru-RU" dirty="0"/>
              <a:t>для укрепления мышц рук и плечевого пояса; </a:t>
            </a:r>
          </a:p>
          <a:p>
            <a:r>
              <a:rPr lang="ru-RU" dirty="0"/>
              <a:t>для укрепления мышц брюшного пресса; </a:t>
            </a:r>
          </a:p>
          <a:p>
            <a:r>
              <a:rPr lang="ru-RU" dirty="0"/>
              <a:t>для укрепления мышц спины и таза; </a:t>
            </a:r>
          </a:p>
          <a:p>
            <a:r>
              <a:rPr lang="ru-RU" dirty="0"/>
              <a:t>для укрепления мышц ног и свода стопы; </a:t>
            </a:r>
          </a:p>
          <a:p>
            <a:r>
              <a:rPr lang="ru-RU" dirty="0"/>
              <a:t>для увеличения гибкости и подвижности в суставах; </a:t>
            </a:r>
          </a:p>
          <a:p>
            <a:r>
              <a:rPr lang="ru-RU" dirty="0"/>
              <a:t>для развития функции равновесия и вестибулярного аппарата; </a:t>
            </a:r>
          </a:p>
          <a:p>
            <a:r>
              <a:rPr lang="ru-RU" dirty="0"/>
              <a:t>для формирования осанки; </a:t>
            </a:r>
          </a:p>
          <a:p>
            <a:r>
              <a:rPr lang="ru-RU" dirty="0"/>
              <a:t>для развития ловкости и координации движений; </a:t>
            </a:r>
          </a:p>
          <a:p>
            <a:r>
              <a:rPr lang="ru-RU" dirty="0"/>
              <a:t>для развития </a:t>
            </a:r>
            <a:r>
              <a:rPr lang="ru-RU" dirty="0" err="1"/>
              <a:t>танцевальности</a:t>
            </a:r>
            <a:r>
              <a:rPr lang="ru-RU" dirty="0"/>
              <a:t> и музыкальности; </a:t>
            </a:r>
          </a:p>
          <a:p>
            <a:r>
              <a:rPr lang="ru-RU" dirty="0"/>
              <a:t>для расслабления и релаксации как средств профилактики различных заболеваний (опорно-двигательного аппарата, внутренних органов). </a:t>
            </a:r>
          </a:p>
          <a:p>
            <a:r>
              <a:rPr lang="ru-RU" dirty="0"/>
              <a:t>профилактика мышечной недостаточности и нарушений осанки;</a:t>
            </a:r>
          </a:p>
          <a:p>
            <a:r>
              <a:rPr lang="ru-RU" dirty="0"/>
              <a:t>совершенствование координации движений, коррекция неправильных двигательных стереотипов;</a:t>
            </a:r>
          </a:p>
          <a:p>
            <a:endParaRPr lang="ru-RU" dirty="0"/>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2625" y="188640"/>
            <a:ext cx="5238750" cy="2971800"/>
          </a:xfrm>
          <a:prstGeom prst="rect">
            <a:avLst/>
          </a:prstGeom>
          <a:ln>
            <a:noFill/>
          </a:ln>
          <a:effectLst>
            <a:softEdge rad="112500"/>
          </a:effectLst>
        </p:spPr>
      </p:pic>
    </p:spTree>
    <p:extLst>
      <p:ext uri="{BB962C8B-B14F-4D97-AF65-F5344CB8AC3E}">
        <p14:creationId xmlns:p14="http://schemas.microsoft.com/office/powerpoint/2010/main" val="3902882224"/>
      </p:ext>
    </p:extLst>
  </p:cSld>
  <p:clrMapOvr>
    <a:masterClrMapping/>
  </p:clrMapOvr>
  <mc:AlternateContent xmlns:mc="http://schemas.openxmlformats.org/markup-compatibility/2006">
    <mc:Choice xmlns:p14="http://schemas.microsoft.com/office/powerpoint/2010/main" Requires="p14">
      <p:transition spd="med" p14:dur="700">
        <p:fade/>
        <p:sndAc>
          <p:stSnd>
            <p:snd r:embed="rId2" name="chimes.wav"/>
          </p:stSnd>
        </p:sndAc>
      </p:transition>
    </mc:Choice>
    <mc:Fallback>
      <p:transition spd="med">
        <p:fade/>
        <p:sndAc>
          <p:stSnd>
            <p:snd r:embed="rId2" name="chimes.wav"/>
          </p:stSnd>
        </p:sndAc>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899592" y="188640"/>
            <a:ext cx="7175351" cy="1793167"/>
          </a:xfrm>
        </p:spPr>
        <p:txBody>
          <a:bodyPr/>
          <a:lstStyle/>
          <a:p>
            <a:pPr algn="ctr"/>
            <a:r>
              <a:rPr lang="ru-RU" dirty="0" smtClean="0"/>
              <a:t>Какие ещё бывают мячи?</a:t>
            </a:r>
            <a:endParaRPr lang="ru-RU" dirty="0"/>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3688" y="2276872"/>
            <a:ext cx="5940660" cy="3960440"/>
          </a:xfrm>
          <a:prstGeom prst="rect">
            <a:avLst/>
          </a:prstGeom>
          <a:ln>
            <a:noFill/>
          </a:ln>
          <a:effectLst>
            <a:softEdge rad="112500"/>
          </a:effectLst>
        </p:spPr>
      </p:pic>
    </p:spTree>
    <p:extLst>
      <p:ext uri="{BB962C8B-B14F-4D97-AF65-F5344CB8AC3E}">
        <p14:creationId xmlns:p14="http://schemas.microsoft.com/office/powerpoint/2010/main" val="1764946785"/>
      </p:ext>
    </p:extLst>
  </p:cSld>
  <p:clrMapOvr>
    <a:masterClrMapping/>
  </p:clrMapOvr>
  <mc:AlternateContent xmlns:mc="http://schemas.openxmlformats.org/markup-compatibility/2006">
    <mc:Choice xmlns:p14="http://schemas.microsoft.com/office/powerpoint/2010/main" Requires="p14">
      <p:transition spd="med" p14:dur="700">
        <p:fade/>
        <p:sndAc>
          <p:stSnd>
            <p:snd r:embed="rId2" name="chimes.wav"/>
          </p:stSnd>
        </p:sndAc>
      </p:transition>
    </mc:Choice>
    <mc:Fallback>
      <p:transition spd="med">
        <p:fade/>
        <p:sndAc>
          <p:stSnd>
            <p:snd r:embed="rId2" name="chimes.wav"/>
          </p:stSnd>
        </p:sndAc>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188640"/>
            <a:ext cx="6512511" cy="1143000"/>
          </a:xfrm>
        </p:spPr>
        <p:txBody>
          <a:bodyPr/>
          <a:lstStyle/>
          <a:p>
            <a:pPr algn="ctr"/>
            <a:r>
              <a:rPr lang="ru-RU" dirty="0" smtClean="0"/>
              <a:t>Теннисный мяч</a:t>
            </a:r>
            <a:endParaRPr lang="ru-RU" dirty="0"/>
          </a:p>
        </p:txBody>
      </p:sp>
      <p:sp>
        <p:nvSpPr>
          <p:cNvPr id="3" name="Объект 2"/>
          <p:cNvSpPr>
            <a:spLocks noGrp="1"/>
          </p:cNvSpPr>
          <p:nvPr>
            <p:ph sz="quarter" idx="13"/>
          </p:nvPr>
        </p:nvSpPr>
        <p:spPr>
          <a:xfrm>
            <a:off x="2411760" y="1484784"/>
            <a:ext cx="4608512" cy="1890544"/>
          </a:xfrm>
        </p:spPr>
        <p:txBody>
          <a:bodyPr>
            <a:normAutofit fontScale="92500"/>
          </a:bodyPr>
          <a:lstStyle/>
          <a:p>
            <a:r>
              <a:rPr lang="ru-RU" dirty="0" smtClean="0">
                <a:latin typeface="Times New Roman" pitchFamily="18" charset="0"/>
                <a:cs typeface="Times New Roman" pitchFamily="18" charset="0"/>
              </a:rPr>
              <a:t>Теннисный мячик небольшого размера, примерно с кулак взрослого человека. Обычно он ярко-салатового цвета. Его отбивают ракеткой. Играют в теннис на теннисном корте.</a:t>
            </a:r>
            <a:endParaRPr lang="ru-RU" dirty="0">
              <a:latin typeface="Times New Roman" pitchFamily="18" charset="0"/>
              <a:cs typeface="Times New Roman" pitchFamily="18" charset="0"/>
            </a:endParaRPr>
          </a:p>
        </p:txBody>
      </p:sp>
      <p:sp>
        <p:nvSpPr>
          <p:cNvPr id="4" name="Объект 3"/>
          <p:cNvSpPr>
            <a:spLocks noGrp="1"/>
          </p:cNvSpPr>
          <p:nvPr>
            <p:ph sz="quarter" idx="14"/>
          </p:nvPr>
        </p:nvSpPr>
        <p:spPr>
          <a:xfrm>
            <a:off x="3491880" y="3789040"/>
            <a:ext cx="5031341" cy="2217400"/>
          </a:xfrm>
        </p:spPr>
        <p:txBody>
          <a:bodyPr>
            <a:noAutofit/>
          </a:bodyPr>
          <a:lstStyle/>
          <a:p>
            <a:r>
              <a:rPr lang="ru-RU" sz="1800" dirty="0">
                <a:latin typeface="Times New Roman" pitchFamily="18" charset="0"/>
                <a:cs typeface="Times New Roman" pitchFamily="18" charset="0"/>
              </a:rPr>
              <a:t>Цель игры, как и любой другой – победа. Для этого нужно отбить мяч, при помощи ракетки так, чтобы он попал на половину поля противника. Последний при этом должен промахнуться. Теннис интересен тем, что он не ограничен по времени. Главное здесь – подсчет очков. Они подсчитываются в течение двух этапов</a:t>
            </a:r>
            <a:r>
              <a:rPr lang="ru-RU" sz="1800" dirty="0" smtClean="0">
                <a:latin typeface="Times New Roman" pitchFamily="18" charset="0"/>
                <a:cs typeface="Times New Roman" pitchFamily="18" charset="0"/>
              </a:rPr>
              <a:t>: </a:t>
            </a:r>
            <a:r>
              <a:rPr lang="ru-RU" sz="1800" dirty="0">
                <a:latin typeface="Times New Roman" pitchFamily="18" charset="0"/>
                <a:cs typeface="Times New Roman" pitchFamily="18" charset="0"/>
              </a:rPr>
              <a:t>игры и </a:t>
            </a:r>
            <a:r>
              <a:rPr lang="ru-RU" sz="1800" dirty="0" smtClean="0">
                <a:latin typeface="Times New Roman" pitchFamily="18" charset="0"/>
                <a:cs typeface="Times New Roman" pitchFamily="18" charset="0"/>
              </a:rPr>
              <a:t>партии.</a:t>
            </a:r>
            <a:endParaRPr lang="ru-RU" sz="1800" dirty="0">
              <a:latin typeface="Times New Roman" pitchFamily="18" charset="0"/>
              <a:cs typeface="Times New Roman" pitchFamily="18" charset="0"/>
            </a:endParaRPr>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5280" y="1268760"/>
            <a:ext cx="1811040" cy="1358280"/>
          </a:xfrm>
          <a:prstGeom prst="rect">
            <a:avLst/>
          </a:prstGeom>
          <a:ln>
            <a:noFill/>
          </a:ln>
          <a:effectLst>
            <a:softEdge rad="112500"/>
          </a:effectLst>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20272" y="1268760"/>
            <a:ext cx="1467817" cy="1467817"/>
          </a:xfrm>
          <a:prstGeom prst="rect">
            <a:avLst/>
          </a:prstGeom>
          <a:ln>
            <a:noFill/>
          </a:ln>
          <a:effectLst>
            <a:softEdge rad="112500"/>
          </a:effectLst>
        </p:spPr>
      </p:pic>
      <p:pic>
        <p:nvPicPr>
          <p:cNvPr id="7" name="Рисунок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0014" y="3212975"/>
            <a:ext cx="2731826" cy="3642435"/>
          </a:xfrm>
          <a:prstGeom prst="rect">
            <a:avLst/>
          </a:prstGeom>
          <a:ln>
            <a:noFill/>
          </a:ln>
          <a:effectLst>
            <a:softEdge rad="112500"/>
          </a:effectLst>
        </p:spPr>
      </p:pic>
    </p:spTree>
    <p:extLst>
      <p:ext uri="{BB962C8B-B14F-4D97-AF65-F5344CB8AC3E}">
        <p14:creationId xmlns:p14="http://schemas.microsoft.com/office/powerpoint/2010/main" val="149973539"/>
      </p:ext>
    </p:extLst>
  </p:cSld>
  <p:clrMapOvr>
    <a:masterClrMapping/>
  </p:clrMapOvr>
  <mc:AlternateContent xmlns:mc="http://schemas.openxmlformats.org/markup-compatibility/2006">
    <mc:Choice xmlns:p14="http://schemas.microsoft.com/office/powerpoint/2010/main" Requires="p14">
      <p:transition spd="med" p14:dur="700">
        <p:fade/>
        <p:sndAc>
          <p:stSnd>
            <p:snd r:embed="rId2" name="chimes.wav"/>
          </p:stSnd>
        </p:sndAc>
      </p:transition>
    </mc:Choice>
    <mc:Fallback>
      <p:transition spd="med">
        <p:fade/>
        <p:sndAc>
          <p:stSnd>
            <p:snd r:embed="rId2" name="chimes.wav"/>
          </p:stSnd>
        </p:sndAc>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5656" y="188640"/>
            <a:ext cx="6512511" cy="1512168"/>
          </a:xfrm>
        </p:spPr>
        <p:txBody>
          <a:bodyPr/>
          <a:lstStyle/>
          <a:p>
            <a:pPr algn="ctr"/>
            <a:r>
              <a:rPr lang="ru-RU" dirty="0" smtClean="0"/>
              <a:t>«Пинг-понг» </a:t>
            </a:r>
            <a:br>
              <a:rPr lang="ru-RU" dirty="0" smtClean="0"/>
            </a:br>
            <a:r>
              <a:rPr lang="ru-RU" sz="2000" dirty="0" smtClean="0"/>
              <a:t>или настольный теннис.</a:t>
            </a:r>
            <a:endParaRPr lang="ru-RU" sz="2000" dirty="0"/>
          </a:p>
        </p:txBody>
      </p:sp>
      <p:sp>
        <p:nvSpPr>
          <p:cNvPr id="4" name="Объект 3"/>
          <p:cNvSpPr>
            <a:spLocks noGrp="1"/>
          </p:cNvSpPr>
          <p:nvPr>
            <p:ph sz="quarter" idx="14"/>
          </p:nvPr>
        </p:nvSpPr>
        <p:spPr>
          <a:xfrm>
            <a:off x="3995936" y="1673424"/>
            <a:ext cx="4930880" cy="5184576"/>
          </a:xfrm>
        </p:spPr>
        <p:txBody>
          <a:bodyPr>
            <a:normAutofit fontScale="85000" lnSpcReduction="10000"/>
          </a:bodyPr>
          <a:lstStyle/>
          <a:p>
            <a:r>
              <a:rPr lang="ru-RU" dirty="0"/>
              <a:t>Пинг-понг, именно такой «псевдоним» носит настольный теннис в наши дни. Данный вид спорта можно назвать «уменьшенным» прототипом большого тенниса: вместо габаритного теннисного корта используют компактный плоский стол для пинг-понга, мяч и ракетки значительно меньше и легче, чем в лаун-теннисе. Здесь также соперничают два игрока (или две пары). Задача каждой из сторон — с помощью специальных ракеток отбивать мяч таким образом, чтобы тот, перелетев через сетку, ударился на чужой половине стола, а соперник не смог отразить мяч или отразил бы его неправильно (мяч вылетает за пределы стола, попадает в сетку и т.д.</a:t>
            </a: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916832"/>
            <a:ext cx="3774391" cy="2520280"/>
          </a:xfrm>
          <a:prstGeom prst="rect">
            <a:avLst/>
          </a:prstGeom>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5157192"/>
            <a:ext cx="1428750" cy="1428750"/>
          </a:xfrm>
          <a:prstGeom prst="rect">
            <a:avLst/>
          </a:prstGeom>
          <a:ln>
            <a:noFill/>
          </a:ln>
          <a:effectLst>
            <a:softEdge rad="112500"/>
          </a:effectLst>
        </p:spPr>
      </p:pic>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08262" y="5001363"/>
            <a:ext cx="2438400" cy="1740408"/>
          </a:xfrm>
          <a:prstGeom prst="rect">
            <a:avLst/>
          </a:prstGeom>
          <a:ln>
            <a:noFill/>
          </a:ln>
          <a:effectLst>
            <a:softEdge rad="112500"/>
          </a:effectLst>
        </p:spPr>
      </p:pic>
    </p:spTree>
    <p:extLst>
      <p:ext uri="{BB962C8B-B14F-4D97-AF65-F5344CB8AC3E}">
        <p14:creationId xmlns:p14="http://schemas.microsoft.com/office/powerpoint/2010/main" val="765643254"/>
      </p:ext>
    </p:extLst>
  </p:cSld>
  <p:clrMapOvr>
    <a:masterClrMapping/>
  </p:clrMapOvr>
  <mc:AlternateContent xmlns:mc="http://schemas.openxmlformats.org/markup-compatibility/2006">
    <mc:Choice xmlns:p14="http://schemas.microsoft.com/office/powerpoint/2010/main" Requires="p14">
      <p:transition spd="med" p14:dur="700">
        <p:fade/>
        <p:sndAc>
          <p:stSnd>
            <p:snd r:embed="rId2" name="chimes.wav"/>
          </p:stSnd>
        </p:sndAc>
      </p:transition>
    </mc:Choice>
    <mc:Fallback>
      <p:transition spd="med">
        <p:fade/>
        <p:sndAc>
          <p:stSnd>
            <p:snd r:embed="rId2" name="chimes.wav"/>
          </p:stSnd>
        </p:sndAc>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7880663" cy="1143000"/>
          </a:xfrm>
        </p:spPr>
        <p:txBody>
          <a:bodyPr/>
          <a:lstStyle/>
          <a:p>
            <a:pPr algn="ctr"/>
            <a:r>
              <a:rPr lang="ru-RU" dirty="0"/>
              <a:t>Американский футбол</a:t>
            </a:r>
          </a:p>
        </p:txBody>
      </p:sp>
      <p:sp>
        <p:nvSpPr>
          <p:cNvPr id="3" name="Объект 2"/>
          <p:cNvSpPr>
            <a:spLocks noGrp="1"/>
          </p:cNvSpPr>
          <p:nvPr>
            <p:ph sz="quarter" idx="13"/>
          </p:nvPr>
        </p:nvSpPr>
        <p:spPr>
          <a:xfrm>
            <a:off x="4599495" y="1484784"/>
            <a:ext cx="4255313" cy="3834760"/>
          </a:xfrm>
        </p:spPr>
        <p:txBody>
          <a:bodyPr>
            <a:normAutofit fontScale="92500"/>
          </a:bodyPr>
          <a:lstStyle/>
          <a:p>
            <a:r>
              <a:rPr lang="ru-RU" dirty="0" smtClean="0"/>
              <a:t>Американский футбол, </a:t>
            </a:r>
            <a:r>
              <a:rPr lang="ru-RU" dirty="0"/>
              <a:t>командный вид спорта, игра мячом овальной формы на поле со специальной разметкой и воротами. Цель игры – занести мяч в зачетную зону соперника или забить в его ворота, за что команда получает определенное количество очков. В матче побеждает команда, набравшая больше очков</a:t>
            </a:r>
            <a:r>
              <a:rPr lang="ru-RU" dirty="0" smtClean="0"/>
              <a:t>.</a:t>
            </a:r>
            <a:endParaRPr lang="ru-RU" dirty="0"/>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604" y="1772816"/>
            <a:ext cx="4439093" cy="2713014"/>
          </a:xfrm>
          <a:prstGeom prst="rect">
            <a:avLst/>
          </a:prstGeom>
          <a:ln>
            <a:noFill/>
          </a:ln>
          <a:effectLst>
            <a:softEdge rad="112500"/>
          </a:effectLst>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0152" y="5057801"/>
            <a:ext cx="1800199" cy="1800199"/>
          </a:xfrm>
          <a:prstGeom prst="rect">
            <a:avLst/>
          </a:prstGeom>
          <a:ln>
            <a:noFill/>
          </a:ln>
          <a:effectLst>
            <a:softEdge rad="112500"/>
          </a:effectLst>
        </p:spPr>
      </p:pic>
      <p:pic>
        <p:nvPicPr>
          <p:cNvPr id="8" name="Объект 7"/>
          <p:cNvPicPr>
            <a:picLocks noGrp="1" noChangeAspect="1"/>
          </p:cNvPicPr>
          <p:nvPr>
            <p:ph sz="quarter" idx="14"/>
          </p:nvPr>
        </p:nvPicPr>
        <p:blipFill>
          <a:blip r:embed="rId5" cstate="print">
            <a:extLst>
              <a:ext uri="{28A0092B-C50C-407E-A947-70E740481C1C}">
                <a14:useLocalDpi xmlns:a14="http://schemas.microsoft.com/office/drawing/2010/main" val="0"/>
              </a:ext>
            </a:extLst>
          </a:blip>
          <a:stretch>
            <a:fillRect/>
          </a:stretch>
        </p:blipFill>
        <p:spPr>
          <a:xfrm>
            <a:off x="251520" y="4642931"/>
            <a:ext cx="1429512" cy="2130552"/>
          </a:xfrm>
          <a:prstGeom prst="rect">
            <a:avLst/>
          </a:prstGeom>
          <a:ln>
            <a:noFill/>
          </a:ln>
          <a:effectLst>
            <a:softEdge rad="112500"/>
          </a:effectLst>
        </p:spPr>
      </p:pic>
      <p:pic>
        <p:nvPicPr>
          <p:cNvPr id="9" name="Рисунок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58464" y="4984621"/>
            <a:ext cx="2619233" cy="1637021"/>
          </a:xfrm>
          <a:prstGeom prst="rect">
            <a:avLst/>
          </a:prstGeom>
          <a:ln>
            <a:noFill/>
          </a:ln>
          <a:effectLst>
            <a:softEdge rad="112500"/>
          </a:effectLst>
        </p:spPr>
      </p:pic>
    </p:spTree>
    <p:extLst>
      <p:ext uri="{BB962C8B-B14F-4D97-AF65-F5344CB8AC3E}">
        <p14:creationId xmlns:p14="http://schemas.microsoft.com/office/powerpoint/2010/main" val="2276006585"/>
      </p:ext>
    </p:extLst>
  </p:cSld>
  <p:clrMapOvr>
    <a:masterClrMapping/>
  </p:clrMapOvr>
  <mc:AlternateContent xmlns:mc="http://schemas.openxmlformats.org/markup-compatibility/2006">
    <mc:Choice xmlns:p14="http://schemas.microsoft.com/office/powerpoint/2010/main" Requires="p14">
      <p:transition spd="med" p14:dur="700">
        <p:fade/>
        <p:sndAc>
          <p:stSnd>
            <p:snd r:embed="rId2" name="chimes.wav"/>
          </p:stSnd>
        </p:sndAc>
      </p:transition>
    </mc:Choice>
    <mc:Fallback>
      <p:transition spd="med">
        <p:fade/>
        <p:sndAc>
          <p:stSnd>
            <p:snd r:embed="rId2" name="chimes.wav"/>
          </p:stSnd>
        </p:sndAc>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9672" y="260648"/>
            <a:ext cx="6512511" cy="1143000"/>
          </a:xfrm>
        </p:spPr>
        <p:txBody>
          <a:bodyPr/>
          <a:lstStyle/>
          <a:p>
            <a:pPr algn="ctr"/>
            <a:r>
              <a:rPr lang="vi-VN" dirty="0"/>
              <a:t>Бейсбо́л</a:t>
            </a:r>
            <a:endParaRPr lang="ru-RU" dirty="0"/>
          </a:p>
        </p:txBody>
      </p:sp>
      <p:sp>
        <p:nvSpPr>
          <p:cNvPr id="3" name="Объект 2"/>
          <p:cNvSpPr>
            <a:spLocks noGrp="1"/>
          </p:cNvSpPr>
          <p:nvPr>
            <p:ph sz="quarter" idx="13"/>
          </p:nvPr>
        </p:nvSpPr>
        <p:spPr>
          <a:xfrm>
            <a:off x="18115" y="1484784"/>
            <a:ext cx="3346704" cy="3960440"/>
          </a:xfrm>
        </p:spPr>
        <p:txBody>
          <a:bodyPr>
            <a:noAutofit/>
          </a:bodyPr>
          <a:lstStyle/>
          <a:p>
            <a:r>
              <a:rPr lang="vi-VN" sz="2000" dirty="0" smtClean="0">
                <a:latin typeface="Times New Roman" pitchFamily="18" charset="0"/>
                <a:cs typeface="Times New Roman" pitchFamily="18" charset="0"/>
              </a:rPr>
              <a:t>Бейсбо́л</a:t>
            </a:r>
            <a:r>
              <a:rPr lang="ru-RU" sz="2000" dirty="0">
                <a:latin typeface="Times New Roman" pitchFamily="18" charset="0"/>
                <a:cs typeface="Times New Roman" pitchFamily="18" charset="0"/>
              </a:rPr>
              <a:t> - командная спортивная игра с бейсбольным мячом и битой. В состязаниях участвуют две команды по девять (иногда десять) игроков каждая</a:t>
            </a:r>
            <a:r>
              <a:rPr lang="ru-RU" sz="2000" dirty="0" smtClean="0">
                <a:latin typeface="Times New Roman" pitchFamily="18" charset="0"/>
                <a:cs typeface="Times New Roman" pitchFamily="18" charset="0"/>
              </a:rPr>
              <a:t>.</a:t>
            </a:r>
          </a:p>
          <a:p>
            <a:r>
              <a:rPr lang="ru-RU" sz="2000" dirty="0">
                <a:latin typeface="Times New Roman" pitchFamily="18" charset="0"/>
                <a:cs typeface="Times New Roman" pitchFamily="18" charset="0"/>
              </a:rPr>
              <a:t>Цель игры — набрать больше очков/пробежек, чем команда противника. Очко засчитывается, когда игрок команды, играющей в нападении, пробегает по очереди все базы </a:t>
            </a:r>
            <a:r>
              <a:rPr lang="ru-RU" sz="2000" dirty="0" smtClean="0">
                <a:latin typeface="Times New Roman" pitchFamily="18" charset="0"/>
                <a:cs typeface="Times New Roman" pitchFamily="18" charset="0"/>
              </a:rPr>
              <a:t>(подушечки прикреплённые к земле).</a:t>
            </a:r>
            <a:endParaRPr lang="ru-RU" sz="2000" dirty="0">
              <a:latin typeface="Times New Roman" pitchFamily="18" charset="0"/>
              <a:cs typeface="Times New Roman" pitchFamily="18" charset="0"/>
            </a:endParaRPr>
          </a:p>
        </p:txBody>
      </p:sp>
      <p:sp>
        <p:nvSpPr>
          <p:cNvPr id="4" name="Объект 3"/>
          <p:cNvSpPr>
            <a:spLocks noGrp="1"/>
          </p:cNvSpPr>
          <p:nvPr>
            <p:ph sz="quarter" idx="14"/>
          </p:nvPr>
        </p:nvSpPr>
        <p:spPr>
          <a:xfrm>
            <a:off x="3923928" y="5229200"/>
            <a:ext cx="3346704" cy="1098456"/>
          </a:xfrm>
        </p:spPr>
        <p:txBody>
          <a:bodyPr/>
          <a:lstStyle/>
          <a:p>
            <a:r>
              <a:rPr lang="ru-RU" dirty="0" smtClean="0"/>
              <a:t>б</a:t>
            </a:r>
            <a:endParaRPr lang="ru-RU" dirty="0"/>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9872" y="1988840"/>
            <a:ext cx="5524500" cy="3867150"/>
          </a:xfrm>
          <a:prstGeom prst="rect">
            <a:avLst/>
          </a:prstGeom>
          <a:ln>
            <a:noFill/>
          </a:ln>
          <a:effectLst>
            <a:softEdge rad="112500"/>
          </a:effectLst>
        </p:spPr>
      </p:pic>
    </p:spTree>
    <p:extLst>
      <p:ext uri="{BB962C8B-B14F-4D97-AF65-F5344CB8AC3E}">
        <p14:creationId xmlns:p14="http://schemas.microsoft.com/office/powerpoint/2010/main" val="3445533848"/>
      </p:ext>
    </p:extLst>
  </p:cSld>
  <p:clrMapOvr>
    <a:masterClrMapping/>
  </p:clrMapOvr>
  <mc:AlternateContent xmlns:mc="http://schemas.openxmlformats.org/markup-compatibility/2006">
    <mc:Choice xmlns:p14="http://schemas.microsoft.com/office/powerpoint/2010/main" Requires="p14">
      <p:transition spd="med" p14:dur="700">
        <p:fade/>
        <p:sndAc>
          <p:stSnd>
            <p:snd r:embed="rId2" name="chimes.wav"/>
          </p:stSnd>
        </p:sndAc>
      </p:transition>
    </mc:Choice>
    <mc:Fallback>
      <p:transition spd="med">
        <p:fade/>
        <p:sndAc>
          <p:stSnd>
            <p:snd r:embed="rId2" name="chimes.wav"/>
          </p:stSnd>
        </p:sndAc>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4427984" y="404664"/>
            <a:ext cx="4426824" cy="2364113"/>
          </a:xfrm>
        </p:spPr>
        <p:txBody>
          <a:bodyPr/>
          <a:lstStyle/>
          <a:p>
            <a:r>
              <a:rPr lang="ru-RU" u="sng" dirty="0" smtClean="0"/>
              <a:t>Атрибуты для игры в бейсбол это:</a:t>
            </a:r>
          </a:p>
          <a:p>
            <a:pPr marL="45720" indent="0">
              <a:buNone/>
            </a:pPr>
            <a:r>
              <a:rPr lang="ru-RU" dirty="0" smtClean="0"/>
              <a:t>- бейсбольный мяч; </a:t>
            </a:r>
          </a:p>
          <a:p>
            <a:pPr marL="45720" indent="0">
              <a:buNone/>
            </a:pPr>
            <a:r>
              <a:rPr lang="ru-RU" dirty="0" smtClean="0"/>
              <a:t>- бейсбольная бита; </a:t>
            </a:r>
          </a:p>
          <a:p>
            <a:pPr marL="45720" indent="0">
              <a:buNone/>
            </a:pPr>
            <a:r>
              <a:rPr lang="ru-RU" dirty="0" smtClean="0"/>
              <a:t>- перчатка.</a:t>
            </a:r>
            <a:endParaRPr lang="ru-RU" dirty="0"/>
          </a:p>
        </p:txBody>
      </p:sp>
      <p:sp>
        <p:nvSpPr>
          <p:cNvPr id="4" name="Объект 3"/>
          <p:cNvSpPr>
            <a:spLocks noGrp="1"/>
          </p:cNvSpPr>
          <p:nvPr>
            <p:ph sz="quarter" idx="14"/>
          </p:nvPr>
        </p:nvSpPr>
        <p:spPr>
          <a:xfrm>
            <a:off x="4860032" y="5805264"/>
            <a:ext cx="3346704" cy="345192"/>
          </a:xfrm>
        </p:spPr>
        <p:txBody>
          <a:bodyPr>
            <a:normAutofit fontScale="92500" lnSpcReduction="20000"/>
          </a:bodyPr>
          <a:lstStyle/>
          <a:p>
            <a:r>
              <a:rPr lang="ru-RU" dirty="0" smtClean="0"/>
              <a:t>б</a:t>
            </a:r>
            <a:endParaRPr lang="ru-RU" dirty="0"/>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584" y="476672"/>
            <a:ext cx="3168352" cy="2292105"/>
          </a:xfrm>
          <a:prstGeom prst="rect">
            <a:avLst/>
          </a:prstGeom>
          <a:ln>
            <a:noFill/>
          </a:ln>
          <a:effectLst>
            <a:softEdge rad="112500"/>
          </a:effectLst>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5736" y="2768777"/>
            <a:ext cx="5112618" cy="3399395"/>
          </a:xfrm>
          <a:prstGeom prst="rect">
            <a:avLst/>
          </a:prstGeom>
          <a:ln>
            <a:noFill/>
          </a:ln>
          <a:effectLst>
            <a:softEdge rad="112500"/>
          </a:effectLst>
        </p:spPr>
      </p:pic>
    </p:spTree>
    <p:extLst>
      <p:ext uri="{BB962C8B-B14F-4D97-AF65-F5344CB8AC3E}">
        <p14:creationId xmlns:p14="http://schemas.microsoft.com/office/powerpoint/2010/main" val="586640898"/>
      </p:ext>
    </p:extLst>
  </p:cSld>
  <p:clrMapOvr>
    <a:masterClrMapping/>
  </p:clrMapOvr>
  <mc:AlternateContent xmlns:mc="http://schemas.openxmlformats.org/markup-compatibility/2006">
    <mc:Choice xmlns:p14="http://schemas.microsoft.com/office/powerpoint/2010/main" Requires="p14">
      <p:transition spd="med" p14:dur="700">
        <p:fade/>
        <p:sndAc>
          <p:stSnd>
            <p:snd r:embed="rId2" name="chimes.wav"/>
          </p:stSnd>
        </p:sndAc>
      </p:transition>
    </mc:Choice>
    <mc:Fallback>
      <p:transition spd="med">
        <p:fade/>
        <p:sndAc>
          <p:stSnd>
            <p:snd r:embed="rId2" name="chimes.wav"/>
          </p:stSnd>
        </p:sndAc>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260648"/>
            <a:ext cx="7272808" cy="1143000"/>
          </a:xfrm>
        </p:spPr>
        <p:txBody>
          <a:bodyPr/>
          <a:lstStyle/>
          <a:p>
            <a:pPr algn="ctr"/>
            <a:r>
              <a:rPr lang="ru-RU" sz="4000" dirty="0" smtClean="0"/>
              <a:t>Сравните СПОРТИВНУЮ ФОРМУ ФУТБОЛИСТОВ.</a:t>
            </a:r>
            <a:endParaRPr lang="ru-RU" sz="4000" dirty="0"/>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6" y="1988840"/>
            <a:ext cx="2353257" cy="4221088"/>
          </a:xfrm>
          <a:prstGeom prst="rect">
            <a:avLst/>
          </a:prstGeom>
          <a:ln>
            <a:noFill/>
          </a:ln>
          <a:effectLst>
            <a:softEdge rad="112500"/>
          </a:effectLst>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5976" y="1988311"/>
            <a:ext cx="3895725" cy="3844094"/>
          </a:xfrm>
          <a:prstGeom prst="rect">
            <a:avLst/>
          </a:prstGeom>
          <a:ln>
            <a:noFill/>
          </a:ln>
          <a:effectLst>
            <a:softEdge rad="112500"/>
          </a:effectLst>
        </p:spPr>
      </p:pic>
      <p:sp>
        <p:nvSpPr>
          <p:cNvPr id="7" name="Прямоугольник 6"/>
          <p:cNvSpPr/>
          <p:nvPr/>
        </p:nvSpPr>
        <p:spPr>
          <a:xfrm>
            <a:off x="2567673" y="6209928"/>
            <a:ext cx="4968091" cy="400110"/>
          </a:xfrm>
          <a:prstGeom prst="rect">
            <a:avLst/>
          </a:prstGeom>
        </p:spPr>
        <p:txBody>
          <a:bodyPr wrap="none">
            <a:spAutoFit/>
          </a:bodyPr>
          <a:lstStyle/>
          <a:p>
            <a:r>
              <a:rPr lang="ru-RU" sz="2000" b="1" dirty="0" smtClean="0">
                <a:latin typeface="Times New Roman" pitchFamily="18" charset="0"/>
                <a:cs typeface="Times New Roman" pitchFamily="18" charset="0"/>
              </a:rPr>
              <a:t>ЧЕМ </a:t>
            </a:r>
            <a:r>
              <a:rPr lang="ru-RU" sz="2000" b="1" dirty="0">
                <a:latin typeface="Times New Roman" pitchFamily="18" charset="0"/>
                <a:cs typeface="Times New Roman" pitchFamily="18" charset="0"/>
              </a:rPr>
              <a:t>ОНА ОТЛИЧАЕТСЯ И ПОЧЕМУ?</a:t>
            </a:r>
          </a:p>
        </p:txBody>
      </p:sp>
    </p:spTree>
    <p:extLst>
      <p:ext uri="{BB962C8B-B14F-4D97-AF65-F5344CB8AC3E}">
        <p14:creationId xmlns:p14="http://schemas.microsoft.com/office/powerpoint/2010/main" val="993224974"/>
      </p:ext>
    </p:extLst>
  </p:cSld>
  <p:clrMapOvr>
    <a:masterClrMapping/>
  </p:clrMapOvr>
  <mc:AlternateContent xmlns:mc="http://schemas.openxmlformats.org/markup-compatibility/2006">
    <mc:Choice xmlns:p14="http://schemas.microsoft.com/office/powerpoint/2010/main" Requires="p14">
      <p:transition spd="med" p14:dur="700">
        <p:fade/>
        <p:sndAc>
          <p:stSnd>
            <p:snd r:embed="rId2" name="chimes.wav"/>
          </p:stSnd>
        </p:sndAc>
      </p:transition>
    </mc:Choice>
    <mc:Fallback>
      <p:transition spd="med">
        <p:fade/>
        <p:sndAc>
          <p:stSnd>
            <p:snd r:embed="rId2" name="chimes.wav"/>
          </p:stSnd>
        </p:sndAc>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04664"/>
            <a:ext cx="7664639" cy="1143000"/>
          </a:xfrm>
        </p:spPr>
        <p:txBody>
          <a:bodyPr/>
          <a:lstStyle/>
          <a:p>
            <a:r>
              <a:rPr lang="ru-RU" sz="2800" dirty="0" smtClean="0">
                <a:latin typeface="Times New Roman" pitchFamily="18" charset="0"/>
                <a:cs typeface="Times New Roman" pitchFamily="18" charset="0"/>
              </a:rPr>
              <a:t>И в заключении, хочу сказать, что какими бы не были мячи разными, они наши друзья с самого детства и до зрелого возраста. Играть с мячом любят и взрослые и дети. Игры с мячом увлекательны и интересны.</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Спасибо за внимание!</a:t>
            </a:r>
            <a:endParaRPr lang="ru-RU" sz="2800" dirty="0">
              <a:latin typeface="Times New Roman" pitchFamily="18" charset="0"/>
              <a:cs typeface="Times New Roman" pitchFamily="18" charset="0"/>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5776" y="3573016"/>
            <a:ext cx="4073576" cy="3063329"/>
          </a:xfrm>
          <a:prstGeom prst="rect">
            <a:avLst/>
          </a:prstGeom>
          <a:ln>
            <a:noFill/>
          </a:ln>
          <a:effectLst>
            <a:softEdge rad="112500"/>
          </a:effectLst>
        </p:spPr>
      </p:pic>
    </p:spTree>
    <p:extLst>
      <p:ext uri="{BB962C8B-B14F-4D97-AF65-F5344CB8AC3E}">
        <p14:creationId xmlns:p14="http://schemas.microsoft.com/office/powerpoint/2010/main" val="1742897288"/>
      </p:ext>
    </p:extLst>
  </p:cSld>
  <p:clrMapOvr>
    <a:masterClrMapping/>
  </p:clrMapOvr>
  <mc:AlternateContent xmlns:mc="http://schemas.openxmlformats.org/markup-compatibility/2006">
    <mc:Choice xmlns:p14="http://schemas.microsoft.com/office/powerpoint/2010/main" Requires="p14">
      <p:transition spd="med" p14:dur="700">
        <p:fade/>
        <p:sndAc>
          <p:stSnd>
            <p:snd r:embed="rId2" name="chimes.wav"/>
          </p:stSnd>
        </p:sndAc>
      </p:transition>
    </mc:Choice>
    <mc:Fallback>
      <p:transition spd="med">
        <p:fade/>
        <p:sndAc>
          <p:stSnd>
            <p:snd r:embed="rId2" name="chimes.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a:xfrm>
            <a:off x="1547664" y="764704"/>
            <a:ext cx="5637010" cy="5544616"/>
          </a:xfrm>
        </p:spPr>
        <p:txBody>
          <a:bodyPr>
            <a:noAutofit/>
          </a:bodyPr>
          <a:lstStyle/>
          <a:p>
            <a:r>
              <a:rPr lang="ru-RU" sz="2000" b="1" dirty="0" smtClean="0">
                <a:latin typeface="Times New Roman" pitchFamily="18" charset="0"/>
                <a:cs typeface="Times New Roman" pitchFamily="18" charset="0"/>
              </a:rPr>
              <a:t>Цель</a:t>
            </a:r>
            <a:r>
              <a:rPr lang="ru-RU" sz="2000" dirty="0" smtClean="0">
                <a:latin typeface="Times New Roman" pitchFamily="18" charset="0"/>
                <a:cs typeface="Times New Roman" pitchFamily="18" charset="0"/>
              </a:rPr>
              <a:t>: </a:t>
            </a:r>
          </a:p>
          <a:p>
            <a:pPr marL="457200" indent="-457200">
              <a:buAutoNum type="arabicPeriod"/>
            </a:pPr>
            <a:r>
              <a:rPr lang="ru-RU" sz="2000" dirty="0">
                <a:latin typeface="Times New Roman" pitchFamily="18" charset="0"/>
                <a:cs typeface="Times New Roman" pitchFamily="18" charset="0"/>
              </a:rPr>
              <a:t>П</a:t>
            </a:r>
            <a:r>
              <a:rPr lang="ru-RU" sz="2000" dirty="0" smtClean="0">
                <a:latin typeface="Times New Roman" pitchFamily="18" charset="0"/>
                <a:cs typeface="Times New Roman" pitchFamily="18" charset="0"/>
              </a:rPr>
              <a:t>ознакомить детей с видами мячей и видами спорта, где главным атрибутом является мяч;</a:t>
            </a:r>
          </a:p>
          <a:p>
            <a:pPr marL="457200" indent="-457200">
              <a:buAutoNum type="arabicPeriod"/>
            </a:pPr>
            <a:r>
              <a:rPr lang="ru-RU" sz="2000" dirty="0" smtClean="0">
                <a:latin typeface="Times New Roman" pitchFamily="18" charset="0"/>
                <a:cs typeface="Times New Roman" pitchFamily="18" charset="0"/>
              </a:rPr>
              <a:t>Вызвать интерес у детей к спортивным играм с мячом;</a:t>
            </a:r>
          </a:p>
          <a:p>
            <a:pPr marL="457200" indent="-457200">
              <a:buAutoNum type="arabicPeriod"/>
            </a:pPr>
            <a:r>
              <a:rPr lang="ru-RU" sz="2000" dirty="0" smtClean="0">
                <a:latin typeface="Times New Roman" pitchFamily="18" charset="0"/>
                <a:cs typeface="Times New Roman" pitchFamily="18" charset="0"/>
              </a:rPr>
              <a:t>Дать знания о правилах в игре;</a:t>
            </a:r>
          </a:p>
          <a:p>
            <a:pPr marL="457200" indent="-457200">
              <a:buAutoNum type="arabicPeriod"/>
            </a:pPr>
            <a:r>
              <a:rPr lang="ru-RU" sz="2000" dirty="0">
                <a:latin typeface="Times New Roman" pitchFamily="18" charset="0"/>
                <a:cs typeface="Times New Roman" pitchFamily="18" charset="0"/>
              </a:rPr>
              <a:t> </a:t>
            </a:r>
            <a:r>
              <a:rPr lang="ru-RU" sz="2000" dirty="0" smtClean="0">
                <a:latin typeface="Times New Roman" pitchFamily="18" charset="0"/>
                <a:cs typeface="Times New Roman" pitchFamily="18" charset="0"/>
              </a:rPr>
              <a:t>Расширить знания о форме спортсменов и её назначении;</a:t>
            </a:r>
          </a:p>
          <a:p>
            <a:pPr marL="457200" indent="-457200">
              <a:buAutoNum type="arabicPeriod"/>
            </a:pPr>
            <a:r>
              <a:rPr lang="ru-RU" sz="2000" dirty="0" smtClean="0">
                <a:latin typeface="Times New Roman" pitchFamily="18" charset="0"/>
                <a:cs typeface="Times New Roman" pitchFamily="18" charset="0"/>
              </a:rPr>
              <a:t>Расширить знания о видах мячей и спортивных играх;</a:t>
            </a:r>
          </a:p>
          <a:p>
            <a:pPr marL="457200" indent="-457200">
              <a:buAutoNum type="arabicPeriod"/>
            </a:pPr>
            <a:r>
              <a:rPr lang="ru-RU" sz="2000" dirty="0" smtClean="0">
                <a:latin typeface="Times New Roman" pitchFamily="18" charset="0"/>
                <a:cs typeface="Times New Roman" pitchFamily="18" charset="0"/>
              </a:rPr>
              <a:t>Расширить словарный запас детей за счёт новых слов. Продолжать развивать навык связной речи в процессе ответов на вопросы.</a:t>
            </a:r>
            <a:endParaRPr lang="ru-RU" sz="2000" dirty="0">
              <a:latin typeface="Times New Roman" pitchFamily="18" charset="0"/>
              <a:cs typeface="Times New Roman" pitchFamily="18" charset="0"/>
            </a:endParaRPr>
          </a:p>
        </p:txBody>
      </p:sp>
    </p:spTree>
    <p:extLst>
      <p:ext uri="{BB962C8B-B14F-4D97-AF65-F5344CB8AC3E}">
        <p14:creationId xmlns:p14="http://schemas.microsoft.com/office/powerpoint/2010/main" val="4241266034"/>
      </p:ext>
    </p:extLst>
  </p:cSld>
  <p:clrMapOvr>
    <a:masterClrMapping/>
  </p:clrMapOvr>
  <mc:AlternateContent xmlns:mc="http://schemas.openxmlformats.org/markup-compatibility/2006">
    <mc:Choice xmlns:p14="http://schemas.microsoft.com/office/powerpoint/2010/main" Requires="p14">
      <p:transition spd="med" p14:dur="700">
        <p:fade/>
        <p:sndAc>
          <p:stSnd>
            <p:snd r:embed="rId2" name="chimes.wav"/>
          </p:stSnd>
        </p:sndAc>
      </p:transition>
    </mc:Choice>
    <mc:Fallback>
      <p:transition spd="med">
        <p:fade/>
        <p:sndAc>
          <p:stSnd>
            <p:snd r:embed="rId2" name="chimes.wav"/>
          </p:stSnd>
        </p:sndAc>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a:xfrm>
            <a:off x="3347864" y="764704"/>
            <a:ext cx="5637010" cy="1872208"/>
          </a:xfrm>
        </p:spPr>
        <p:txBody>
          <a:bodyPr/>
          <a:lstStyle/>
          <a:p>
            <a:pPr algn="r"/>
            <a:r>
              <a:rPr lang="ru-RU" dirty="0" smtClean="0"/>
              <a:t>Презентацию разработала и подготовила воспитатель ГБДОУ д/с №29</a:t>
            </a:r>
          </a:p>
          <a:p>
            <a:pPr algn="r"/>
            <a:r>
              <a:rPr lang="ru-RU" dirty="0" err="1" smtClean="0"/>
              <a:t>Дериглазова</a:t>
            </a:r>
            <a:r>
              <a:rPr lang="ru-RU" dirty="0" smtClean="0"/>
              <a:t>                                                Кристина Владимировна.</a:t>
            </a:r>
            <a:endParaRPr lang="ru-RU" dirty="0"/>
          </a:p>
        </p:txBody>
      </p:sp>
    </p:spTree>
    <p:extLst>
      <p:ext uri="{BB962C8B-B14F-4D97-AF65-F5344CB8AC3E}">
        <p14:creationId xmlns:p14="http://schemas.microsoft.com/office/powerpoint/2010/main" val="220118310"/>
      </p:ext>
    </p:extLst>
  </p:cSld>
  <p:clrMapOvr>
    <a:masterClrMapping/>
  </p:clrMapOvr>
  <mc:AlternateContent xmlns:mc="http://schemas.openxmlformats.org/markup-compatibility/2006">
    <mc:Choice xmlns:p14="http://schemas.microsoft.com/office/powerpoint/2010/main" Requires="p14">
      <p:transition spd="med" p14:dur="700">
        <p:fade/>
        <p:sndAc>
          <p:stSnd>
            <p:snd r:embed="rId2" name="chimes.wav"/>
          </p:stSnd>
        </p:sndAc>
      </p:transition>
    </mc:Choice>
    <mc:Fallback>
      <p:transition spd="med">
        <p:fade/>
        <p:sndAc>
          <p:stSnd>
            <p:snd r:embed="rId2" name="chimes.wav"/>
          </p:stSnd>
        </p:sndAc>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a:xfrm>
            <a:off x="467544" y="476672"/>
            <a:ext cx="5637010" cy="882119"/>
          </a:xfrm>
        </p:spPr>
        <p:txBody>
          <a:bodyPr>
            <a:noAutofit/>
          </a:bodyPr>
          <a:lstStyle/>
          <a:p>
            <a:r>
              <a:rPr lang="ru-RU" sz="2800" dirty="0">
                <a:latin typeface="Times New Roman" pitchFamily="18" charset="0"/>
                <a:cs typeface="Times New Roman" pitchFamily="18" charset="0"/>
              </a:rPr>
              <a:t>Н. Радченко</a:t>
            </a:r>
          </a:p>
          <a:p>
            <a:endParaRPr lang="ru-RU" sz="2800" dirty="0">
              <a:latin typeface="Times New Roman" pitchFamily="18" charset="0"/>
              <a:cs typeface="Times New Roman" pitchFamily="18" charset="0"/>
            </a:endParaRPr>
          </a:p>
          <a:p>
            <a:r>
              <a:rPr lang="ru-RU" sz="2800" dirty="0">
                <a:latin typeface="Times New Roman" pitchFamily="18" charset="0"/>
                <a:cs typeface="Times New Roman" pitchFamily="18" charset="0"/>
              </a:rPr>
              <a:t>Мой веселый мячик</a:t>
            </a:r>
          </a:p>
          <a:p>
            <a:r>
              <a:rPr lang="ru-RU" sz="2800" dirty="0">
                <a:latin typeface="Times New Roman" pitchFamily="18" charset="0"/>
                <a:cs typeface="Times New Roman" pitchFamily="18" charset="0"/>
              </a:rPr>
              <a:t>Прыгает и скачет:</a:t>
            </a:r>
          </a:p>
          <a:p>
            <a:r>
              <a:rPr lang="ru-RU" sz="2800" dirty="0">
                <a:latin typeface="Times New Roman" pitchFamily="18" charset="0"/>
                <a:cs typeface="Times New Roman" pitchFamily="18" charset="0"/>
              </a:rPr>
              <a:t>Прыг-скок - в уголок,</a:t>
            </a:r>
          </a:p>
          <a:p>
            <a:r>
              <a:rPr lang="ru-RU" sz="2800" dirty="0">
                <a:latin typeface="Times New Roman" pitchFamily="18" charset="0"/>
                <a:cs typeface="Times New Roman" pitchFamily="18" charset="0"/>
              </a:rPr>
              <a:t>А потом обратно.</a:t>
            </a:r>
          </a:p>
          <a:p>
            <a:r>
              <a:rPr lang="ru-RU" sz="2800" dirty="0" smtClean="0">
                <a:latin typeface="Times New Roman" pitchFamily="18" charset="0"/>
                <a:cs typeface="Times New Roman" pitchFamily="18" charset="0"/>
              </a:rPr>
              <a:t>Вот </a:t>
            </a:r>
            <a:r>
              <a:rPr lang="ru-RU" sz="2800" dirty="0">
                <a:latin typeface="Times New Roman" pitchFamily="18" charset="0"/>
                <a:cs typeface="Times New Roman" pitchFamily="18" charset="0"/>
              </a:rPr>
              <a:t>как мы вечерок</a:t>
            </a:r>
          </a:p>
          <a:p>
            <a:r>
              <a:rPr lang="ru-RU" sz="2800" dirty="0">
                <a:latin typeface="Times New Roman" pitchFamily="18" charset="0"/>
                <a:cs typeface="Times New Roman" pitchFamily="18" charset="0"/>
              </a:rPr>
              <a:t>Провели приятно!</a:t>
            </a: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9640" y="548680"/>
            <a:ext cx="3506138" cy="4955672"/>
          </a:xfrm>
          <a:prstGeom prst="rect">
            <a:avLst/>
          </a:prstGeom>
          <a:ln>
            <a:noFill/>
          </a:ln>
          <a:effectLst>
            <a:softEdge rad="112500"/>
          </a:effectLst>
        </p:spPr>
      </p:pic>
    </p:spTree>
    <p:extLst>
      <p:ext uri="{BB962C8B-B14F-4D97-AF65-F5344CB8AC3E}">
        <p14:creationId xmlns:p14="http://schemas.microsoft.com/office/powerpoint/2010/main" val="306647502"/>
      </p:ext>
    </p:extLst>
  </p:cSld>
  <p:clrMapOvr>
    <a:masterClrMapping/>
  </p:clrMapOvr>
  <mc:AlternateContent xmlns:mc="http://schemas.openxmlformats.org/markup-compatibility/2006">
    <mc:Choice xmlns:p14="http://schemas.microsoft.com/office/powerpoint/2010/main" Requires="p14">
      <p:transition spd="med" p14:dur="700">
        <p:fade/>
        <p:sndAc>
          <p:stSnd>
            <p:snd r:embed="rId2" name="chimes.wav"/>
          </p:stSnd>
        </p:sndAc>
      </p:transition>
    </mc:Choice>
    <mc:Fallback>
      <p:transition spd="med">
        <p:fade/>
        <p:sndAc>
          <p:stSnd>
            <p:snd r:embed="rId2" name="chimes.wav"/>
          </p:stSnd>
        </p:sndAc>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a:xfrm>
            <a:off x="755576" y="1484784"/>
            <a:ext cx="7488832" cy="2952328"/>
          </a:xfrm>
        </p:spPr>
        <p:txBody>
          <a:bodyPr>
            <a:normAutofit fontScale="92500"/>
          </a:bodyPr>
          <a:lstStyle/>
          <a:p>
            <a:r>
              <a:rPr lang="ru-RU" dirty="0">
                <a:latin typeface="Times New Roman" pitchFamily="18" charset="0"/>
                <a:cs typeface="Times New Roman" pitchFamily="18" charset="0"/>
              </a:rPr>
              <a:t>Упражнения с мячом являются одним из наиболее древних видов физических упражнений. История не знает ни точного места, ни времени возникновения мяча и игр с мячом. Известно лишь, что мяч возник в глубокой древности и за свою историю существования претерпел много изменений. Сначала его плели из травы, пальмовых листьев, изготавливали из плодов деревьев, шерсти и шкур животных, плели из тростника, скручивали из тряпок, вырезали из дерева, шили из кожи, набивая травой, опилками и другими материалами.</a:t>
            </a:r>
          </a:p>
        </p:txBody>
      </p:sp>
      <p:sp>
        <p:nvSpPr>
          <p:cNvPr id="3" name="Заголовок 2"/>
          <p:cNvSpPr>
            <a:spLocks noGrp="1"/>
          </p:cNvSpPr>
          <p:nvPr>
            <p:ph type="ctrTitle"/>
          </p:nvPr>
        </p:nvSpPr>
        <p:spPr>
          <a:xfrm>
            <a:off x="971600" y="260648"/>
            <a:ext cx="7175351" cy="1793167"/>
          </a:xfrm>
        </p:spPr>
        <p:txBody>
          <a:bodyPr/>
          <a:lstStyle/>
          <a:p>
            <a:r>
              <a:rPr lang="ru-RU" sz="4800" dirty="0" smtClean="0"/>
              <a:t>«Из истории мяча»</a:t>
            </a:r>
            <a:endParaRPr lang="ru-RU" sz="4800" dirty="0"/>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9872" y="4653136"/>
            <a:ext cx="1800225" cy="1800225"/>
          </a:xfrm>
          <a:prstGeom prst="ellipse">
            <a:avLst/>
          </a:prstGeom>
          <a:ln>
            <a:noFill/>
          </a:ln>
          <a:effectLst>
            <a:softEdge rad="112500"/>
          </a:effectLst>
        </p:spPr>
      </p:pic>
    </p:spTree>
    <p:extLst>
      <p:ext uri="{BB962C8B-B14F-4D97-AF65-F5344CB8AC3E}">
        <p14:creationId xmlns:p14="http://schemas.microsoft.com/office/powerpoint/2010/main" val="2830009570"/>
      </p:ext>
    </p:extLst>
  </p:cSld>
  <p:clrMapOvr>
    <a:masterClrMapping/>
  </p:clrMapOvr>
  <mc:AlternateContent xmlns:mc="http://schemas.openxmlformats.org/markup-compatibility/2006">
    <mc:Choice xmlns:p14="http://schemas.microsoft.com/office/powerpoint/2010/main" Requires="p14">
      <p:transition spd="med" p14:dur="700">
        <p:fade/>
        <p:sndAc>
          <p:stSnd>
            <p:snd r:embed="rId2" name="chimes.wav"/>
          </p:stSnd>
        </p:sndAc>
      </p:transition>
    </mc:Choice>
    <mc:Fallback>
      <p:transition spd="med">
        <p:fade/>
        <p:sndAc>
          <p:stSnd>
            <p:snd r:embed="rId2" name="chimes.wav"/>
          </p:stSnd>
        </p:sndAc>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a:xfrm>
            <a:off x="1115616" y="2708920"/>
            <a:ext cx="6861146" cy="882119"/>
          </a:xfrm>
        </p:spPr>
        <p:txBody>
          <a:bodyPr>
            <a:noAutofit/>
          </a:bodyPr>
          <a:lstStyle/>
          <a:p>
            <a:r>
              <a:rPr lang="ru-RU" sz="2400" dirty="0" smtClean="0">
                <a:latin typeface="Times New Roman" pitchFamily="18" charset="0"/>
                <a:cs typeface="Times New Roman" pitchFamily="18" charset="0"/>
              </a:rPr>
              <a:t>Мячи бывают большие и маленькие, резиновые, кожаные</a:t>
            </a:r>
            <a:r>
              <a:rPr lang="ru-RU" sz="2400" dirty="0">
                <a:latin typeface="Times New Roman" pitchFamily="18" charset="0"/>
                <a:cs typeface="Times New Roman" pitchFamily="18" charset="0"/>
              </a:rPr>
              <a:t> </a:t>
            </a:r>
            <a:r>
              <a:rPr lang="ru-RU" sz="2400" dirty="0" smtClean="0">
                <a:latin typeface="Times New Roman" pitchFamily="18" charset="0"/>
                <a:cs typeface="Times New Roman" pitchFamily="18" charset="0"/>
              </a:rPr>
              <a:t>и пластмассовые, круглые и вытянутые.</a:t>
            </a:r>
          </a:p>
          <a:p>
            <a:endParaRPr lang="ru-RU" sz="2400" dirty="0">
              <a:latin typeface="Times New Roman" pitchFamily="18" charset="0"/>
              <a:cs typeface="Times New Roman" pitchFamily="18" charset="0"/>
            </a:endParaRPr>
          </a:p>
        </p:txBody>
      </p:sp>
      <p:sp>
        <p:nvSpPr>
          <p:cNvPr id="3" name="Заголовок 2"/>
          <p:cNvSpPr>
            <a:spLocks noGrp="1"/>
          </p:cNvSpPr>
          <p:nvPr>
            <p:ph type="ctrTitle"/>
          </p:nvPr>
        </p:nvSpPr>
        <p:spPr>
          <a:xfrm>
            <a:off x="827584" y="548680"/>
            <a:ext cx="7175351" cy="1793167"/>
          </a:xfrm>
        </p:spPr>
        <p:txBody>
          <a:bodyPr/>
          <a:lstStyle/>
          <a:p>
            <a:pPr algn="ctr"/>
            <a:r>
              <a:rPr lang="ru-RU" sz="3600" dirty="0" smtClean="0"/>
              <a:t>Современный мяч имеет самый разнообразный вид, форму и размер.</a:t>
            </a:r>
            <a:endParaRPr lang="ru-RU" sz="3600" dirty="0"/>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997310" y="2987466"/>
            <a:ext cx="2933355" cy="3960440"/>
          </a:xfrm>
          <a:prstGeom prst="rect">
            <a:avLst/>
          </a:prstGeom>
          <a:ln>
            <a:noFill/>
          </a:ln>
          <a:effectLst>
            <a:softEdge rad="112500"/>
          </a:effectLst>
        </p:spPr>
      </p:pic>
    </p:spTree>
    <p:extLst>
      <p:ext uri="{BB962C8B-B14F-4D97-AF65-F5344CB8AC3E}">
        <p14:creationId xmlns:p14="http://schemas.microsoft.com/office/powerpoint/2010/main" val="1116016393"/>
      </p:ext>
    </p:extLst>
  </p:cSld>
  <p:clrMapOvr>
    <a:masterClrMapping/>
  </p:clrMapOvr>
  <mc:AlternateContent xmlns:mc="http://schemas.openxmlformats.org/markup-compatibility/2006">
    <mc:Choice xmlns:p14="http://schemas.microsoft.com/office/powerpoint/2010/main" Requires="p14">
      <p:transition spd="slow" p14:dur="2000">
        <p:sndAc>
          <p:stSnd>
            <p:snd r:embed="rId2" name="chimes.wav"/>
          </p:stSnd>
        </p:sndAc>
      </p:transition>
    </mc:Choice>
    <mc:Fallback>
      <p:transition spd="slow">
        <p:sndAc>
          <p:stSnd>
            <p:snd r:embed="rId2" name="chimes.wav"/>
          </p:stSnd>
        </p:sndAc>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a:xfrm>
            <a:off x="1835696" y="548680"/>
            <a:ext cx="5637010" cy="882119"/>
          </a:xfrm>
        </p:spPr>
        <p:txBody>
          <a:bodyPr>
            <a:noAutofit/>
          </a:bodyPr>
          <a:lstStyle/>
          <a:p>
            <a:pPr algn="ctr"/>
            <a:r>
              <a:rPr lang="ru-RU" sz="2400" dirty="0" smtClean="0">
                <a:latin typeface="Times New Roman" pitchFamily="18" charset="0"/>
                <a:cs typeface="Times New Roman" pitchFamily="18" charset="0"/>
              </a:rPr>
              <a:t>Какие мячи Вы знаете и в какую игру с ним можно поиграть? </a:t>
            </a:r>
          </a:p>
          <a:p>
            <a:pPr algn="ctr"/>
            <a:r>
              <a:rPr lang="ru-RU" sz="2400" dirty="0" smtClean="0">
                <a:latin typeface="Times New Roman" pitchFamily="18" charset="0"/>
                <a:cs typeface="Times New Roman" pitchFamily="18" charset="0"/>
              </a:rPr>
              <a:t>Правильно ребята, есть футбольный мячик, баскетбольный, волейбольный и </a:t>
            </a:r>
            <a:r>
              <a:rPr lang="ru-RU" sz="2400" dirty="0" err="1" smtClean="0">
                <a:latin typeface="Times New Roman" pitchFamily="18" charset="0"/>
                <a:cs typeface="Times New Roman" pitchFamily="18" charset="0"/>
              </a:rPr>
              <a:t>фитбол</a:t>
            </a:r>
            <a:r>
              <a:rPr lang="ru-RU" sz="2400" dirty="0" smtClean="0">
                <a:latin typeface="Times New Roman" pitchFamily="18" charset="0"/>
                <a:cs typeface="Times New Roman" pitchFamily="18" charset="0"/>
              </a:rPr>
              <a:t>! Но это ещё не всё!</a:t>
            </a:r>
          </a:p>
          <a:p>
            <a:pPr algn="ctr"/>
            <a:r>
              <a:rPr lang="ru-RU" sz="2400" dirty="0" smtClean="0">
                <a:latin typeface="Times New Roman" pitchFamily="18" charset="0"/>
                <a:cs typeface="Times New Roman" pitchFamily="18" charset="0"/>
              </a:rPr>
              <a:t>Давайте с Вами посмотрим на те, которые Вам знакомы и на те, о которых Вы ещё не знаете! </a:t>
            </a: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7824" y="3789040"/>
            <a:ext cx="3048500" cy="3068960"/>
          </a:xfrm>
          <a:prstGeom prst="rect">
            <a:avLst/>
          </a:prstGeom>
          <a:ln>
            <a:noFill/>
          </a:ln>
          <a:effectLst>
            <a:softEdge rad="112500"/>
          </a:effectLst>
        </p:spPr>
      </p:pic>
    </p:spTree>
    <p:extLst>
      <p:ext uri="{BB962C8B-B14F-4D97-AF65-F5344CB8AC3E}">
        <p14:creationId xmlns:p14="http://schemas.microsoft.com/office/powerpoint/2010/main" val="1010715338"/>
      </p:ext>
    </p:extLst>
  </p:cSld>
  <p:clrMapOvr>
    <a:masterClrMapping/>
  </p:clrMapOvr>
  <mc:AlternateContent xmlns:mc="http://schemas.openxmlformats.org/markup-compatibility/2006">
    <mc:Choice xmlns:p14="http://schemas.microsoft.com/office/powerpoint/2010/main" Requires="p14">
      <p:transition spd="med" p14:dur="700">
        <p:fade/>
        <p:sndAc>
          <p:stSnd>
            <p:snd r:embed="rId2" name="chimes.wav"/>
          </p:stSnd>
        </p:sndAc>
      </p:transition>
    </mc:Choice>
    <mc:Fallback>
      <p:transition spd="med">
        <p:fade/>
        <p:sndAc>
          <p:stSnd>
            <p:snd r:embed="rId2" name="chimes.wav"/>
          </p:stSnd>
        </p:sndAc>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3768" y="-171400"/>
            <a:ext cx="3636085" cy="1258493"/>
          </a:xfrm>
        </p:spPr>
        <p:txBody>
          <a:bodyPr/>
          <a:lstStyle/>
          <a:p>
            <a:r>
              <a:rPr lang="ru-RU" dirty="0" smtClean="0"/>
              <a:t>Футбольный мяч</a:t>
            </a:r>
            <a:endParaRPr lang="ru-RU" dirty="0"/>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6" y="1301610"/>
            <a:ext cx="1584176" cy="1701382"/>
          </a:xfrm>
          <a:prstGeom prst="rect">
            <a:avLst/>
          </a:prstGeom>
          <a:ln>
            <a:noFill/>
          </a:ln>
          <a:effectLst>
            <a:softEdge rad="112500"/>
          </a:effectLst>
        </p:spPr>
      </p:pic>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9194" y="4816458"/>
            <a:ext cx="1584176" cy="1603110"/>
          </a:xfrm>
          <a:prstGeom prst="rect">
            <a:avLst/>
          </a:prstGeom>
          <a:ln>
            <a:noFill/>
          </a:ln>
          <a:effectLst>
            <a:softEdge rad="112500"/>
          </a:effectLst>
        </p:spPr>
      </p:pic>
      <p:pic>
        <p:nvPicPr>
          <p:cNvPr id="9" name="Рисунок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9194" y="3410065"/>
            <a:ext cx="1584175" cy="1209675"/>
          </a:xfrm>
          <a:prstGeom prst="rect">
            <a:avLst/>
          </a:prstGeom>
          <a:ln>
            <a:noFill/>
          </a:ln>
          <a:effectLst>
            <a:softEdge rad="112500"/>
          </a:effectLst>
        </p:spPr>
      </p:pic>
      <p:sp>
        <p:nvSpPr>
          <p:cNvPr id="10" name="Объект 9"/>
          <p:cNvSpPr>
            <a:spLocks noGrp="1"/>
          </p:cNvSpPr>
          <p:nvPr>
            <p:ph idx="1"/>
          </p:nvPr>
        </p:nvSpPr>
        <p:spPr>
          <a:xfrm>
            <a:off x="3779912" y="1124744"/>
            <a:ext cx="5097205" cy="5733256"/>
          </a:xfrm>
        </p:spPr>
        <p:txBody>
          <a:bodyPr>
            <a:normAutofit/>
          </a:bodyPr>
          <a:lstStyle/>
          <a:p>
            <a:pPr marL="45720" indent="0">
              <a:buNone/>
            </a:pPr>
            <a:r>
              <a:rPr lang="ru-RU" sz="2000" dirty="0" smtClean="0">
                <a:latin typeface="Times New Roman" pitchFamily="18" charset="0"/>
                <a:cs typeface="Times New Roman" pitchFamily="18" charset="0"/>
              </a:rPr>
              <a:t>Что </a:t>
            </a:r>
            <a:r>
              <a:rPr lang="ru-RU" sz="2000" dirty="0">
                <a:latin typeface="Times New Roman" pitchFamily="18" charset="0"/>
                <a:cs typeface="Times New Roman" pitchFamily="18" charset="0"/>
              </a:rPr>
              <a:t>носят футболисты?</a:t>
            </a:r>
          </a:p>
          <a:p>
            <a:pPr marL="45720" indent="0">
              <a:buNone/>
            </a:pPr>
            <a:r>
              <a:rPr lang="ru-RU" sz="2000" dirty="0">
                <a:latin typeface="Times New Roman" pitchFamily="18" charset="0"/>
                <a:cs typeface="Times New Roman" pitchFamily="18" charset="0"/>
              </a:rPr>
              <a:t>Почему именно такую спортивную форму: бутсы, футболка и </a:t>
            </a:r>
            <a:r>
              <a:rPr lang="ru-RU" sz="2000" dirty="0" smtClean="0">
                <a:latin typeface="Times New Roman" pitchFamily="18" charset="0"/>
                <a:cs typeface="Times New Roman" pitchFamily="18" charset="0"/>
              </a:rPr>
              <a:t>шорты?</a:t>
            </a:r>
          </a:p>
          <a:p>
            <a:pPr marL="45720" indent="0">
              <a:buNone/>
            </a:pPr>
            <a:r>
              <a:rPr lang="ru-RU" sz="2000" dirty="0" smtClean="0">
                <a:latin typeface="Times New Roman" pitchFamily="18" charset="0"/>
                <a:cs typeface="Times New Roman" pitchFamily="18" charset="0"/>
              </a:rPr>
              <a:t>Где проводятся футбольные игры? Правильно, на футбольном поле, которое покрыто газоном (зелёной травой). </a:t>
            </a:r>
          </a:p>
          <a:p>
            <a:pPr marL="45720" indent="0">
              <a:buNone/>
            </a:pPr>
            <a:r>
              <a:rPr lang="ru-RU" sz="2000" dirty="0" smtClean="0">
                <a:latin typeface="Times New Roman" pitchFamily="18" charset="0"/>
                <a:cs typeface="Times New Roman" pitchFamily="18" charset="0"/>
              </a:rPr>
              <a:t>В чём смысл этой игры?</a:t>
            </a:r>
          </a:p>
          <a:p>
            <a:pPr marL="45720" indent="0">
              <a:buNone/>
            </a:pPr>
            <a:r>
              <a:rPr lang="ru-RU" sz="2000" dirty="0">
                <a:latin typeface="Times New Roman" pitchFamily="18" charset="0"/>
                <a:cs typeface="Times New Roman" pitchFamily="18" charset="0"/>
              </a:rPr>
              <a:t>С</a:t>
            </a:r>
            <a:r>
              <a:rPr lang="ru-RU" sz="2000" dirty="0" smtClean="0">
                <a:latin typeface="Times New Roman" pitchFamily="18" charset="0"/>
                <a:cs typeface="Times New Roman" pitchFamily="18" charset="0"/>
              </a:rPr>
              <a:t>колько человек должно быть в команде? (11)</a:t>
            </a:r>
          </a:p>
          <a:p>
            <a:pPr marL="45720" indent="0">
              <a:buNone/>
            </a:pPr>
            <a:r>
              <a:rPr lang="ru-RU" sz="2000" dirty="0" smtClean="0">
                <a:latin typeface="Times New Roman" pitchFamily="18" charset="0"/>
                <a:cs typeface="Times New Roman" pitchFamily="18" charset="0"/>
              </a:rPr>
              <a:t>Куда нападающий забивает гол?</a:t>
            </a:r>
          </a:p>
          <a:p>
            <a:pPr marL="45720" indent="0">
              <a:buNone/>
            </a:pPr>
            <a:r>
              <a:rPr lang="ru-RU" sz="2000" dirty="0" smtClean="0">
                <a:latin typeface="Times New Roman" pitchFamily="18" charset="0"/>
                <a:cs typeface="Times New Roman" pitchFamily="18" charset="0"/>
              </a:rPr>
              <a:t>Как называется игрок, защищающий ворота?</a:t>
            </a:r>
          </a:p>
          <a:p>
            <a:pPr marL="45720" indent="0">
              <a:buNone/>
            </a:pPr>
            <a:r>
              <a:rPr lang="ru-RU" sz="2000" dirty="0" smtClean="0">
                <a:latin typeface="Times New Roman" pitchFamily="18" charset="0"/>
                <a:cs typeface="Times New Roman" pitchFamily="18" charset="0"/>
              </a:rPr>
              <a:t>Какая форма у вратаря. Зачем вратарю перчатки?</a:t>
            </a:r>
          </a:p>
          <a:p>
            <a:pPr marL="45720" indent="0">
              <a:buNone/>
            </a:pPr>
            <a:endParaRPr lang="ru-RU" sz="1800" dirty="0">
              <a:latin typeface="Times New Roman" pitchFamily="18" charset="0"/>
              <a:cs typeface="Times New Roman" pitchFamily="18" charset="0"/>
            </a:endParaRPr>
          </a:p>
        </p:txBody>
      </p:sp>
    </p:spTree>
    <p:extLst>
      <p:ext uri="{BB962C8B-B14F-4D97-AF65-F5344CB8AC3E}">
        <p14:creationId xmlns:p14="http://schemas.microsoft.com/office/powerpoint/2010/main" val="1414150944"/>
      </p:ext>
    </p:extLst>
  </p:cSld>
  <p:clrMapOvr>
    <a:masterClrMapping/>
  </p:clrMapOvr>
  <mc:AlternateContent xmlns:mc="http://schemas.openxmlformats.org/markup-compatibility/2006">
    <mc:Choice xmlns:p14="http://schemas.microsoft.com/office/powerpoint/2010/main" Requires="p14">
      <p:transition spd="med" p14:dur="700">
        <p:fade/>
        <p:sndAc>
          <p:stSnd>
            <p:snd r:embed="rId2" name="chimes.wav"/>
          </p:stSnd>
        </p:sndAc>
      </p:transition>
    </mc:Choice>
    <mc:Fallback>
      <p:transition spd="med">
        <p:fade/>
        <p:sndAc>
          <p:stSnd>
            <p:snd r:embed="rId2" name="chimes.wav"/>
          </p:stSnd>
        </p:sndAc>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51720" y="260648"/>
            <a:ext cx="4644197" cy="1258493"/>
          </a:xfrm>
        </p:spPr>
        <p:txBody>
          <a:bodyPr/>
          <a:lstStyle/>
          <a:p>
            <a:pPr algn="ctr"/>
            <a:r>
              <a:rPr lang="ru-RU" sz="4000" dirty="0" smtClean="0"/>
              <a:t>Волейбольный мяч</a:t>
            </a:r>
            <a:endParaRPr lang="ru-RU" sz="4000" dirty="0"/>
          </a:p>
        </p:txBody>
      </p:sp>
      <p:pic>
        <p:nvPicPr>
          <p:cNvPr id="5" name="Объект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732240" y="1772816"/>
            <a:ext cx="1616473" cy="2125662"/>
          </a:xfrm>
          <a:prstGeom prst="rect">
            <a:avLst/>
          </a:prstGeom>
          <a:ln>
            <a:noFill/>
          </a:ln>
          <a:effectLst>
            <a:softEdge rad="112500"/>
          </a:effectLst>
        </p:spPr>
      </p:pic>
      <p:sp>
        <p:nvSpPr>
          <p:cNvPr id="4" name="Текст 3"/>
          <p:cNvSpPr>
            <a:spLocks noGrp="1"/>
          </p:cNvSpPr>
          <p:nvPr>
            <p:ph type="body" sz="half" idx="2"/>
          </p:nvPr>
        </p:nvSpPr>
        <p:spPr>
          <a:xfrm>
            <a:off x="323528" y="1988840"/>
            <a:ext cx="4896544" cy="5112568"/>
          </a:xfrm>
        </p:spPr>
        <p:txBody>
          <a:bodyPr>
            <a:normAutofit/>
          </a:bodyPr>
          <a:lstStyle/>
          <a:p>
            <a:r>
              <a:rPr lang="ru-RU" sz="2000" dirty="0" smtClean="0">
                <a:latin typeface="Times New Roman" pitchFamily="18" charset="0"/>
                <a:cs typeface="Times New Roman" pitchFamily="18" charset="0"/>
              </a:rPr>
              <a:t>Какую форму носят волейболисты?</a:t>
            </a:r>
          </a:p>
          <a:p>
            <a:r>
              <a:rPr lang="ru-RU" sz="2000" dirty="0" smtClean="0">
                <a:latin typeface="Times New Roman" pitchFamily="18" charset="0"/>
                <a:cs typeface="Times New Roman" pitchFamily="18" charset="0"/>
              </a:rPr>
              <a:t>Почему именно такую форму: кроссовки, майка шорты?</a:t>
            </a:r>
          </a:p>
          <a:p>
            <a:r>
              <a:rPr lang="ru-RU" sz="2000" dirty="0" smtClean="0">
                <a:latin typeface="Times New Roman" pitchFamily="18" charset="0"/>
                <a:cs typeface="Times New Roman" pitchFamily="18" charset="0"/>
              </a:rPr>
              <a:t>Где проводятся игры по волейболу? Правильно в спортивном зале, а так же на открытом воздухе (пляжный волейбол).</a:t>
            </a:r>
          </a:p>
          <a:p>
            <a:r>
              <a:rPr lang="ru-RU" sz="2000" dirty="0" smtClean="0">
                <a:latin typeface="Times New Roman" pitchFamily="18" charset="0"/>
                <a:cs typeface="Times New Roman" pitchFamily="18" charset="0"/>
              </a:rPr>
              <a:t>В чём смысл этой игры? Правильно, необходимо забросить мяч за сетку на сторону противника. </a:t>
            </a:r>
          </a:p>
          <a:p>
            <a:r>
              <a:rPr lang="ru-RU" sz="2000" dirty="0" smtClean="0">
                <a:latin typeface="Times New Roman" pitchFamily="18" charset="0"/>
                <a:cs typeface="Times New Roman" pitchFamily="18" charset="0"/>
              </a:rPr>
              <a:t>В волейбол играю только руками.</a:t>
            </a:r>
          </a:p>
          <a:p>
            <a:endParaRPr lang="ru-RU" sz="2000" dirty="0">
              <a:latin typeface="Times New Roman" pitchFamily="18" charset="0"/>
              <a:cs typeface="Times New Roman" pitchFamily="18" charset="0"/>
            </a:endParaRPr>
          </a:p>
        </p:txBody>
      </p:sp>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6136" y="4365104"/>
            <a:ext cx="2762250" cy="2152650"/>
          </a:xfrm>
          <a:prstGeom prst="rect">
            <a:avLst/>
          </a:prstGeom>
          <a:ln>
            <a:noFill/>
          </a:ln>
          <a:effectLst>
            <a:softEdge rad="112500"/>
          </a:effectLst>
        </p:spPr>
      </p:pic>
    </p:spTree>
    <p:extLst>
      <p:ext uri="{BB962C8B-B14F-4D97-AF65-F5344CB8AC3E}">
        <p14:creationId xmlns:p14="http://schemas.microsoft.com/office/powerpoint/2010/main" val="3199661388"/>
      </p:ext>
    </p:extLst>
  </p:cSld>
  <p:clrMapOvr>
    <a:masterClrMapping/>
  </p:clrMapOvr>
  <mc:AlternateContent xmlns:mc="http://schemas.openxmlformats.org/markup-compatibility/2006">
    <mc:Choice xmlns:p14="http://schemas.microsoft.com/office/powerpoint/2010/main" Requires="p14">
      <p:transition spd="med" p14:dur="700">
        <p:fade/>
        <p:sndAc>
          <p:stSnd>
            <p:snd r:embed="rId2" name="chimes.wav"/>
          </p:stSnd>
        </p:sndAc>
      </p:transition>
    </mc:Choice>
    <mc:Fallback>
      <p:transition spd="med">
        <p:fade/>
        <p:sndAc>
          <p:stSnd>
            <p:snd r:embed="rId2" name="chimes.wav"/>
          </p:stSnd>
        </p:sndAc>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39752" y="548680"/>
            <a:ext cx="5760640" cy="864096"/>
          </a:xfrm>
        </p:spPr>
        <p:txBody>
          <a:bodyPr/>
          <a:lstStyle/>
          <a:p>
            <a:r>
              <a:rPr lang="ru-RU" sz="4400" dirty="0" smtClean="0"/>
              <a:t>Баскетбол</a:t>
            </a:r>
            <a:endParaRPr lang="ru-RU" sz="4400" dirty="0"/>
          </a:p>
        </p:txBody>
      </p:sp>
      <p:sp>
        <p:nvSpPr>
          <p:cNvPr id="3" name="Объект 2"/>
          <p:cNvSpPr>
            <a:spLocks noGrp="1"/>
          </p:cNvSpPr>
          <p:nvPr>
            <p:ph idx="1"/>
          </p:nvPr>
        </p:nvSpPr>
        <p:spPr>
          <a:xfrm>
            <a:off x="4499992" y="1700808"/>
            <a:ext cx="4017085" cy="3739084"/>
          </a:xfrm>
        </p:spPr>
        <p:txBody>
          <a:bodyPr>
            <a:normAutofit/>
          </a:bodyPr>
          <a:lstStyle/>
          <a:p>
            <a:pPr marL="45720" indent="0">
              <a:buNone/>
            </a:pPr>
            <a:r>
              <a:rPr lang="ru-RU" sz="2000" dirty="0" smtClean="0">
                <a:latin typeface="Times New Roman" pitchFamily="18" charset="0"/>
                <a:cs typeface="Times New Roman" pitchFamily="18" charset="0"/>
              </a:rPr>
              <a:t>Какая форма у баскетболистов? Почему?</a:t>
            </a:r>
          </a:p>
          <a:p>
            <a:pPr marL="45720" indent="0">
              <a:buNone/>
            </a:pPr>
            <a:r>
              <a:rPr lang="ru-RU" sz="2000" dirty="0" smtClean="0">
                <a:latin typeface="Times New Roman" pitchFamily="18" charset="0"/>
                <a:cs typeface="Times New Roman" pitchFamily="18" charset="0"/>
              </a:rPr>
              <a:t>Обратите внимание, как выглядит баскетбольная площадка: что на ней есть?</a:t>
            </a:r>
          </a:p>
          <a:p>
            <a:pPr marL="45720" indent="0">
              <a:buNone/>
            </a:pPr>
            <a:r>
              <a:rPr lang="ru-RU" sz="2000" dirty="0" smtClean="0">
                <a:latin typeface="Times New Roman" pitchFamily="18" charset="0"/>
                <a:cs typeface="Times New Roman" pitchFamily="18" charset="0"/>
              </a:rPr>
              <a:t>Правильно, баскетбольное кольцо.</a:t>
            </a:r>
          </a:p>
          <a:p>
            <a:pPr marL="45720" indent="0">
              <a:buNone/>
            </a:pPr>
            <a:r>
              <a:rPr lang="ru-RU" sz="2000" dirty="0" smtClean="0">
                <a:latin typeface="Times New Roman" pitchFamily="18" charset="0"/>
                <a:cs typeface="Times New Roman" pitchFamily="18" charset="0"/>
              </a:rPr>
              <a:t>В чём смысл этой игры?</a:t>
            </a:r>
          </a:p>
          <a:p>
            <a:pPr marL="45720" indent="0">
              <a:buNone/>
            </a:pPr>
            <a:endParaRPr lang="ru-RU" sz="2000" dirty="0">
              <a:latin typeface="Times New Roman" pitchFamily="18" charset="0"/>
              <a:cs typeface="Times New Roman" pitchFamily="18" charset="0"/>
            </a:endParaRP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540" y="1052736"/>
            <a:ext cx="2126010" cy="1842542"/>
          </a:xfrm>
          <a:prstGeom prst="rect">
            <a:avLst/>
          </a:prstGeom>
          <a:ln>
            <a:noFill/>
          </a:ln>
          <a:effectLst>
            <a:softEdge rad="112500"/>
          </a:effectLst>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9828" y="2895278"/>
            <a:ext cx="1367433" cy="1695617"/>
          </a:xfrm>
          <a:prstGeom prst="rect">
            <a:avLst/>
          </a:prstGeom>
          <a:ln>
            <a:noFill/>
          </a:ln>
          <a:effectLst>
            <a:softEdge rad="112500"/>
          </a:effectLst>
        </p:spPr>
      </p:pic>
      <p:pic>
        <p:nvPicPr>
          <p:cNvPr id="8" name="Рисунок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61" y="4725144"/>
            <a:ext cx="1881771" cy="1866716"/>
          </a:xfrm>
          <a:prstGeom prst="rect">
            <a:avLst/>
          </a:prstGeom>
          <a:ln>
            <a:noFill/>
          </a:ln>
          <a:effectLst>
            <a:softEdge rad="112500"/>
          </a:effectLst>
        </p:spPr>
      </p:pic>
    </p:spTree>
    <p:extLst>
      <p:ext uri="{BB962C8B-B14F-4D97-AF65-F5344CB8AC3E}">
        <p14:creationId xmlns:p14="http://schemas.microsoft.com/office/powerpoint/2010/main" val="356764743"/>
      </p:ext>
    </p:extLst>
  </p:cSld>
  <p:clrMapOvr>
    <a:masterClrMapping/>
  </p:clrMapOvr>
  <mc:AlternateContent xmlns:mc="http://schemas.openxmlformats.org/markup-compatibility/2006">
    <mc:Choice xmlns:p14="http://schemas.microsoft.com/office/powerpoint/2010/main" Requires="p14">
      <p:transition spd="med" p14:dur="700">
        <p:fade/>
        <p:sndAc>
          <p:stSnd>
            <p:snd r:embed="rId2" name="chimes.wav"/>
          </p:stSnd>
        </p:sndAc>
      </p:transition>
    </mc:Choice>
    <mc:Fallback>
      <p:transition spd="med">
        <p:fade/>
        <p:sndAc>
          <p:stSnd>
            <p:snd r:embed="rId2" name="chimes.wav"/>
          </p:stSnd>
        </p:sndAc>
      </p:transition>
    </mc:Fallback>
  </mc:AlternateContent>
  <p:timing>
    <p:tnLst>
      <p:par>
        <p:cTn id="1" dur="indefinite" restart="never" nodeType="tmRoot"/>
      </p:par>
    </p:tnLst>
  </p:timing>
</p:sld>
</file>

<file path=ppt/theme/theme1.xml><?xml version="1.0" encoding="utf-8"?>
<a:theme xmlns:a="http://schemas.openxmlformats.org/drawingml/2006/main" name="Воздушный поток">
  <a:themeElements>
    <a:clrScheme name="Другая 5">
      <a:dk1>
        <a:srgbClr val="1F3405"/>
      </a:dk1>
      <a:lt1>
        <a:sysClr val="window" lastClr="FFFFFF"/>
      </a:lt1>
      <a:dk2>
        <a:srgbClr val="1F3405"/>
      </a:dk2>
      <a:lt2>
        <a:srgbClr val="D1F4A6"/>
      </a:lt2>
      <a:accent1>
        <a:srgbClr val="1F3405"/>
      </a:accent1>
      <a:accent2>
        <a:srgbClr val="B4ED6C"/>
      </a:accent2>
      <a:accent3>
        <a:srgbClr val="1F3405"/>
      </a:accent3>
      <a:accent4>
        <a:srgbClr val="1F3405"/>
      </a:accent4>
      <a:accent5>
        <a:srgbClr val="609E12"/>
      </a:accent5>
      <a:accent6>
        <a:srgbClr val="1F3405"/>
      </a:accent6>
      <a:hlink>
        <a:srgbClr val="CDF39D"/>
      </a:hlink>
      <a:folHlink>
        <a:srgbClr val="E6F9CE"/>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167</TotalTime>
  <Words>982</Words>
  <Application>Microsoft Office PowerPoint</Application>
  <PresentationFormat>Экран (4:3)</PresentationFormat>
  <Paragraphs>81</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Воздушный поток</vt:lpstr>
      <vt:lpstr>«Мой весёлый, звонкий мяч»</vt:lpstr>
      <vt:lpstr>Презентация PowerPoint</vt:lpstr>
      <vt:lpstr>Презентация PowerPoint</vt:lpstr>
      <vt:lpstr>«Из истории мяча»</vt:lpstr>
      <vt:lpstr>Современный мяч имеет самый разнообразный вид, форму и размер.</vt:lpstr>
      <vt:lpstr>Презентация PowerPoint</vt:lpstr>
      <vt:lpstr>Футбольный мяч</vt:lpstr>
      <vt:lpstr>Волейбольный мяч</vt:lpstr>
      <vt:lpstr>Баскетбол</vt:lpstr>
      <vt:lpstr>Фитбол</vt:lpstr>
      <vt:lpstr>Презентация PowerPoint</vt:lpstr>
      <vt:lpstr>Какие ещё бывают мячи?</vt:lpstr>
      <vt:lpstr>Теннисный мяч</vt:lpstr>
      <vt:lpstr>«Пинг-понг»  или настольный теннис.</vt:lpstr>
      <vt:lpstr>Американский футбол</vt:lpstr>
      <vt:lpstr>Бейсбо́л</vt:lpstr>
      <vt:lpstr>Презентация PowerPoint</vt:lpstr>
      <vt:lpstr>Сравните СПОРТИВНУЮ ФОРМУ ФУТБОЛИСТОВ.</vt:lpstr>
      <vt:lpstr>И в заключении, хочу сказать, что какими бы не были мячи разными, они наши друзья с самого детства и до зрелого возраста. Играть с мячом любят и взрослые и дети. Игры с мячом увлекательны и интересны. Спасибо за внимание!</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«Мой весёлый, звонкий мяч»</dc:title>
  <dc:creator>User</dc:creator>
  <cp:lastModifiedBy>User</cp:lastModifiedBy>
  <cp:revision>20</cp:revision>
  <dcterms:created xsi:type="dcterms:W3CDTF">2014-11-20T16:52:13Z</dcterms:created>
  <dcterms:modified xsi:type="dcterms:W3CDTF">2014-11-21T06:23:34Z</dcterms:modified>
</cp:coreProperties>
</file>