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63" r:id="rId3"/>
    <p:sldId id="264" r:id="rId4"/>
    <p:sldId id="265" r:id="rId5"/>
    <p:sldId id="267" r:id="rId6"/>
    <p:sldId id="268" r:id="rId7"/>
    <p:sldId id="257" r:id="rId8"/>
    <p:sldId id="258" r:id="rId9"/>
    <p:sldId id="259" r:id="rId10"/>
    <p:sldId id="260" r:id="rId11"/>
    <p:sldId id="261" r:id="rId12"/>
    <p:sldId id="269" r:id="rId13"/>
    <p:sldId id="270" r:id="rId14"/>
    <p:sldId id="271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2895600" y="4303713"/>
            <a:ext cx="3276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1066800"/>
            <a:ext cx="86868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336" y="0"/>
            <a:chExt cx="2064" cy="1344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008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344" y="1008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728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064" y="672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2" y="336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336" y="0"/>
              <a:ext cx="336" cy="336"/>
            </a:xfrm>
            <a:prstGeom prst="rect">
              <a:avLst/>
            </a:pr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533400" y="0"/>
            <a:ext cx="3276600" cy="2133600"/>
            <a:chOff x="2736" y="96"/>
            <a:chExt cx="2064" cy="1344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08" y="768"/>
              <a:ext cx="336" cy="336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744" y="1104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28" y="432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464" y="768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072" y="432"/>
              <a:ext cx="336" cy="336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736" y="96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114800" y="4191000"/>
            <a:ext cx="211138" cy="21113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4419600" y="4191000"/>
            <a:ext cx="211138" cy="211138"/>
          </a:xfrm>
          <a:prstGeom prst="rect">
            <a:avLst/>
          </a:prstGeom>
          <a:solidFill>
            <a:schemeClr val="bg2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724400" y="4191000"/>
            <a:ext cx="211138" cy="2111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52600"/>
          </a:xfrm>
        </p:spPr>
        <p:txBody>
          <a:bodyPr anchor="t"/>
          <a:lstStyle>
            <a:lvl1pPr algn="ctr">
              <a:lnSpc>
                <a:spcPct val="90000"/>
              </a:lnSpc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 anchor="ctr"/>
          <a:lstStyle>
            <a:lvl1pPr marL="0" indent="0" algn="ctr">
              <a:lnSpc>
                <a:spcPct val="80000"/>
              </a:lnSpc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7E02510-8820-4154-820E-A3AAAA0EF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DB84-EDA0-4B4D-84D7-CEAD741DF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1219200"/>
            <a:ext cx="177165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16255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87AF6-6EAD-4318-B3FF-50C1CBBE2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219200"/>
            <a:ext cx="7086600" cy="1447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207F-669F-4C93-95A6-BC7DDDDF7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F556-DDB4-4AC8-AE43-524180F47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493D1-065B-40DB-A606-7EC138038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2819400"/>
            <a:ext cx="34671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3A742-DDF0-47B6-BB12-E1908CEA3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CC1C1-2C89-4B4D-A47E-5C7C26F4E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AD150-2EB4-49F4-A38B-86A823E02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E3B5-1899-4925-9D2E-A74A64E25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3A323-F4F3-41F9-9AEC-C2A97795F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3784E-1D20-44EA-BC50-96635BAA4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8194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22860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33400" y="2819400"/>
            <a:ext cx="533400" cy="5334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981200" y="533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762000" y="1066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43000" y="6858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362200" y="152400"/>
            <a:ext cx="381000" cy="381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755650"/>
            <a:ext cx="5867400" cy="76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715000" y="609600"/>
            <a:ext cx="304800" cy="3048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5562600" y="457200"/>
            <a:ext cx="304800" cy="304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8458200" y="3962400"/>
            <a:ext cx="381000" cy="3810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8686800" y="3657600"/>
            <a:ext cx="381000" cy="381000"/>
          </a:xfrm>
          <a:prstGeom prst="rect">
            <a:avLst/>
          </a:prstGeom>
          <a:solidFill>
            <a:schemeClr val="bg2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0" y="2286000"/>
            <a:ext cx="1066800" cy="1066800"/>
            <a:chOff x="0" y="2496"/>
            <a:chExt cx="672" cy="672"/>
          </a:xfrm>
        </p:grpSpPr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0" y="2496"/>
              <a:ext cx="336" cy="33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336" y="2832"/>
              <a:ext cx="336" cy="336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3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58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507163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59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507163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1200" y="6172200"/>
            <a:ext cx="7620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28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862037A-2177-4D1C-AFA9-512BCD301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62000" y="152400"/>
            <a:ext cx="1981200" cy="1295400"/>
            <a:chOff x="3888" y="96"/>
            <a:chExt cx="1248" cy="816"/>
          </a:xfrm>
        </p:grpSpPr>
        <p:sp>
          <p:nvSpPr>
            <p:cNvPr id="35862" name="Rectangle 22"/>
            <p:cNvSpPr>
              <a:spLocks noChangeArrowheads="1"/>
            </p:cNvSpPr>
            <p:nvPr/>
          </p:nvSpPr>
          <p:spPr bwMode="auto">
            <a:xfrm>
              <a:off x="4656" y="336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3888" y="672"/>
              <a:ext cx="240" cy="240"/>
            </a:xfrm>
            <a:prstGeom prst="rect">
              <a:avLst/>
            </a:prstGeom>
            <a:solidFill>
              <a:schemeClr val="accent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4128" y="432"/>
              <a:ext cx="240" cy="240"/>
            </a:xfrm>
            <a:prstGeom prst="rect">
              <a:avLst/>
            </a:prstGeom>
            <a:solidFill>
              <a:schemeClr val="tx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4896" y="96"/>
              <a:ext cx="240" cy="240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  <p:sldLayoutId id="2147483674" r:id="rId7"/>
    <p:sldLayoutId id="2147483673" r:id="rId8"/>
    <p:sldLayoutId id="2147483672" r:id="rId9"/>
    <p:sldLayoutId id="2147483671" r:id="rId10"/>
    <p:sldLayoutId id="2147483670" r:id="rId11"/>
    <p:sldLayoutId id="214748366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133600"/>
            <a:ext cx="7924800" cy="2514600"/>
          </a:xfrm>
        </p:spPr>
        <p:txBody>
          <a:bodyPr/>
          <a:lstStyle/>
          <a:p>
            <a:pPr eaLnBrk="1" hangingPunct="1"/>
            <a:r>
              <a:rPr lang="ru-RU" sz="3600" b="1" smtClean="0"/>
              <a:t>«Семейная гостиная </a:t>
            </a:r>
            <a:br>
              <a:rPr lang="ru-RU" sz="3600" b="1" smtClean="0"/>
            </a:br>
            <a:r>
              <a:rPr lang="ru-RU" sz="3600" b="1" smtClean="0"/>
              <a:t>как средство формирования культуры детско-родительских отношений»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4800600"/>
            <a:ext cx="4114800" cy="1524000"/>
          </a:xfrm>
        </p:spPr>
        <p:txBody>
          <a:bodyPr/>
          <a:lstStyle/>
          <a:p>
            <a:pPr algn="l" eaLnBrk="1" hangingPunct="1"/>
            <a:r>
              <a:rPr lang="ru-RU" smtClean="0"/>
              <a:t>Педагог-психолог МОУ «СОШ № 2 городского округа ЗАТО Светлый»</a:t>
            </a:r>
          </a:p>
          <a:p>
            <a:pPr algn="l" eaLnBrk="1" hangingPunct="1"/>
            <a:r>
              <a:rPr lang="ru-RU" smtClean="0"/>
              <a:t>Дементьева Т.В.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/>
              <a:t>В содержание работы </a:t>
            </a:r>
            <a:br>
              <a:rPr lang="ru-RU" sz="2800" b="1" smtClean="0"/>
            </a:br>
            <a:r>
              <a:rPr lang="ru-RU" sz="2800" b="1" smtClean="0"/>
              <a:t>«Семейной гостиной» включены следующие методы</a:t>
            </a:r>
          </a:p>
        </p:txBody>
      </p:sp>
      <p:sp>
        <p:nvSpPr>
          <p:cNvPr id="2457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групповой дискуссии </a:t>
            </a:r>
            <a:r>
              <a:rPr lang="ru-RU" sz="2000" smtClean="0"/>
              <a:t>– способствует повышению психолого-педагогической грамотности родителей, помогает выявить индивидуальные и стереотипные формы взаимодействия с ребенком;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обсуждения и разыгрывания ситуаций </a:t>
            </a:r>
            <a:r>
              <a:rPr lang="ru-RU" sz="2000" smtClean="0"/>
              <a:t>– помогает найти оптимальный способ взаимодействия между детьми и родителями;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обучающего эксперимента </a:t>
            </a:r>
            <a:r>
              <a:rPr lang="ru-RU" sz="2000" smtClean="0"/>
              <a:t>– помогает родителям и детям применить полученные знания на практике;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анализа поступков </a:t>
            </a:r>
            <a:r>
              <a:rPr lang="ru-RU" sz="2000" smtClean="0"/>
              <a:t>детей и родителей – помогает вскрыть причины возникновения конфликта;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/>
              <a:t>В содержание работы </a:t>
            </a:r>
            <a:br>
              <a:rPr lang="ru-RU" sz="2800" b="1" smtClean="0"/>
            </a:br>
            <a:r>
              <a:rPr lang="ru-RU" sz="2800" b="1" smtClean="0"/>
              <a:t>«Семейной гостиной» включены следующие методы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667000"/>
            <a:ext cx="70866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анализа типов коммуникативных взаимоотношений </a:t>
            </a:r>
            <a:r>
              <a:rPr lang="ru-RU" sz="2000" smtClean="0"/>
              <a:t>– позволяет выявить причины ухода родителей и детей от решения проблем;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 анализа ситуаций </a:t>
            </a:r>
            <a:r>
              <a:rPr lang="ru-RU" sz="2000" smtClean="0"/>
              <a:t>– помогает научить родителей принимать проблему, понимать мотивацию ребенка в совершении тех или иных действий, корректировать поведение ребенка, т.е. развивать у него умение анализировать ситуацию и находить способы решения проблем самостоятельно.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FF0000"/>
                </a:solidFill>
              </a:rPr>
              <a:t>методы арт – терапии</a:t>
            </a:r>
            <a:r>
              <a:rPr lang="ru-RU" sz="2000" smtClean="0"/>
              <a:t>: метод продуктивной деятельности; музыкальной терапии; метод игровой терапии – позволяет смоделировать и проконтролировать ситуацию;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7086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Темы  для детско-родительских встреч формируются по результатам диагностики, из запросов и интересов педагогов, учащихся и их родителей, а также  в соответствие с методической темой годового плана школы.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Тематика детско–родительских встреч предполагает достаточно откровенный и эмоционально-значимый разговор с участниками.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7086600" cy="3657600"/>
          </a:xfrm>
        </p:spPr>
        <p:txBody>
          <a:bodyPr/>
          <a:lstStyle/>
          <a:p>
            <a:pPr eaLnBrk="1" hangingPunct="1"/>
            <a:r>
              <a:rPr lang="ru-RU" sz="2400" smtClean="0"/>
              <a:t>Результатом работы детско – родительских встреч можно считать обогащение опыта, представлений каждого за счет способностей всех участников. </a:t>
            </a:r>
          </a:p>
          <a:p>
            <a:pPr eaLnBrk="1" hangingPunct="1"/>
            <a:r>
              <a:rPr lang="ru-RU" sz="2400" smtClean="0"/>
              <a:t>При организации  таких встреч преимущественно используются групповые формы работы, однако присутствует фронтальная и индивидуальная формы организации.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838200"/>
            <a:ext cx="7086600" cy="1143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Общая структура занятия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7086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ru-RU" sz="1800" b="1" smtClean="0">
                <a:solidFill>
                  <a:srgbClr val="FF0000"/>
                </a:solidFill>
              </a:rPr>
              <a:t>Приветствие.</a:t>
            </a:r>
            <a:r>
              <a:rPr lang="ru-RU" sz="1800" smtClean="0"/>
              <a:t> Оно служит для формирования позитивного интереса и сплочения группы. 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FF0000"/>
                </a:solidFill>
              </a:rPr>
              <a:t> Разминка.</a:t>
            </a:r>
            <a:r>
              <a:rPr lang="ru-RU" sz="1800" i="1" smtClean="0">
                <a:solidFill>
                  <a:srgbClr val="FF0000"/>
                </a:solidFill>
              </a:rPr>
              <a:t> </a:t>
            </a:r>
            <a:r>
              <a:rPr lang="ru-RU" sz="1800" smtClean="0"/>
              <a:t>Данный вид деятельности снимает эмоциональную напряженность, формирует благоприятный психологический климат, развивает чувство внутренней устойчивости и доверительности. </a:t>
            </a:r>
            <a:endParaRPr lang="ru-RU" sz="1800" b="1" smtClean="0"/>
          </a:p>
          <a:p>
            <a:pPr eaLnBrk="1" hangingPunct="1">
              <a:lnSpc>
                <a:spcPct val="80000"/>
              </a:lnSpc>
            </a:pPr>
            <a:r>
              <a:rPr lang="ru-RU" sz="1800" b="1" smtClean="0"/>
              <a:t> </a:t>
            </a:r>
            <a:r>
              <a:rPr lang="ru-RU" sz="1800" b="1" smtClean="0">
                <a:solidFill>
                  <a:srgbClr val="FF0000"/>
                </a:solidFill>
              </a:rPr>
              <a:t>Основная часть.</a:t>
            </a: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ru-RU" sz="1800" smtClean="0"/>
              <a:t>В этой части решаются цели и задачи встречи. В нее входит комплекс психологических упражнений и приемов, продуктивная деятельность.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ru-RU" sz="1800" b="1" smtClean="0">
                <a:solidFill>
                  <a:srgbClr val="FF0000"/>
                </a:solidFill>
              </a:rPr>
              <a:t>Рефлексия занятия.</a:t>
            </a:r>
            <a:r>
              <a:rPr lang="ru-RU" sz="1800" smtClean="0"/>
              <a:t> Оценка занятия взрослыми с позиции заинтересованности, продуктивности, полезности, оправданности ожиданий. Дети делятся своими эмоциями (как себя чувствуют «здесь и сейчас»).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ru-RU" sz="1800" b="1" smtClean="0">
                <a:solidFill>
                  <a:srgbClr val="FF0000"/>
                </a:solidFill>
              </a:rPr>
              <a:t>Прощание.</a:t>
            </a:r>
            <a:r>
              <a:rPr lang="ru-RU" sz="1800" smtClean="0">
                <a:solidFill>
                  <a:srgbClr val="FF0000"/>
                </a:solidFill>
              </a:rPr>
              <a:t> </a:t>
            </a:r>
            <a:r>
              <a:rPr lang="ru-RU" sz="1800" smtClean="0"/>
              <a:t>Оно необходимо для формирования ощущения целостности и завершенности занятия, эмоционального сплочения группы.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19200"/>
            <a:ext cx="5867400" cy="1447800"/>
          </a:xfrm>
        </p:spPr>
        <p:txBody>
          <a:bodyPr/>
          <a:lstStyle/>
          <a:p>
            <a:pPr algn="ctr" eaLnBrk="1" hangingPunct="1"/>
            <a:r>
              <a:rPr lang="ru-RU" sz="4400" b="1" i="1" smtClean="0"/>
              <a:t>Семейная гостиная</a:t>
            </a:r>
            <a:r>
              <a:rPr lang="ru-RU" i="1" smtClean="0"/>
              <a:t/>
            </a:r>
            <a:br>
              <a:rPr lang="ru-RU" i="1" smtClean="0"/>
            </a:br>
            <a:endParaRPr lang="ru-RU" i="1" smtClean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086600" cy="3352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i="1" smtClean="0"/>
              <a:t>Тема встречи: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>
                <a:solidFill>
                  <a:srgbClr val="FF0000"/>
                </a:solidFill>
              </a:rPr>
              <a:t>«Профессиональное самоопределение старшеклассников»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219200"/>
            <a:ext cx="7086600" cy="914400"/>
          </a:xfrm>
        </p:spPr>
        <p:txBody>
          <a:bodyPr/>
          <a:lstStyle/>
          <a:p>
            <a:pPr algn="ctr" eaLnBrk="1" hangingPunct="1"/>
            <a:r>
              <a:rPr lang="ru-RU" smtClean="0"/>
              <a:t>Цели встречи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286000"/>
            <a:ext cx="7086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1.помочь родителям найти пути взаимодействия со своими детьми в вопросах первичного профессионального самоопределения;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2.формирование у родителей понимания значения самостоятельного выбора будущей профессии подростками.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3.активизация процесса формирования психологической готовности учащихся к профессиональному самоопределению;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066800"/>
            <a:ext cx="5867400" cy="1219200"/>
          </a:xfrm>
        </p:spPr>
        <p:txBody>
          <a:bodyPr/>
          <a:lstStyle/>
          <a:p>
            <a:pPr algn="ctr" eaLnBrk="1" hangingPunct="1"/>
            <a:r>
              <a:rPr lang="ru-RU" smtClean="0"/>
              <a:t>Разминка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286000"/>
            <a:ext cx="72390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профессия выбирается раз и навсегда.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выбор профессии зависит от толщины кошелька.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нужно найти ту профессию, в которой ты будешь лучшим.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профессия предназначена человеку от рождения.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по названию вуза можно судить о том, кого он готовит.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профессии можно выбрать, опираясь на знания родителей и друзей.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профессию следует выбирать, уже став взрослым.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чтобы получить хорошее образование, нужно идти в престижный вуз.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если у тебя есть деньги, то профориентация не нужна.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/>
              <a:t>психолог – не помощник в выборе профессии.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219200"/>
            <a:ext cx="7086600" cy="1066800"/>
          </a:xfrm>
        </p:spPr>
        <p:txBody>
          <a:bodyPr/>
          <a:lstStyle/>
          <a:p>
            <a:pPr algn="ctr" eaLnBrk="1" hangingPunct="1"/>
            <a:r>
              <a:rPr lang="ru-RU" smtClean="0"/>
              <a:t>Посчитайте Ваш результат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14600"/>
            <a:ext cx="7239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>
                <a:solidFill>
                  <a:srgbClr val="FF0000"/>
                </a:solidFill>
              </a:rPr>
              <a:t>0-1. </a:t>
            </a:r>
            <a:r>
              <a:rPr lang="ru-RU" sz="2200" smtClean="0"/>
              <a:t>Вы прекрасно справляетесь с проблемой выбора профессии, ваш уровень информированности </a:t>
            </a:r>
            <a:br>
              <a:rPr lang="ru-RU" sz="2200" smtClean="0"/>
            </a:br>
            <a:r>
              <a:rPr lang="ru-RU" sz="2200" smtClean="0"/>
              <a:t>о мире профессии и том, как выбирать, почти равен компетентности специалиста.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>
                <a:solidFill>
                  <a:srgbClr val="FF0000"/>
                </a:solidFill>
              </a:rPr>
              <a:t>2-5. </a:t>
            </a:r>
            <a:r>
              <a:rPr lang="ru-RU" sz="2200" smtClean="0"/>
              <a:t>Вам не хватает информации и уверенности </a:t>
            </a:r>
            <a:br>
              <a:rPr lang="ru-RU" sz="2200" smtClean="0"/>
            </a:br>
            <a:r>
              <a:rPr lang="ru-RU" sz="2200" smtClean="0"/>
              <a:t>в том, как выбирать профессию.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>
                <a:solidFill>
                  <a:srgbClr val="FF0000"/>
                </a:solidFill>
              </a:rPr>
              <a:t>6 и больше. </a:t>
            </a:r>
            <a:r>
              <a:rPr lang="ru-RU" sz="2200" smtClean="0"/>
              <a:t>Попробуй честно ответить на вопрос: </a:t>
            </a:r>
            <a:br>
              <a:rPr lang="ru-RU" sz="2200" smtClean="0"/>
            </a:br>
            <a:r>
              <a:rPr lang="ru-RU" sz="2200" smtClean="0"/>
              <a:t>“ Почему мне так трудно взять ответственность </a:t>
            </a:r>
            <a:br>
              <a:rPr lang="ru-RU" sz="2200" smtClean="0"/>
            </a:br>
            <a:r>
              <a:rPr lang="ru-RU" sz="2200" smtClean="0"/>
              <a:t>на себя?” Возможно, ответив на него, вы сможете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smtClean="0"/>
              <a:t>    понять, как стать более самостоятельным.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086600" cy="3352800"/>
          </a:xfrm>
        </p:spPr>
        <p:txBody>
          <a:bodyPr/>
          <a:lstStyle/>
          <a:p>
            <a:pPr eaLnBrk="1" hangingPunct="1"/>
            <a:r>
              <a:rPr lang="ru-RU" smtClean="0"/>
              <a:t>Команда родителей отвечает на вопрос: </a:t>
            </a:r>
            <a:r>
              <a:rPr lang="ru-RU" smtClean="0">
                <a:solidFill>
                  <a:srgbClr val="FF0000"/>
                </a:solidFill>
              </a:rPr>
              <a:t>«Чтобы Вы советовали своему ребенку при выборе профессии?»</a:t>
            </a:r>
            <a:r>
              <a:rPr lang="ru-RU" smtClean="0"/>
              <a:t>;</a:t>
            </a:r>
          </a:p>
          <a:p>
            <a:pPr eaLnBrk="1" hangingPunct="1"/>
            <a:r>
              <a:rPr lang="ru-RU" smtClean="0"/>
              <a:t>Команда детей отвечает на вопрос: </a:t>
            </a:r>
            <a:r>
              <a:rPr lang="ru-RU" smtClean="0">
                <a:solidFill>
                  <a:srgbClr val="FF0000"/>
                </a:solidFill>
              </a:rPr>
              <a:t>«Что Вы считаете, необходимо учитывать при выборе профессии»</a:t>
            </a:r>
            <a:r>
              <a:rPr lang="ru-RU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467600" cy="3657600"/>
          </a:xfrm>
        </p:spPr>
        <p:txBody>
          <a:bodyPr/>
          <a:lstStyle/>
          <a:p>
            <a:pPr eaLnBrk="1" hangingPunct="1"/>
            <a:r>
              <a:rPr lang="ru-RU" smtClean="0"/>
              <a:t>Семья – первоисточник и образец формирования межличностных отношений ребенка, а мама и папа – образцы для подражания. </a:t>
            </a:r>
            <a:br>
              <a:rPr lang="ru-RU" smtClean="0"/>
            </a:br>
            <a:r>
              <a:rPr lang="ru-RU" smtClean="0"/>
              <a:t>Не существует другого такого института, кроме института семьи, так точно предопределяющего закономерности формирования будущего человека.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086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«Как вообще происходит процесс принятия решения о том, какую профессию выбрать? Какие вопросы задает себе выпускник, чтобы прийти к нужному решению? Вы, наверное, думаете, он спрашивает себя: «Кем быть?» Увы, даже для этого пресловутого вопроса не находится места. Все ограничивается вопросом: «Какой вуз (колледж) выбрать? Куда пойти учиться?»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219200"/>
            <a:ext cx="6934200" cy="1828800"/>
          </a:xfrm>
        </p:spPr>
        <p:txBody>
          <a:bodyPr/>
          <a:lstStyle/>
          <a:p>
            <a:pPr eaLnBrk="1" hangingPunct="1"/>
            <a:r>
              <a:rPr lang="ru-RU" sz="2000" i="1" smtClean="0"/>
              <a:t>У рабочих, возводящих Шартрский собор,</a:t>
            </a:r>
            <a:br>
              <a:rPr lang="ru-RU" sz="2000" i="1" smtClean="0"/>
            </a:br>
            <a:r>
              <a:rPr lang="ru-RU" sz="2000" i="1" smtClean="0"/>
              <a:t>спросили, что они делают.</a:t>
            </a:r>
            <a:br>
              <a:rPr lang="ru-RU" sz="2000" i="1" smtClean="0"/>
            </a:br>
            <a:r>
              <a:rPr lang="ru-RU" sz="2000" i="1" smtClean="0"/>
              <a:t>Один сказал: «Я таскаю камни».</a:t>
            </a:r>
            <a:br>
              <a:rPr lang="ru-RU" sz="2000" i="1" smtClean="0"/>
            </a:br>
            <a:r>
              <a:rPr lang="ru-RU" sz="2000" i="1" smtClean="0"/>
              <a:t>Другой: «Зарабатываю на пропитание».</a:t>
            </a:r>
            <a:br>
              <a:rPr lang="ru-RU" sz="2000" i="1" smtClean="0"/>
            </a:br>
            <a:r>
              <a:rPr lang="ru-RU" sz="2000" i="1" smtClean="0"/>
              <a:t>Третий: «Строю храм».</a:t>
            </a:r>
          </a:p>
        </p:txBody>
      </p:sp>
      <p:sp>
        <p:nvSpPr>
          <p:cNvPr id="38914" name="AutoShape 8" descr="Картинки по запросу Изображение Шартрского собора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5" name="AutoShape 10" descr="Картинки по запросу Изображение Шартрского собора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63499" name="Picture 11" descr="imag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2917213"/>
            <a:ext cx="5210175" cy="3940787"/>
          </a:xfr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219200"/>
            <a:ext cx="7086600" cy="1066800"/>
          </a:xfrm>
        </p:spPr>
        <p:txBody>
          <a:bodyPr/>
          <a:lstStyle/>
          <a:p>
            <a:pPr algn="ctr" eaLnBrk="1" hangingPunct="1"/>
            <a:r>
              <a:rPr lang="ru-RU" sz="3200" smtClean="0"/>
              <a:t>Примерный список мотивов </a:t>
            </a:r>
            <a:br>
              <a:rPr lang="ru-RU" sz="3200" smtClean="0"/>
            </a:br>
            <a:r>
              <a:rPr lang="ru-RU" sz="3200" smtClean="0"/>
              <a:t>выбора профессии: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438400"/>
            <a:ext cx="7086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1. Престиж профессии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2. Высокая заработная плата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3. Доступность обучения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4. Интерес к содержанию профессии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5. Собственные интеллектуальные способности, возможности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6. Собственные интересы и увлечения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7. Физическое здоровье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8. Возможность карьерного роста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9. Востребованность на рынке труда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10. Мнение родственников, друзей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11.Привилегии при поступлении в ВУЗ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12.Общественное мнение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71600"/>
            <a:ext cx="7086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Правильный выбор профессии позволит вам полностью реализовать свой потенциал, избежать разочарования, оградить себя и свою семью от нищеты и неуверенности в завтрашнем дне. Как и любое дело, выбор профессии начинается с постановки цели. 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Цели должны быть: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конкретными 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реалистичными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ограниченными во времени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0866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Выбор можно считать правильным, если соблюдаются следующие условия.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FF0000"/>
                </a:solidFill>
              </a:rPr>
              <a:t>Во-первых,</a:t>
            </a:r>
            <a:r>
              <a:rPr lang="ru-RU" sz="2400" smtClean="0"/>
              <a:t> вы должны обладать набором профессионально важных для этой работы качеств – интеллектуальных, физических, личностных.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FF0000"/>
                </a:solidFill>
              </a:rPr>
              <a:t>Во-вторых,</a:t>
            </a:r>
            <a:r>
              <a:rPr lang="ru-RU" sz="2400" smtClean="0"/>
              <a:t> эта профессия должна пользоваться спросом на рынке труда.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>
                <a:solidFill>
                  <a:srgbClr val="FF0000"/>
                </a:solidFill>
              </a:rPr>
              <a:t>В-третьих,</a:t>
            </a:r>
            <a:r>
              <a:rPr lang="ru-RU" sz="2400" smtClean="0"/>
              <a:t> будущая работа должна быть в радость, а не в тягость».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086600" cy="3352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• Что вы думаете о прошедшем занятии?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• Что было для вас важным?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• Что вам понравилось?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• Чему вы научились?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4035" name="Picture 5" descr="0009-009-Spasibo-za-vniman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71600"/>
            <a:ext cx="7086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Основным средством формирования культуры детско-родительских отношений  служит информированность родителей, педагогов, повышение их психолого - педагогической культуры. 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Цель психолого-педагогического просвещения, образования родителей — помочь им правильно выстроить свои взаимоотношения с детьми, что будет способствовать полноценному развитию ребенка и позитивной самореализации родителей.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7086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В практической деятельности школьного психолога работа с родителями – одно из основных направлений деятельности.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Формы работы с родителями могут быть традиционными - консультирование, родительский лекторий, тематическое информирование через родительские собрания и достаточно инновационными для школы – тренинги, психологические мастерские, тематические вечера, деловая игра, детско-родительские встречи.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239000" cy="4495800"/>
          </a:xfrm>
        </p:spPr>
        <p:txBody>
          <a:bodyPr/>
          <a:lstStyle/>
          <a:p>
            <a:pPr eaLnBrk="1" hangingPunct="1"/>
            <a:r>
              <a:rPr lang="ru-RU" sz="2400" b="1" smtClean="0"/>
              <a:t>Совместные собрания вместе с детьми </a:t>
            </a:r>
            <a:r>
              <a:rPr lang="ru-RU" sz="2400" smtClean="0"/>
              <a:t>— формы работы, которые прекрасно сплачивают родителей и детей, дают возможность родителям "с другой стороны" увидеть своих детей, их возможности и таланты, достижения в школьной жизни. Детско-родительские встречи позволяют взглянуть на возникшие проблемы с разных сторон, глазами специалистов, педагогов, детей и родителей.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1628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Детско-родительские встречи</a:t>
            </a:r>
            <a:r>
              <a:rPr lang="ru-RU" i="1" smtClean="0"/>
              <a:t> </a:t>
            </a:r>
            <a:r>
              <a:rPr lang="ru-RU" smtClean="0"/>
              <a:t>– </a:t>
            </a:r>
            <a:br>
              <a:rPr lang="ru-RU" smtClean="0"/>
            </a:br>
            <a:r>
              <a:rPr lang="ru-RU" smtClean="0"/>
              <a:t>особая форма взаимодействия между участниками, предполагающая взаимный обмен опытом, знаниями </a:t>
            </a:r>
            <a:br>
              <a:rPr lang="ru-RU" smtClean="0"/>
            </a:br>
            <a:r>
              <a:rPr lang="ru-RU" smtClean="0"/>
              <a:t>по проблемам развития и воспитания детей, способствующая углублению понимания и изменению некоторых жизненных представлений участников.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219200"/>
            <a:ext cx="7086600" cy="3352800"/>
          </a:xfrm>
        </p:spPr>
        <p:txBody>
          <a:bodyPr/>
          <a:lstStyle/>
          <a:p>
            <a:pPr eaLnBrk="1" hangingPunct="1"/>
            <a:r>
              <a:rPr lang="ru-RU" sz="2400" b="1" smtClean="0"/>
              <a:t>Цель работы</a:t>
            </a:r>
            <a:r>
              <a:rPr lang="ru-RU" sz="2400" smtClean="0"/>
              <a:t> «Семейной гостиной»: способствовать гармонизации детско-родительских взаимоотношений. </a:t>
            </a:r>
          </a:p>
        </p:txBody>
      </p:sp>
      <p:sp>
        <p:nvSpPr>
          <p:cNvPr id="2253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2895600" y="2895600"/>
            <a:ext cx="3467100" cy="3352800"/>
          </a:xfrm>
        </p:spPr>
        <p:txBody>
          <a:bodyPr/>
          <a:lstStyle/>
          <a:p>
            <a:pPr eaLnBrk="1" hangingPunct="1"/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066800"/>
            <a:ext cx="7086600" cy="1066800"/>
          </a:xfrm>
        </p:spPr>
        <p:txBody>
          <a:bodyPr/>
          <a:lstStyle/>
          <a:p>
            <a:pPr algn="ctr" eaLnBrk="1" hangingPunct="1"/>
            <a:r>
              <a:rPr lang="ru-RU" b="1" smtClean="0"/>
              <a:t>Основные задачи</a:t>
            </a:r>
            <a:r>
              <a:rPr lang="ru-RU" smtClean="0"/>
              <a:t> 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086600" cy="3733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ru-RU" sz="2000" smtClean="0"/>
              <a:t>повысить родительскую компетентность в понимании внутренних переживаний и потребностей ребенка;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smtClean="0"/>
              <a:t>удовлетворить потребности родителей в психолого-педагогическом образовании в вопросах развития и воспитания детей на протяжении всего времени пребывания ученика в школе;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smtClean="0"/>
              <a:t>установление и развитие  доверительно-партнерских отношений  между родителем и ребенком, семьей и педагогами;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smtClean="0"/>
              <a:t>пропаганда положительного опыта семейного воспитания;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ru-RU" sz="2000" smtClean="0"/>
              <a:t>формирование педагогической рефлексии родителей.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mmending A Strategy">
  <a:themeElements>
    <a:clrScheme name="Recommending A Strategy 1">
      <a:dk1>
        <a:srgbClr val="009999"/>
      </a:dk1>
      <a:lt1>
        <a:srgbClr val="FFFFFF"/>
      </a:lt1>
      <a:dk2>
        <a:srgbClr val="000066"/>
      </a:dk2>
      <a:lt2>
        <a:srgbClr val="339966"/>
      </a:lt2>
      <a:accent1>
        <a:srgbClr val="00CC99"/>
      </a:accent1>
      <a:accent2>
        <a:srgbClr val="0099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008AB9"/>
      </a:accent6>
      <a:hlink>
        <a:srgbClr val="336699"/>
      </a:hlink>
      <a:folHlink>
        <a:srgbClr val="B2B2B2"/>
      </a:folHlink>
    </a:clrScheme>
    <a:fontScheme name="Recommending A Strategy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ecommending A Strategy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Recommending A Strategy</Template>
  <TotalTime>84</TotalTime>
  <Words>979</Words>
  <Application>Microsoft Office PowerPoint</Application>
  <PresentationFormat>Экран (4:3)</PresentationFormat>
  <Paragraphs>90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Tahoma</vt:lpstr>
      <vt:lpstr>Wingdings</vt:lpstr>
      <vt:lpstr>Calibri</vt:lpstr>
      <vt:lpstr>Recommending A Strategy</vt:lpstr>
      <vt:lpstr>Recommending A Strategy</vt:lpstr>
      <vt:lpstr>«Семейная гостиная  как средство формирования культуры детско-родительских отношений»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Основные задачи </vt:lpstr>
      <vt:lpstr>В содержание работы  «Семейной гостиной» включены следующие методы</vt:lpstr>
      <vt:lpstr>В содержание работы  «Семейной гостиной» включены следующие методы</vt:lpstr>
      <vt:lpstr>Слайд 12</vt:lpstr>
      <vt:lpstr>Слайд 13</vt:lpstr>
      <vt:lpstr>Общая структура занятия</vt:lpstr>
      <vt:lpstr>Семейная гостиная </vt:lpstr>
      <vt:lpstr>Цели встречи</vt:lpstr>
      <vt:lpstr>Разминка</vt:lpstr>
      <vt:lpstr>Посчитайте Ваш результат</vt:lpstr>
      <vt:lpstr>Слайд 19</vt:lpstr>
      <vt:lpstr>Слайд 20</vt:lpstr>
      <vt:lpstr>Слайд 21</vt:lpstr>
      <vt:lpstr>Примерный список мотивов  выбора профессии:</vt:lpstr>
      <vt:lpstr>Слайд 23</vt:lpstr>
      <vt:lpstr>Слайд 24</vt:lpstr>
      <vt:lpstr>Слайд 25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</cp:revision>
  <cp:lastPrinted>1601-01-01T00:00:00Z</cp:lastPrinted>
  <dcterms:created xsi:type="dcterms:W3CDTF">2013-09-01T08:57:48Z</dcterms:created>
  <dcterms:modified xsi:type="dcterms:W3CDTF">2015-08-25T18:13:46Z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