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6"/>
  </p:notesMasterIdLst>
  <p:sldIdLst>
    <p:sldId id="256" r:id="rId2"/>
    <p:sldId id="269" r:id="rId3"/>
    <p:sldId id="257" r:id="rId4"/>
    <p:sldId id="258" r:id="rId5"/>
    <p:sldId id="259" r:id="rId6"/>
    <p:sldId id="264" r:id="rId7"/>
    <p:sldId id="260" r:id="rId8"/>
    <p:sldId id="261" r:id="rId9"/>
    <p:sldId id="262" r:id="rId10"/>
    <p:sldId id="267" r:id="rId11"/>
    <p:sldId id="268" r:id="rId12"/>
    <p:sldId id="270" r:id="rId13"/>
    <p:sldId id="266" r:id="rId14"/>
    <p:sldId id="271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3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B29FC10-9886-4B8A-91BE-3A0E14DECEDD}" type="datetimeFigureOut">
              <a:rPr lang="ru-RU"/>
              <a:pPr>
                <a:defRPr/>
              </a:pPr>
              <a:t>12.10.2014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14FB761-C6C5-40CA-8A89-E16C4D932E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 </a:t>
            </a:r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F564AA-159E-4E0B-B2D5-02644F403F25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3A7E52-10A1-41CE-958D-AF7D1E41776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веществу</a:t>
            </a:r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A4A334-55D7-489E-AC61-D6A87EE86F03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FCE4C-DB99-47AC-B5C6-5C0FE6B57F8A}" type="datetimeFigureOut">
              <a:rPr lang="ru-RU"/>
              <a:pPr>
                <a:defRPr/>
              </a:pPr>
              <a:t>12.10.2014</a:t>
            </a:fld>
            <a:endParaRPr lang="ru-RU"/>
          </a:p>
        </p:txBody>
      </p:sp>
      <p:sp>
        <p:nvSpPr>
          <p:cNvPr id="10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95583-76E5-4B66-AFF2-FB5B6B95EA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034E5-C74E-4EA5-83C9-E97DF9C68826}" type="datetimeFigureOut">
              <a:rPr lang="ru-RU"/>
              <a:pPr>
                <a:defRPr/>
              </a:pPr>
              <a:t>12.10.2014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F0452-3392-4A92-912C-56E7637F98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356AA-DBF5-49CB-8B0D-6B9BBBAD0839}" type="datetimeFigureOut">
              <a:rPr lang="ru-RU"/>
              <a:pPr>
                <a:defRPr/>
              </a:pPr>
              <a:t>12.10.2014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42134-A9E2-4ADE-AE97-C3F65DC642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698AB-86C2-42D6-A95D-7D4ED16C608D}" type="datetimeFigureOut">
              <a:rPr lang="ru-RU"/>
              <a:pPr>
                <a:defRPr/>
              </a:pPr>
              <a:t>12.10.2014</a:t>
            </a:fld>
            <a:endParaRPr lang="ru-RU"/>
          </a:p>
        </p:txBody>
      </p:sp>
      <p:sp>
        <p:nvSpPr>
          <p:cNvPr id="10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9574C-2572-43E6-A65F-E34445AC64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Дата 24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7E6790-1383-42F6-8478-9726C67F5CFB}" type="datetimeFigureOut">
              <a:rPr lang="ru-RU"/>
              <a:pPr>
                <a:defRPr/>
              </a:pPr>
              <a:t>12.10.2014</a:t>
            </a:fld>
            <a:endParaRPr lang="ru-RU"/>
          </a:p>
        </p:txBody>
      </p:sp>
      <p:sp>
        <p:nvSpPr>
          <p:cNvPr id="15" name="Нижний колонтитул 28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21992E6-FF67-4EF3-BB20-0018D79E44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Arial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Arial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Arial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Arial" charset="0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2" descr="http://im2-tub-ru.yandex.net/i?id=f5b79a7aa37df3de46c96178184354c5-99-144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51520" y="188640"/>
            <a:ext cx="8686800" cy="72008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Муниципальное казенное общеобразовательное учреждение</a:t>
            </a:r>
            <a:b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Центр образования «Возрождение»</a:t>
            </a:r>
            <a:endPara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Содержимое 2"/>
          <p:cNvSpPr>
            <a:spLocks noGrp="1"/>
          </p:cNvSpPr>
          <p:nvPr>
            <p:ph idx="4294967295"/>
          </p:nvPr>
        </p:nvSpPr>
        <p:spPr>
          <a:xfrm>
            <a:off x="304800" y="981075"/>
            <a:ext cx="8686800" cy="5099050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7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Токсикомания в подростковой среде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(Летучие токсические вещества)</a:t>
            </a:r>
          </a:p>
          <a:p>
            <a:pPr algn="r" eaLnBrk="1" hangingPunct="1">
              <a:buFont typeface="Wingdings 2" pitchFamily="18" charset="2"/>
              <a:buNone/>
            </a:pPr>
            <a:endParaRPr lang="ru-RU" sz="28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buFont typeface="Wingdings 2" pitchFamily="18" charset="2"/>
              <a:buNone/>
            </a:pPr>
            <a:endParaRPr lang="ru-RU" sz="28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buFont typeface="Wingdings 2" pitchFamily="18" charset="2"/>
              <a:buNone/>
            </a:pPr>
            <a:r>
              <a:rPr lang="ru-RU" sz="2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Н.В. Аверкина</a:t>
            </a:r>
          </a:p>
          <a:p>
            <a:pPr algn="r" eaLnBrk="1" hangingPunct="1">
              <a:buFont typeface="Wingdings 2" pitchFamily="18" charset="2"/>
              <a:buNone/>
            </a:pPr>
            <a:r>
              <a:rPr lang="ru-RU" sz="2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Социальный педагог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Содержимое 2"/>
          <p:cNvSpPr>
            <a:spLocks noGrp="1"/>
          </p:cNvSpPr>
          <p:nvPr>
            <p:ph idx="4294967295"/>
          </p:nvPr>
        </p:nvSpPr>
        <p:spPr>
          <a:xfrm>
            <a:off x="304800" y="188913"/>
            <a:ext cx="8686800" cy="597693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1600" smtClean="0">
                <a:solidFill>
                  <a:schemeClr val="tx1"/>
                </a:solidFill>
                <a:latin typeface="Franklin Gothic Book" pitchFamily="34" charset="0"/>
              </a:rPr>
              <a:t>В зависимости от количества вдыхаемого вещества, токсическое опьянение может проходить в трех стадиях. Во время каждой из стадий в организме происходят определенные процессы, которые можно остановить, если прекратить ингаляции ацетоном, бензином, растворителем или клеем. Но, как правило, подростки не могут себя контролировать и проходят все три стадии  опьянения, чтобы достичь максимального  эффекта.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1600" u="sng" smtClean="0">
                <a:solidFill>
                  <a:schemeClr val="tx1"/>
                </a:solidFill>
                <a:latin typeface="Franklin Gothic Book" pitchFamily="34" charset="0"/>
              </a:rPr>
              <a:t>1. Первая стадия </a:t>
            </a:r>
            <a:r>
              <a:rPr lang="ru-RU" sz="1600" smtClean="0">
                <a:solidFill>
                  <a:schemeClr val="tx1"/>
                </a:solidFill>
                <a:latin typeface="Franklin Gothic Book" pitchFamily="34" charset="0"/>
              </a:rPr>
              <a:t>очень напоминает алкогольное опьянение. Контролировать сознание еще можно, не смотря на то, что влияние токсических веществ его несколько сужает. У подростка поднимается настроение, к рукам и ногам приходит приятное тепло, чувствуется расслабление, слышаться посторонние звуки, шумы.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1600" smtClean="0">
                <a:solidFill>
                  <a:schemeClr val="tx1"/>
                </a:solidFill>
                <a:latin typeface="Franklin Gothic Book" pitchFamily="34" charset="0"/>
              </a:rPr>
              <a:t>2  Если продолжать увеличивать дозу, то наступает </a:t>
            </a:r>
            <a:r>
              <a:rPr lang="ru-RU" sz="1600" u="sng" smtClean="0">
                <a:solidFill>
                  <a:schemeClr val="tx1"/>
                </a:solidFill>
                <a:latin typeface="Franklin Gothic Book" pitchFamily="34" charset="0"/>
              </a:rPr>
              <a:t>вторая стадия</a:t>
            </a:r>
            <a:r>
              <a:rPr lang="ru-RU" sz="1600" smtClean="0">
                <a:solidFill>
                  <a:schemeClr val="tx1"/>
                </a:solidFill>
                <a:latin typeface="Franklin Gothic Book" pitchFamily="34" charset="0"/>
              </a:rPr>
              <a:t> токсического опьянения, во время которой токсикоман чувствует прилив сил, легкость, радость, душевный подъем, может петь песни, смеяться, рассказывать невероятные истории. При этом координация движений нарушается и человеку в это время трудно устоять на ногах. Контроль над сознанием пропадает: предметы вокруг теряют свои реальные формы, линии и цвета.</a:t>
            </a:r>
            <a:endParaRPr lang="ru-RU" sz="1600" u="sng" smtClean="0">
              <a:solidFill>
                <a:schemeClr val="tx1"/>
              </a:solidFill>
              <a:latin typeface="Franklin Gothic Book" pitchFamily="34" charset="0"/>
            </a:endParaRPr>
          </a:p>
        </p:txBody>
      </p:sp>
      <p:pic>
        <p:nvPicPr>
          <p:cNvPr id="1945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9700" y="3789363"/>
            <a:ext cx="3622675" cy="271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3860800"/>
            <a:ext cx="3600450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Содержимое 2"/>
          <p:cNvSpPr>
            <a:spLocks noGrp="1"/>
          </p:cNvSpPr>
          <p:nvPr>
            <p:ph idx="4294967295"/>
          </p:nvPr>
        </p:nvSpPr>
        <p:spPr>
          <a:xfrm>
            <a:off x="304800" y="260350"/>
            <a:ext cx="8686800" cy="61214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Во время последней и самой тяжелой, </a:t>
            </a:r>
            <a:r>
              <a:rPr lang="ru-RU" sz="2000" u="sng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третьей стадии</a:t>
            </a: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опьянения,  не только усиливается искажение визуального восприятия (может показаться, что падают потолки, двигаются стены, земля уходит из под ног), но и возникают ложные представления. Например, подросток может почувствовать, что под одеждой что-то ползает или пропадает какая-то часть тела. Начинаются галлюцинации, во время которых подросток  видит яркие красочные картинки, так называемые «мультики», слышит громкие и резкие звуки: стук, звон, шум, писк, эхо – причем окружающим в это время может показаться, что он потерял слух. Зависимый буквально находиться в другом мире.</a:t>
            </a:r>
            <a:endParaRPr lang="ru-RU" sz="2000" u="sng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Содержимое 2"/>
          <p:cNvSpPr>
            <a:spLocks noGrp="1"/>
          </p:cNvSpPr>
          <p:nvPr>
            <p:ph idx="4294967295"/>
          </p:nvPr>
        </p:nvSpPr>
        <p:spPr>
          <a:xfrm>
            <a:off x="214313" y="214313"/>
            <a:ext cx="8715375" cy="635793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ru-RU" sz="36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делать!!!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Если вы обнаружили у вашего ребенка признаки употребления летучих токсических веществ, не нужно бросаться с расспросами о них, и даже о том "чем это он так" - это может лишь пробудить интерес к опасной "дури". Просто нужно внимательнее следить за подростком, его физическим состоянием, настроением, интересоваться его учёбой, времяпрепровождением и окружением.</a:t>
            </a:r>
            <a:b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Если это </a:t>
            </a:r>
            <a:r>
              <a:rPr lang="ru-RU" sz="1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случилось лишь раз,</a:t>
            </a: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вам нужно поговорить с ребенком. Будьте заботливыми, любящими, но покажите свое неодобрение. Приведите аргументы необходимости отказа от употребления:</a:t>
            </a:r>
            <a:b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что употребление ЛТВ может повлиять на здоровье;</a:t>
            </a:r>
            <a:b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Если здоровье или поведение вашего ребенка свидетельствует</a:t>
            </a:r>
            <a:r>
              <a:rPr lang="ru-RU" sz="18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длительном употреблении ЛТВ</a:t>
            </a: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не падайте духом, потому что по-прежнему есть много способов вернуть его к социуму:</a:t>
            </a:r>
            <a:b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оказывайте поддержку вашему ребенку – для него это жизненно необходимо, какими бы ни были обстоятельства;</a:t>
            </a:r>
            <a:b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показывайте и говорите, что вы его любите;</a:t>
            </a:r>
            <a:b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обязательно обратитесь за помощью для себя и вашего ребенка к специалистам (психологу, врачу  наркологу</a:t>
            </a: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00063" y="571500"/>
            <a:ext cx="8429625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 i="1">
                <a:solidFill>
                  <a:srgbClr val="FF0000"/>
                </a:solidFill>
                <a:latin typeface="Georgia" pitchFamily="18" charset="0"/>
                <a:cs typeface="Times New Roman" pitchFamily="18" charset="0"/>
              </a:rPr>
              <a:t>Совет родителям:</a:t>
            </a:r>
            <a:r>
              <a:rPr lang="ru-RU" sz="3600" b="1">
                <a:solidFill>
                  <a:srgbClr val="FF0000"/>
                </a:solidFill>
                <a:latin typeface="Georgia" pitchFamily="18" charset="0"/>
                <a:cs typeface="Times New Roman" pitchFamily="18" charset="0"/>
              </a:rPr>
              <a:t> </a:t>
            </a:r>
            <a:r>
              <a:rPr lang="ru-RU" sz="3600" b="1">
                <a:latin typeface="Georgia" pitchFamily="18" charset="0"/>
                <a:cs typeface="Times New Roman" pitchFamily="18" charset="0"/>
              </a:rPr>
              <a:t>Взрослые часто забывают простую истину – если уж родили ребенка, надо и время для него найти. Ребенок, который все время слышит, что у взрослых нет на него времени, будет искать среди чужих людей родственные души.</a:t>
            </a:r>
            <a:r>
              <a:rPr lang="ru-RU" sz="3600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68313" y="5084763"/>
            <a:ext cx="84296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 i="1">
                <a:solidFill>
                  <a:srgbClr val="FF0000"/>
                </a:solidFill>
                <a:latin typeface="Georgia" pitchFamily="18" charset="0"/>
              </a:rPr>
              <a:t>ВЫ НЕОБХОДИМЫ СВОЕМУ РЕБЕНКУ!!!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Содержимое 2"/>
          <p:cNvSpPr>
            <a:spLocks noGrp="1"/>
          </p:cNvSpPr>
          <p:nvPr>
            <p:ph idx="4294967295"/>
          </p:nvPr>
        </p:nvSpPr>
        <p:spPr>
          <a:xfrm>
            <a:off x="304800" y="333375"/>
            <a:ext cx="8686800" cy="6264275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9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9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9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внимание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7" descr="j028491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850" y="188913"/>
            <a:ext cx="8767763" cy="650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04800" y="188913"/>
            <a:ext cx="8686800" cy="6408737"/>
          </a:xfrm>
        </p:spPr>
        <p:txBody>
          <a:bodyPr>
            <a:normAutofit fontScale="92500"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5400" b="1" i="1" dirty="0" smtClean="0">
                <a:solidFill>
                  <a:srgbClr val="FF0000"/>
                </a:solidFill>
                <a:latin typeface="Georgia" pitchFamily="18" charset="0"/>
                <a:cs typeface="Times New Roman" pitchFamily="18" charset="0"/>
              </a:rPr>
              <a:t>Жизнь ребенка в руках родителей, поэтому единственный способ уберечь его от токсикомании и не только – настоящая любовь, забота и внимание к своему чаду.</a:t>
            </a:r>
            <a:endParaRPr lang="ru-RU" sz="5400" b="1" i="1" dirty="0">
              <a:solidFill>
                <a:srgbClr val="FF0000"/>
              </a:solidFill>
              <a:latin typeface="Georgia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Содержимое 2"/>
          <p:cNvSpPr>
            <a:spLocks noGrp="1"/>
          </p:cNvSpPr>
          <p:nvPr>
            <p:ph idx="4294967295"/>
          </p:nvPr>
        </p:nvSpPr>
        <p:spPr>
          <a:xfrm>
            <a:off x="304800" y="260350"/>
            <a:ext cx="8686800" cy="604837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2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Токсикомания</a:t>
            </a:r>
            <a:r>
              <a:rPr lang="ru-RU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заболевание,  вызванное хроническим употреблением психоактивных веществ  (лекарственных препаратов, не рассматриваемых в качестве наркотиков, химических и растительных веществ).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Характеризуется развитием психической, и в ряде случаев физической зависимости, изменением толерантности к потребляемому веществу, психическими и соматическими расстройствами, изменением личности.</a:t>
            </a:r>
          </a:p>
          <a:p>
            <a:pPr algn="ctr" eaLnBrk="1" hangingPunct="1">
              <a:buFont typeface="Wingdings 2" pitchFamily="18" charset="2"/>
              <a:buNone/>
            </a:pPr>
            <a:endParaRPr lang="ru-RU" sz="24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ru-RU" sz="2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Кто становиться токсикоманом?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Чаще всего это дети 12-14 лет, но бывает, что ребенок становиться токсикоманом и раньше. Подростковая  токсикомания , как правило, проявляется массово, в группе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23528" y="188640"/>
            <a:ext cx="8686800" cy="8382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летучим наркотическим веществам относятся все химические вещества пригодные для вдыхания, такие как: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/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Лаки</a:t>
            </a:r>
          </a:p>
          <a:p>
            <a:pPr eaLnBrk="1" fontAlgn="auto" hangingPunct="1"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Клей</a:t>
            </a:r>
          </a:p>
          <a:p>
            <a:pPr eaLnBrk="1" fontAlgn="auto" hangingPunct="1"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Бензин</a:t>
            </a:r>
          </a:p>
          <a:p>
            <a:pPr eaLnBrk="1" fontAlgn="auto" hangingPunct="1"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Аэрозоли</a:t>
            </a:r>
          </a:p>
          <a:p>
            <a:pPr eaLnBrk="1" fontAlgn="auto" hangingPunct="1"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Растворители </a:t>
            </a:r>
          </a:p>
          <a:p>
            <a:pPr eaLnBrk="1" fontAlgn="auto" hangingPunct="1"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Очистители жидкости</a:t>
            </a:r>
          </a:p>
          <a:p>
            <a:pPr eaLnBrk="1" fontAlgn="auto" hangingPunct="1"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Средства для насекомых</a:t>
            </a:r>
          </a:p>
          <a:p>
            <a:pPr eaLnBrk="1" fontAlgn="auto" hangingPunct="1"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Ацетон</a:t>
            </a:r>
          </a:p>
          <a:p>
            <a:pPr eaLnBrk="1" fontAlgn="auto" hangingPunct="1">
              <a:spcAft>
                <a:spcPts val="0"/>
              </a:spcAft>
              <a:buClr>
                <a:srgbClr val="FF0000"/>
              </a:buClr>
              <a:buFont typeface="Wingdings 2"/>
              <a:buChar char=""/>
              <a:defRPr/>
            </a:pPr>
            <a:endParaRPr lang="ru-RU" dirty="0">
              <a:latin typeface="+mn-lt"/>
            </a:endParaRPr>
          </a:p>
        </p:txBody>
      </p:sp>
      <p:pic>
        <p:nvPicPr>
          <p:cNvPr id="1331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4163" y="3860800"/>
            <a:ext cx="3529012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http://im1-tub-ru.yandex.net/i?id=0718b8f3b88da47953de5a0062840ef9-71-144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32138" y="1268413"/>
            <a:ext cx="3024187" cy="257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04800" y="404813"/>
            <a:ext cx="8686800" cy="567531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Токсикомания клеем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приводит к риску развития различных заболеваний, вызывает внутреннюю интоксикацию, усложняет дыхание (вплоть до удушья) проявляет проблемы со зрением, ухудшается сон и приводит к </a:t>
            </a:r>
            <a:r>
              <a:rPr lang="ru-RU" sz="2400" u="db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рассеянности внимания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Токсикомания бензином –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проявляется в головокружении, тошноте слабости и дрожи. После чего учащается сердцебиение, появляются такие симптомы как возбуждение, назойливость и суетливость. Затем начинаются галлюцинации, и человек становиться не управляемым. В таком состоянии он может нанести вред не только себе, но и окружающим.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Токсикомания газом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вызывает депрессию, подавленные и </a:t>
            </a:r>
            <a:r>
              <a:rPr lang="ru-RU" sz="2400" u="heavy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агрессивные состояния (особенно у подростков)</a:t>
            </a:r>
            <a:r>
              <a:rPr lang="ru-RU" sz="24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поражает клетки головного мозга и внутренние органы. Токсикомания газом зачастую приводит к суицидам.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Рисунок 1" descr="Токсикомания последстви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4613" y="0"/>
            <a:ext cx="92186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Содержимое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669088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20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Токсикомания растворителями красок и пятновыводителями – в этом случае, чтобы получить «кайф», платок или любую другую ткань смачивают растворителем, прикладывают к лицу и вдыхают пары носом или ртом. Сначала наступает состояние глубокой радости и счастья, иногда токсикоман не может остановиться от смеха. Но душевный подъем может резко смениться проявлением агрессии и злобы. Затем появляются галлюцинации вызванные бурной фантазией. Как правило, подростки видят то, о чем когда-то мечтали, видели по телевизору, в кино или читали. Такое состояние может длиться еще 15-20 минут после того, как подросток перестанет нюхать растворитель. А когда «киносеанс» заканчивается, начинает болеть голова, появляется слабость, тошнота и рвота.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0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Токсикомания ацетоном – ацетон производит почти такой же эффект, как и пятновыводитель, но гораздо быстрее и сильнее. Сначала приходит эйфория, которая быстро сменяется галлюцинациями сексуального характера. Подросток отключается от реального мира, не реагирует на окружающих. Максимум, что он может сделать – сидя с опущенной головой и застывшим выражением лица, несвязно отвечать и отмахиваться рукой. От передозировки ацетоном может наступить кома. Когда же подросток выходит из «отключки»,  появляется апатия, раздражительность, слабость, головная боль и рвота.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Признаки токсикомании у подростков:</a:t>
            </a:r>
            <a:endParaRPr lang="ru-RU" sz="2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Верхняя часть тела, голова, обычно горячая на ощупь (прилив крови);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Лицо красное, отечное;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Дыхание через нос затруднено;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Вокруг губ, особенно в уголках рта, отмечается кайма раздражения кожи;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опьяневших и их одежды исходит характерный химический запах вещества, которые они вдыхали;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подростков можно обнаружить обладающие резким запахом вату, тряпку, бумагу, пропитанные растворителем или другими летучими токсическими веществами;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Обычно подростки, которые вдыхают ЛТВ, собираются в укромных местах: на чердаках, пустырях, брошенных дама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х.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4294967295"/>
          </p:nvPr>
        </p:nvSpPr>
        <p:spPr>
          <a:xfrm>
            <a:off x="304800" y="188913"/>
            <a:ext cx="8686800" cy="6335712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Приобщение подростка к употреблению психоактивных веществ проходит, как правило, через несколько последовательных стадий. К сожалению, самостоятельного, добровольного отказа ребенка от наркотиков или токсиканта, в процессе развития зависимости, ожидать не приходиться, кроме, иногда, этапы первых проб.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None/>
            </a:pPr>
            <a:r>
              <a:rPr lang="ru-RU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1. Первые пробы. </a:t>
            </a: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Они возможны на улице из любопытства, стремление «стать как все».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None/>
            </a:pPr>
            <a:r>
              <a:rPr lang="ru-RU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 Групповая зависимость. </a:t>
            </a: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Она формируется по механизму условного рефлекса: прием вещества в обычных для этого условиях или в определенной знакомой компании. Вне указанных рамок, желание к употреблению психоактивных средств ребенок не испытывает.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None/>
            </a:pPr>
            <a:r>
              <a:rPr lang="ru-RU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3. Психическая зависимость. </a:t>
            </a: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Проявление потребности принимать летучие токсические вещества, чтобы вновь и вновь испытывать приятные ощущения. 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None/>
            </a:pPr>
            <a:r>
              <a:rPr lang="ru-RU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4. Патологическое (неодолимое) </a:t>
            </a: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влечение к наркотику. Состояние проявляющееся неудержимым побуждению к немедленному – во что бы то ни стало – введению в организм психоактивного вещества. Может выступать как крайнее проявление зависимости.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None/>
            </a:pPr>
            <a:r>
              <a:rPr lang="ru-RU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buClr>
                <a:srgbClr val="FF0000"/>
              </a:buClr>
              <a:buFont typeface="Franklin Gothic Medium" pitchFamily="34" charset="0"/>
              <a:buAutoNum type="arabicPeriod"/>
            </a:pPr>
            <a:endParaRPr lang="ru-RU" sz="16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Clr>
                <a:srgbClr val="FF0000"/>
              </a:buClr>
              <a:buFont typeface="Franklin Gothic Medium" pitchFamily="34" charset="0"/>
              <a:buAutoNum type="arabicPeriod"/>
            </a:pPr>
            <a:endParaRPr lang="ru-RU" sz="18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idx="4294967295"/>
          </p:nvPr>
        </p:nvSpPr>
        <p:spPr>
          <a:xfrm>
            <a:off x="304800" y="188913"/>
            <a:ext cx="8686800" cy="619283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5. Физическая зависимость. </a:t>
            </a: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Включение химических соединений, входящих в состав токсиканта в обмен веществ организма. В случае резкого прекращения приема препаратов  могут наступить расстройства, определяемые как абстинентный синдром, причиняющий подростку выраженные страдания, в том числе физические расстройства, эмоции тоски, тревоги, злобности и агрессии на окружающих и самоагрессии, вплоть до попыток самоубийства (суицидальные попытки).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6. Повышенная чувствительность к наркотику. </a:t>
            </a: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Состояние организма, когда отмечается все менее выраженная ожидаемая реакция организма на определенную дозу вводимого препарата. Происходит привыкание  к летучему токсическому веществу и в результате необходимая доза возрастает в 10-100 раз, по сравнению с первоначально вводимой.Соответственно увеличивается токсическое, разрушительное действие препарата на организм подростка.</a:t>
            </a:r>
            <a:endParaRPr lang="ru-RU" sz="2000" smtClean="0">
              <a:solidFill>
                <a:srgbClr val="FF0000"/>
              </a:solidFill>
              <a:latin typeface="Franklin Gothic Book" pitchFamily="34" charset="0"/>
            </a:endParaRPr>
          </a:p>
        </p:txBody>
      </p:sp>
      <p:pic>
        <p:nvPicPr>
          <p:cNvPr id="18434" name="Рисунок 3" descr="Основная примета употребления наркотиков - подросток начинает пропускать уроки - &quot;Здравком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80063" y="4365625"/>
            <a:ext cx="3294062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208</TotalTime>
  <Words>1090</Words>
  <Application>Microsoft Office PowerPoint</Application>
  <PresentationFormat>Экран (4:3)</PresentationFormat>
  <Paragraphs>55</Paragraphs>
  <Slides>14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Шаблон оформления</vt:lpstr>
      </vt:variant>
      <vt:variant>
        <vt:i4>5</vt:i4>
      </vt:variant>
      <vt:variant>
        <vt:lpstr>Заголовки слайдов</vt:lpstr>
      </vt:variant>
      <vt:variant>
        <vt:i4>14</vt:i4>
      </vt:variant>
    </vt:vector>
  </HeadingPairs>
  <TitlesOfParts>
    <vt:vector size="27" baseType="lpstr">
      <vt:lpstr>Arial</vt:lpstr>
      <vt:lpstr>Wingdings 2</vt:lpstr>
      <vt:lpstr>Calibri</vt:lpstr>
      <vt:lpstr>Times New Roman</vt:lpstr>
      <vt:lpstr>Georgia</vt:lpstr>
      <vt:lpstr>Wingdings</vt:lpstr>
      <vt:lpstr>Franklin Gothic Medium</vt:lpstr>
      <vt:lpstr>Franklin Gothic Book</vt:lpstr>
      <vt:lpstr>Трек</vt:lpstr>
      <vt:lpstr>Трек</vt:lpstr>
      <vt:lpstr>Трек</vt:lpstr>
      <vt:lpstr>Трек</vt:lpstr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казенное общеобразовательное учреждение Центр образования «Возрождение»</dc:title>
  <dc:creator>Директор</dc:creator>
  <cp:lastModifiedBy>User</cp:lastModifiedBy>
  <cp:revision>6</cp:revision>
  <dcterms:created xsi:type="dcterms:W3CDTF">2014-10-10T11:57:04Z</dcterms:created>
  <dcterms:modified xsi:type="dcterms:W3CDTF">2014-10-12T10:16:16Z</dcterms:modified>
</cp:coreProperties>
</file>