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8" r:id="rId3"/>
    <p:sldId id="257" r:id="rId4"/>
    <p:sldId id="259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28A61-192E-4DFA-835B-A6CAA5719FBB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5FD9-1B0E-4334-9093-EA3C1F2C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104456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ДОКЛАД НА АВГУСТОВСКУЮ КОНФЕРЕНЦИЮ УЧИТЕЛЕЙ ЧИТИНСКОГО РАЙОНА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ПУТИ ФОРМИРОВАНИЯ КЛЮЧЕВЫХ  КОМПЕТЕНЦИЙ НА УРОКАХ РУССКОГО ЯЗЫКА И ЛИТЕРАТУРЫ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088832" cy="1656184"/>
          </a:xfrm>
        </p:spPr>
        <p:txBody>
          <a:bodyPr>
            <a:normAutofit fontScale="92500" lnSpcReduction="20000"/>
          </a:bodyPr>
          <a:lstStyle/>
          <a:p>
            <a:endParaRPr lang="ru-RU" sz="1800" dirty="0"/>
          </a:p>
          <a:p>
            <a:pPr algn="r">
              <a:lnSpc>
                <a:spcPct val="11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Большакова Надежда Юрьевна </a:t>
            </a:r>
          </a:p>
          <a:p>
            <a:pPr algn="r">
              <a:lnSpc>
                <a:spcPct val="11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аместитель директора по УВР</a:t>
            </a:r>
          </a:p>
          <a:p>
            <a:pPr algn="r">
              <a:lnSpc>
                <a:spcPct val="11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</a:p>
          <a:p>
            <a:pPr algn="r">
              <a:lnSpc>
                <a:spcPct val="11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с. Новотроицк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216024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ПУТИ ФОРМИРОВАНИЯ КЛЮЧЕВЫХ КОМПЕТЕНЦИЙ</a:t>
            </a:r>
            <a:endParaRPr lang="ru-RU" sz="1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996952"/>
            <a:ext cx="8784976" cy="3600400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640960" cy="9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>
                <a:solidFill>
                  <a:schemeClr val="tx1"/>
                </a:solidFill>
              </a:rPr>
              <a:t>Компетенция 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совокупность определённых знаний, умений и навыков, в которых человек должен быть осведомлён и имеет практический опыт работы.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>
                <a:solidFill>
                  <a:schemeClr val="tx1"/>
                </a:solidFill>
              </a:rPr>
              <a:t>(Полонский В.М. Словарь по образованию и педагогике М.: Высшая школа,2004 год.)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83568" y="2276872"/>
            <a:ext cx="7992888" cy="648072"/>
          </a:xfrm>
          <a:prstGeom prst="downArrow">
            <a:avLst>
              <a:gd name="adj1" fmla="val 50000"/>
              <a:gd name="adj2" fmla="val 5287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</a:t>
            </a:r>
            <a:r>
              <a:rPr lang="ru-RU" b="1" dirty="0" smtClean="0">
                <a:solidFill>
                  <a:schemeClr val="tx1"/>
                </a:solidFill>
              </a:rPr>
              <a:t> образовании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(по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А.В.Хуторскому)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068960"/>
            <a:ext cx="22322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Ключевые или </a:t>
            </a:r>
            <a:r>
              <a:rPr lang="ru-RU" b="1" dirty="0" err="1">
                <a:solidFill>
                  <a:schemeClr val="tx1"/>
                </a:solidFill>
              </a:rPr>
              <a:t>метапредметные</a:t>
            </a:r>
            <a:r>
              <a:rPr lang="ru-RU" b="1" dirty="0">
                <a:solidFill>
                  <a:schemeClr val="tx1"/>
                </a:solidFill>
              </a:rPr>
              <a:t> компетенции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3068960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Предметные компетенции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3068960"/>
            <a:ext cx="23042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Общепредметные</a:t>
            </a:r>
            <a:r>
              <a:rPr lang="ru-RU" b="1" dirty="0" smtClean="0">
                <a:solidFill>
                  <a:schemeClr val="tx1"/>
                </a:solidFill>
              </a:rPr>
              <a:t> компетенции</a:t>
            </a:r>
          </a:p>
          <a:p>
            <a:pPr algn="ctr"/>
            <a:endParaRPr lang="ru-RU" b="1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084168" y="4077072"/>
            <a:ext cx="2880320" cy="2304256"/>
          </a:xfrm>
          <a:prstGeom prst="triangl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Формируются в рамках одного предмета</a:t>
            </a:r>
            <a:endParaRPr lang="ru-RU" sz="1400" b="1" dirty="0"/>
          </a:p>
        </p:txBody>
      </p:sp>
      <p:sp>
        <p:nvSpPr>
          <p:cNvPr id="22" name="Плюс 21"/>
          <p:cNvSpPr/>
          <p:nvPr/>
        </p:nvSpPr>
        <p:spPr>
          <a:xfrm>
            <a:off x="2555776" y="306896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люс 22"/>
          <p:cNvSpPr/>
          <p:nvPr/>
        </p:nvSpPr>
        <p:spPr>
          <a:xfrm>
            <a:off x="5652120" y="306896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548680"/>
            <a:ext cx="864096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>
                <a:solidFill>
                  <a:schemeClr val="tx1"/>
                </a:solidFill>
              </a:rPr>
              <a:t>Компетентность </a:t>
            </a:r>
            <a:r>
              <a:rPr lang="ru-RU" b="1" dirty="0" smtClean="0">
                <a:solidFill>
                  <a:schemeClr val="tx1"/>
                </a:solidFill>
              </a:rPr>
              <a:t>– готовность к применению имеющихся знаний, умений, навыков, «знания в действии»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059832" y="4077072"/>
            <a:ext cx="3240360" cy="2304256"/>
          </a:xfrm>
          <a:prstGeom prst="triangl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относятся </a:t>
            </a:r>
            <a:r>
              <a:rPr lang="ru-RU" sz="1400" b="1" dirty="0" smtClean="0"/>
              <a:t>к определенному </a:t>
            </a:r>
            <a:r>
              <a:rPr lang="ru-RU" sz="1400" b="1" dirty="0"/>
              <a:t>кругу учебных предметов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79512" y="4077072"/>
            <a:ext cx="3168352" cy="2304256"/>
          </a:xfrm>
          <a:prstGeom prst="triangl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относятся к общему содержанию </a:t>
            </a:r>
            <a:r>
              <a:rPr lang="ru-RU" sz="1400" b="1" dirty="0" smtClean="0"/>
              <a:t>образования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>
            <a:off x="971600" y="5589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971600" y="37170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971600" y="134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/>
          </a:bodyPr>
          <a:lstStyle/>
          <a:p>
            <a:pPr algn="l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ПУТИ ФОРМИРОВАНИЯ КЛЮЧЕВЫХ КОМПЕТЕНЦИЙ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979712" y="5373216"/>
            <a:ext cx="2088232" cy="844672"/>
          </a:xfrm>
          <a:prstGeom prst="homePlat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Предметные компетенции</a:t>
            </a:r>
            <a:endParaRPr lang="ru-RU" b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979712" y="3284984"/>
            <a:ext cx="2664296" cy="1872208"/>
          </a:xfrm>
          <a:prstGeom prst="homePlat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Общепредметные</a:t>
            </a:r>
            <a:r>
              <a:rPr lang="ru-RU" b="1" dirty="0" smtClean="0"/>
              <a:t> компетенции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979712" y="692696"/>
            <a:ext cx="2808312" cy="2304256"/>
          </a:xfrm>
          <a:prstGeom prst="homePlat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Ключевые или </a:t>
            </a:r>
            <a:r>
              <a:rPr lang="ru-RU" b="1" dirty="0" err="1" smtClean="0"/>
              <a:t>метапредметные</a:t>
            </a:r>
            <a:r>
              <a:rPr lang="ru-RU" b="1" dirty="0" smtClean="0"/>
              <a:t> компетенции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764704"/>
            <a:ext cx="936104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/>
              <a:t>Обучение русскому языку и литературе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3212976"/>
            <a:ext cx="417646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-Владение </a:t>
            </a:r>
            <a:r>
              <a:rPr lang="ru-RU" sz="1400" b="1" dirty="0"/>
              <a:t>диалогической и </a:t>
            </a:r>
            <a:r>
              <a:rPr lang="ru-RU" sz="1400" b="1" dirty="0" smtClean="0"/>
              <a:t>монологической речью</a:t>
            </a:r>
          </a:p>
          <a:p>
            <a:r>
              <a:rPr lang="ru-RU" sz="1400" b="1" dirty="0" smtClean="0"/>
              <a:t>-Умение самостоятельно искать, анализировать, отбирать</a:t>
            </a:r>
            <a:r>
              <a:rPr lang="ru-RU" sz="1400" b="1" dirty="0"/>
              <a:t>, </a:t>
            </a:r>
            <a:r>
              <a:rPr lang="ru-RU" sz="1400" b="1" dirty="0" smtClean="0"/>
              <a:t>преобразовывать информацию</a:t>
            </a:r>
          </a:p>
          <a:p>
            <a:r>
              <a:rPr lang="ru-RU" sz="1400" b="1" dirty="0" smtClean="0"/>
              <a:t>-Навыки </a:t>
            </a:r>
            <a:r>
              <a:rPr lang="ru-RU" sz="1400" b="1" dirty="0"/>
              <a:t>работы в </a:t>
            </a:r>
            <a:r>
              <a:rPr lang="ru-RU" sz="1400" b="1" dirty="0" smtClean="0"/>
              <a:t>группе, умение </a:t>
            </a:r>
            <a:r>
              <a:rPr lang="ru-RU" sz="1400" b="1" dirty="0"/>
              <a:t>представить </a:t>
            </a:r>
            <a:r>
              <a:rPr lang="ru-RU" sz="1400" b="1" dirty="0" smtClean="0"/>
              <a:t>себя, написать </a:t>
            </a:r>
            <a:r>
              <a:rPr lang="ru-RU" sz="1400" b="1" dirty="0"/>
              <a:t>письмо, </a:t>
            </a:r>
            <a:r>
              <a:rPr lang="ru-RU" sz="1400" b="1" dirty="0" smtClean="0"/>
              <a:t>анкету, заявление </a:t>
            </a:r>
            <a:r>
              <a:rPr lang="ru-RU" sz="1400" b="1" dirty="0"/>
              <a:t>и т.д</a:t>
            </a:r>
            <a:r>
              <a:rPr lang="ru-RU" sz="1400" b="1" dirty="0" smtClean="0"/>
              <a:t>.</a:t>
            </a:r>
          </a:p>
          <a:p>
            <a:r>
              <a:rPr lang="ru-RU" sz="1400" b="1" dirty="0" smtClean="0"/>
              <a:t>- И другое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5445224"/>
            <a:ext cx="47525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осмысление устной и письменной речи – её законов, правил, </a:t>
            </a:r>
            <a:r>
              <a:rPr lang="ru-RU" sz="1400" b="1" dirty="0" smtClean="0"/>
              <a:t>структуры</a:t>
            </a: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692696"/>
            <a:ext cx="410445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/>
              <a:t>информационная </a:t>
            </a:r>
            <a:r>
              <a:rPr lang="ru-RU" sz="1600" b="1" dirty="0"/>
              <a:t>– готовность к работе с информацией;</a:t>
            </a:r>
          </a:p>
          <a:p>
            <a:r>
              <a:rPr lang="ru-RU" sz="1600" b="1" u="sng" dirty="0"/>
              <a:t>коммуникативная</a:t>
            </a:r>
            <a:r>
              <a:rPr lang="ru-RU" sz="1600" b="1" dirty="0"/>
              <a:t> – готовность к общению с другими людьми;</a:t>
            </a:r>
          </a:p>
          <a:p>
            <a:r>
              <a:rPr lang="ru-RU" sz="1600" b="1" u="sng" dirty="0"/>
              <a:t>кооперативная </a:t>
            </a:r>
            <a:r>
              <a:rPr lang="ru-RU" sz="1600" b="1" dirty="0"/>
              <a:t>– готовность к сотрудничеству с другими людьми;</a:t>
            </a:r>
          </a:p>
          <a:p>
            <a:r>
              <a:rPr lang="ru-RU" sz="1600" b="1" u="sng" dirty="0"/>
              <a:t>проблемная </a:t>
            </a:r>
            <a:r>
              <a:rPr lang="ru-RU" sz="1600" b="1" dirty="0"/>
              <a:t>– готовность к решению </a:t>
            </a:r>
            <a:r>
              <a:rPr lang="ru-RU" sz="1600" b="1" dirty="0" smtClean="0"/>
              <a:t>проблем</a:t>
            </a:r>
            <a:endParaRPr lang="ru-RU" sz="1600" b="1" dirty="0"/>
          </a:p>
        </p:txBody>
      </p:sp>
      <p:sp>
        <p:nvSpPr>
          <p:cNvPr id="17" name="Стрелка вверх 16"/>
          <p:cNvSpPr/>
          <p:nvPr/>
        </p:nvSpPr>
        <p:spPr>
          <a:xfrm>
            <a:off x="6660232" y="4941168"/>
            <a:ext cx="484632" cy="504056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6660232" y="2708920"/>
            <a:ext cx="484632" cy="504056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20688"/>
          </a:xfrm>
        </p:spPr>
        <p:txBody>
          <a:bodyPr>
            <a:normAutofit/>
          </a:bodyPr>
          <a:lstStyle/>
          <a:p>
            <a:pPr algn="l"/>
            <a:endParaRPr lang="ru-RU" sz="1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3744416" cy="12961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ключевые образовательные компетенции (по А.В. Хуторскому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3240360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Ценностно-смысловые компетенции.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276872"/>
            <a:ext cx="3528392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Общекультурные компетенции.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924944"/>
            <a:ext cx="3672408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Учебно-познавательные компетенции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645024"/>
            <a:ext cx="3888432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Информационные компетенции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013176"/>
            <a:ext cx="432048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Коммуникативные компетенции.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293096"/>
            <a:ext cx="410445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Социально-трудовые компетенции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5805264"/>
            <a:ext cx="453650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Компетенции личностного самосовершенствования.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188640"/>
            <a:ext cx="4248472" cy="6480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Предметные </a:t>
            </a:r>
            <a:r>
              <a:rPr lang="ru-RU" sz="2000" b="1" dirty="0" smtClean="0"/>
              <a:t>компетентности (русский язык и литература)</a:t>
            </a:r>
            <a:endParaRPr lang="ru-RU" sz="2000" dirty="0"/>
          </a:p>
        </p:txBody>
      </p:sp>
      <p:sp>
        <p:nvSpPr>
          <p:cNvPr id="15" name="Овал 14"/>
          <p:cNvSpPr/>
          <p:nvPr/>
        </p:nvSpPr>
        <p:spPr>
          <a:xfrm>
            <a:off x="5148064" y="3861048"/>
            <a:ext cx="324036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способность </a:t>
            </a:r>
            <a:r>
              <a:rPr lang="ru-RU" dirty="0"/>
              <a:t>свободно и осознанно пользоваться языком как инструментом общения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4860032" y="5085184"/>
            <a:ext cx="720080" cy="26860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4932040" y="908720"/>
            <a:ext cx="3888432" cy="43204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Языковая</a:t>
            </a:r>
          </a:p>
        </p:txBody>
      </p:sp>
      <p:sp>
        <p:nvSpPr>
          <p:cNvPr id="19" name="Выноска со стрелкой вниз 18"/>
          <p:cNvSpPr/>
          <p:nvPr/>
        </p:nvSpPr>
        <p:spPr>
          <a:xfrm>
            <a:off x="4932040" y="1340768"/>
            <a:ext cx="3888432" cy="50405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Лингвистическая</a:t>
            </a:r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4932040" y="1844824"/>
            <a:ext cx="3888432" cy="504056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9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К</a:t>
            </a:r>
            <a:r>
              <a:rPr lang="ru-RU" dirty="0" err="1" smtClean="0"/>
              <a:t>ультуроведческая</a:t>
            </a:r>
            <a:endParaRPr lang="ru-RU" dirty="0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4932040" y="2348880"/>
            <a:ext cx="3888432" cy="50405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Эстетическая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6136" y="1196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292080" y="5805264"/>
            <a:ext cx="36507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филологическая</a:t>
            </a:r>
          </a:p>
        </p:txBody>
      </p:sp>
      <p:sp>
        <p:nvSpPr>
          <p:cNvPr id="30" name="Стрелка вниз 29"/>
          <p:cNvSpPr/>
          <p:nvPr/>
        </p:nvSpPr>
        <p:spPr>
          <a:xfrm>
            <a:off x="8316416" y="3717032"/>
            <a:ext cx="484632" cy="2088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932040" y="3429000"/>
            <a:ext cx="39604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Коммуникативная</a:t>
            </a:r>
          </a:p>
        </p:txBody>
      </p:sp>
      <p:sp>
        <p:nvSpPr>
          <p:cNvPr id="32" name="Левая фигурная скобка 31"/>
          <p:cNvSpPr/>
          <p:nvPr/>
        </p:nvSpPr>
        <p:spPr>
          <a:xfrm>
            <a:off x="251520" y="1556792"/>
            <a:ext cx="288032" cy="489654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Выноска со стрелкой вниз 24"/>
          <p:cNvSpPr/>
          <p:nvPr/>
        </p:nvSpPr>
        <p:spPr>
          <a:xfrm>
            <a:off x="4932040" y="2852936"/>
            <a:ext cx="3888432" cy="5760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Социально-личностная</a:t>
            </a:r>
            <a:endParaRPr lang="ru-RU" dirty="0"/>
          </a:p>
        </p:txBody>
      </p:sp>
      <p:sp>
        <p:nvSpPr>
          <p:cNvPr id="27" name="Стрелка влево 26"/>
          <p:cNvSpPr/>
          <p:nvPr/>
        </p:nvSpPr>
        <p:spPr>
          <a:xfrm>
            <a:off x="4139952" y="332656"/>
            <a:ext cx="57606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1800" dirty="0" smtClean="0"/>
              <a:t>формирование </a:t>
            </a:r>
            <a:r>
              <a:rPr lang="ru-RU" sz="1800" dirty="0"/>
              <a:t>ключевых компетенций на уроках русского </a:t>
            </a:r>
            <a:r>
              <a:rPr lang="ru-RU" sz="1800" dirty="0" smtClean="0"/>
              <a:t>языка осуществляется преимущественно  с применением следующих технологий и идей: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подход.(А.В. Хуторской)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личностно-ориентированного подхода (И.С.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Якиманская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Идея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 («учение через деятельность») -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Д.Дьюи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Г.П.Цедровицкий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А.А.Дергач, О.С.Анисимов и др.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Идея развивающего обучения (П.Я.Гальперин, Л.В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В.В.Давыдов)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Технология РКМЧП – «Развитие критического мышления через чтение и письмо» (Дженни 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Кертис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Мередит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Чарлз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Темпл и Скотт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Уолтер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Коммуникативные технологии (технология педагогического общения, технология психологической коррекции общения, технология дискуссии, ИКТ и другие)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</a:t>
            </a:r>
            <a:r>
              <a:rPr lang="ru-RU" dirty="0" smtClean="0"/>
              <a:t>ути формирования ключевых компетенций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60648"/>
            <a:ext cx="56886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Интегративная модель урока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1052736"/>
            <a:ext cx="5688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Текстоорганизующая</a:t>
            </a:r>
            <a:r>
              <a:rPr lang="ru-RU" sz="2400" b="1" dirty="0" smtClean="0"/>
              <a:t> задача урока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2060848"/>
            <a:ext cx="56886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Обучение через общение</a:t>
            </a:r>
            <a:endParaRPr lang="ru-RU" sz="2400" b="1" dirty="0"/>
          </a:p>
        </p:txBody>
      </p:sp>
      <p:sp>
        <p:nvSpPr>
          <p:cNvPr id="12" name="Месяц 11"/>
          <p:cNvSpPr/>
          <p:nvPr/>
        </p:nvSpPr>
        <p:spPr>
          <a:xfrm>
            <a:off x="467544" y="260648"/>
            <a:ext cx="1080120" cy="5472608"/>
          </a:xfrm>
          <a:prstGeom prst="moon">
            <a:avLst>
              <a:gd name="adj" fmla="val 78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/>
              <a:t>дифференциация</a:t>
            </a:r>
            <a:endParaRPr lang="ru-RU" sz="2800" b="1" dirty="0"/>
          </a:p>
        </p:txBody>
      </p:sp>
      <p:sp>
        <p:nvSpPr>
          <p:cNvPr id="13" name="Месяц 12"/>
          <p:cNvSpPr/>
          <p:nvPr/>
        </p:nvSpPr>
        <p:spPr>
          <a:xfrm rot="10800000">
            <a:off x="7740352" y="260648"/>
            <a:ext cx="1152128" cy="5472608"/>
          </a:xfrm>
          <a:prstGeom prst="moon">
            <a:avLst>
              <a:gd name="adj" fmla="val 63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800" b="1" dirty="0" smtClean="0"/>
              <a:t>Развитие речи</a:t>
            </a:r>
            <a:endParaRPr lang="ru-RU" sz="2800" b="1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411760" y="29249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131840" y="29249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572000" y="29249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220072" y="29249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763688" y="29249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851920" y="29249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868144" y="29249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588224" y="29249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691680" y="4221088"/>
            <a:ext cx="9144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 smtClean="0"/>
              <a:t>Предметноориентированный</a:t>
            </a:r>
            <a:r>
              <a:rPr lang="ru-RU" dirty="0" smtClean="0"/>
              <a:t> кружок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99792" y="4221088"/>
            <a:ext cx="9144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Конкурсы письменные и устные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07904" y="4221088"/>
            <a:ext cx="9144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Проекты и публикации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716016" y="4221088"/>
            <a:ext cx="9144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Предметные недели, викторины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24128" y="4221088"/>
            <a:ext cx="9144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олимпиады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732240" y="4221088"/>
            <a:ext cx="9144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Элективные курсы</a:t>
            </a:r>
            <a:endParaRPr lang="ru-RU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7236296" y="292494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3429000"/>
            <a:ext cx="59766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Внеурочная деятельность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изменения  </a:t>
            </a:r>
            <a:r>
              <a:rPr lang="ru-RU" sz="2400" b="1" dirty="0"/>
              <a:t>в содержании </a:t>
            </a:r>
            <a:r>
              <a:rPr lang="ru-RU" sz="2400" b="1" dirty="0" smtClean="0"/>
              <a:t>современного образования </a:t>
            </a:r>
            <a:r>
              <a:rPr lang="ru-RU" sz="2400" b="1" dirty="0" smtClean="0"/>
              <a:t>при формировании ключевых компетенций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/>
              <a:t>Во-первых, целью обучения становится не процесс, а </a:t>
            </a:r>
            <a:r>
              <a:rPr lang="ru-RU" b="1" dirty="0"/>
              <a:t>достижение учащимися определенного результата</a:t>
            </a:r>
            <a:r>
              <a:rPr lang="ru-RU" dirty="0"/>
              <a:t>. Содержание материала внутри предмета подбирается </a:t>
            </a:r>
            <a:r>
              <a:rPr lang="ru-RU" dirty="0" smtClean="0"/>
              <a:t>учителем под </a:t>
            </a:r>
            <a:r>
              <a:rPr lang="ru-RU" dirty="0"/>
              <a:t>сформулированный результат. Меняются также и подходы к оценке - в процедуру оценивания включается </a:t>
            </a:r>
            <a:r>
              <a:rPr lang="ru-RU" b="1" dirty="0"/>
              <a:t>рефлексия, сбор портфеля доказательств</a:t>
            </a:r>
            <a:r>
              <a:rPr lang="ru-RU" dirty="0"/>
              <a:t>, наблюдение за деятельностью учащихся.</a:t>
            </a:r>
          </a:p>
          <a:p>
            <a:r>
              <a:rPr lang="ru-RU" dirty="0"/>
              <a:t>Во-вторых, меняются формы и методы организации занятий - обучение приобретает </a:t>
            </a:r>
            <a:r>
              <a:rPr lang="ru-RU" b="1" dirty="0" err="1"/>
              <a:t>деятельностный</a:t>
            </a:r>
            <a:r>
              <a:rPr lang="ru-RU" dirty="0"/>
              <a:t> характер, акцент делается на обучение через практику, продуктивную работу учащихся в малых группах, выстраивание индивидуальных учебных траекторий, использование </a:t>
            </a:r>
            <a:r>
              <a:rPr lang="ru-RU" dirty="0" err="1"/>
              <a:t>межпредметных</a:t>
            </a:r>
            <a:r>
              <a:rPr lang="ru-RU" dirty="0"/>
              <a:t> связей, развитие самостоятельности учащихся и личной ответственности за принятие решений.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2068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sz="36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 наступающим новым учебным годом!</a:t>
            </a:r>
          </a:p>
          <a:p>
            <a:pPr algn="ctr">
              <a:buNone/>
            </a:pPr>
            <a:endParaRPr lang="ru-RU" sz="36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Успехов!!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399</Words>
  <Application>Microsoft Office PowerPoint</Application>
  <PresentationFormat>Экран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ДОКЛАД НА АВГУСТОВСКУЮ КОНФЕРЕНЦИЮ УЧИТЕЛЕЙ ЧИТИНСКОГО РАЙОНА  ПУТИ ФОРМИРОВАНИЯ КЛЮЧЕВЫХ  КОМПЕТЕНЦИЙ НА УРОКАХ РУССКОГО ЯЗЫКА И ЛИТЕРАТУРЫ</vt:lpstr>
      <vt:lpstr>ПУТИ ФОРМИРОВАНИЯ КЛЮЧЕВЫХ КОМПЕТЕНЦИЙ</vt:lpstr>
      <vt:lpstr>ПУТИ ФОРМИРОВАНИЯ КЛЮЧЕВЫХ КОМПЕТЕНЦИЙ</vt:lpstr>
      <vt:lpstr>Слайд 4</vt:lpstr>
      <vt:lpstr>формирование ключевых компетенций на уроках русского языка осуществляется преимущественно  с применением следующих технологий и идей: </vt:lpstr>
      <vt:lpstr>Слайд 6</vt:lpstr>
      <vt:lpstr>изменения  в содержании современного образования при формировании ключевых компетенций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НА АВГУСТОВСКУЮ КОНФЕРЕНЦИЮ УЧИТЕЛЕЙ ЧИТИНСКОГО РАЙОНА  ПУТИ ФОРМИРОВАНИЯ КЛЮЧЕВЫХ  КОМПЕТЕНЦИЙ НА УРОКАХ РУССКОГО ЯЗЫКА И ЛИТЕРАТУРЫ</dc:title>
  <dc:creator>Пользователь</dc:creator>
  <cp:lastModifiedBy>Пользователь</cp:lastModifiedBy>
  <cp:revision>67</cp:revision>
  <dcterms:created xsi:type="dcterms:W3CDTF">2015-08-23T02:21:33Z</dcterms:created>
  <dcterms:modified xsi:type="dcterms:W3CDTF">2015-08-24T15:09:33Z</dcterms:modified>
</cp:coreProperties>
</file>