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59" r:id="rId3"/>
    <p:sldId id="261" r:id="rId4"/>
    <p:sldId id="278" r:id="rId5"/>
    <p:sldId id="279" r:id="rId6"/>
    <p:sldId id="337" r:id="rId7"/>
    <p:sldId id="338" r:id="rId8"/>
    <p:sldId id="282" r:id="rId9"/>
    <p:sldId id="283" r:id="rId10"/>
    <p:sldId id="300" r:id="rId11"/>
    <p:sldId id="301" r:id="rId12"/>
    <p:sldId id="302" r:id="rId13"/>
    <p:sldId id="303" r:id="rId14"/>
    <p:sldId id="340" r:id="rId15"/>
    <p:sldId id="304" r:id="rId16"/>
    <p:sldId id="336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8" r:id="rId27"/>
    <p:sldId id="319" r:id="rId28"/>
    <p:sldId id="320" r:id="rId29"/>
    <p:sldId id="321" r:id="rId30"/>
    <p:sldId id="314" r:id="rId31"/>
    <p:sldId id="315" r:id="rId32"/>
    <p:sldId id="316" r:id="rId33"/>
    <p:sldId id="344" r:id="rId34"/>
    <p:sldId id="345" r:id="rId35"/>
    <p:sldId id="346" r:id="rId36"/>
    <p:sldId id="347" r:id="rId37"/>
    <p:sldId id="348" r:id="rId38"/>
    <p:sldId id="354" r:id="rId39"/>
    <p:sldId id="355" r:id="rId40"/>
    <p:sldId id="317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2" r:id="rId51"/>
    <p:sldId id="356" r:id="rId52"/>
    <p:sldId id="359" r:id="rId53"/>
    <p:sldId id="360" r:id="rId54"/>
    <p:sldId id="349" r:id="rId55"/>
    <p:sldId id="350" r:id="rId56"/>
    <p:sldId id="351" r:id="rId57"/>
    <p:sldId id="352" r:id="rId58"/>
    <p:sldId id="353" r:id="rId59"/>
    <p:sldId id="358" r:id="rId60"/>
    <p:sldId id="333" r:id="rId61"/>
    <p:sldId id="334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76E5A8-EC9F-454B-9B4C-C8A475D9B9B2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B3B86-ADD5-4F0F-B807-E0E63C506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775B36-9BF7-4A68-A6F3-287BF652AAAB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4F50-E71B-4AB4-8580-B1F44BB07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dia\Desktop\МК Фокина ШАБЛОНЫ\чтение\кр шапочка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02463" y="188913"/>
            <a:ext cx="18526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DAEE32-BC91-43FC-A5F1-57A60176316C}" type="datetimeFigureOut">
              <a:rPr lang="ru-RU"/>
              <a:pPr>
                <a:defRPr/>
              </a:pPr>
              <a:t>12.07.2015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2BC21-7C5A-40B8-9260-70E7216FE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16632"/>
            <a:ext cx="8712968" cy="6624736"/>
          </a:xfrm>
          <a:prstGeom prst="rect">
            <a:avLst/>
          </a:prstGeom>
          <a:noFill/>
          <a:ln w="571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scene3d>
            <a:camera prst="orthographicFront"/>
            <a:lightRig rig="sunset" dir="t"/>
          </a:scene3d>
          <a:sp3d extrusionH="127000" contourW="44450">
            <a:bevelT w="63500"/>
            <a:bevelB w="63500"/>
            <a:extrusionClr>
              <a:srgbClr val="FF0000"/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7C8EC-90FC-4083-B319-A6B6D0787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06375" y="6450013"/>
            <a:ext cx="1595438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BC5463"/>
                </a:solidFill>
                <a:latin typeface="+mn-lt"/>
                <a:cs typeface="+mn-cs"/>
              </a:rPr>
              <a:t>http://mykids.ucoz.ru/</a:t>
            </a:r>
            <a:endParaRPr lang="uk-UA" sz="1200" dirty="0">
              <a:solidFill>
                <a:srgbClr val="BC5463"/>
              </a:solidFill>
              <a:latin typeface="+mn-lt"/>
              <a:cs typeface="+mn-cs"/>
            </a:endParaRPr>
          </a:p>
        </p:txBody>
      </p:sp>
      <p:pic>
        <p:nvPicPr>
          <p:cNvPr id="1032" name="Picture 2" descr="C:\Users\Lidia\Desktop\МК Фокина ШАБЛОНЫ\чтение\колобок 2ъ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937125"/>
            <a:ext cx="25923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index/0-40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Arial" charset="0"/>
                <a:hlinkClick r:id="rId2"/>
              </a:rPr>
              <a:t>МДОУ Детский сад №2 «Теремок»</a:t>
            </a:r>
            <a:br>
              <a:rPr lang="ru-RU" sz="2400" b="1" smtClean="0">
                <a:solidFill>
                  <a:srgbClr val="FF0000"/>
                </a:solidFill>
                <a:latin typeface="Arial" charset="0"/>
                <a:hlinkClick r:id="rId2"/>
              </a:rPr>
            </a:br>
            <a:r>
              <a:rPr lang="ru-RU" sz="2400" b="1" smtClean="0">
                <a:solidFill>
                  <a:srgbClr val="FF0000"/>
                </a:solidFill>
                <a:latin typeface="Arial" charset="0"/>
                <a:hlinkClick r:id="rId2"/>
              </a:rPr>
              <a:t>городского округа Власиха</a:t>
            </a:r>
            <a:br>
              <a:rPr lang="ru-RU" sz="2400" b="1" smtClean="0">
                <a:solidFill>
                  <a:srgbClr val="FF0000"/>
                </a:solidFill>
                <a:latin typeface="Arial" charset="0"/>
                <a:hlinkClick r:id="rId2"/>
              </a:rPr>
            </a:br>
            <a:r>
              <a:rPr lang="ru-RU" sz="2400" b="1" smtClean="0">
                <a:solidFill>
                  <a:srgbClr val="FF0000"/>
                </a:solidFill>
                <a:latin typeface="Arial" charset="0"/>
                <a:hlinkClick r:id="rId2"/>
              </a:rPr>
              <a:t>Московской области</a:t>
            </a:r>
            <a:endParaRPr lang="ru-RU" sz="2400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73238"/>
            <a:ext cx="8280400" cy="4552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000" b="1" i="1" smtClean="0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4000" b="1" i="1" smtClean="0">
                <a:solidFill>
                  <a:schemeClr val="accent2"/>
                </a:solidFill>
                <a:latin typeface="Arial" charset="0"/>
              </a:rPr>
              <a:t>Проект «Наши любимые сказки»</a:t>
            </a:r>
          </a:p>
          <a:p>
            <a:pPr algn="ctr">
              <a:buFont typeface="Arial" charset="0"/>
              <a:buNone/>
            </a:pPr>
            <a:endParaRPr lang="ru-RU" sz="4000" b="1" i="1" smtClean="0">
              <a:solidFill>
                <a:schemeClr val="accent2"/>
              </a:solidFill>
              <a:latin typeface="Georgia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2400" b="1" i="1" smtClean="0">
                <a:solidFill>
                  <a:schemeClr val="hlink"/>
                </a:solidFill>
                <a:latin typeface="Georgia" pitchFamily="18" charset="0"/>
              </a:rPr>
              <a:t>Обмочевская Анна Викторовна,</a:t>
            </a:r>
          </a:p>
          <a:p>
            <a:pPr algn="r">
              <a:buFont typeface="Arial" charset="0"/>
              <a:buNone/>
            </a:pPr>
            <a:r>
              <a:rPr lang="ru-RU" sz="2400" b="1" i="1" smtClean="0">
                <a:solidFill>
                  <a:schemeClr val="hlink"/>
                </a:solidFill>
                <a:latin typeface="Georgia" pitchFamily="18" charset="0"/>
              </a:rPr>
              <a:t>воспитатель группы №1 «Карапуз»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/>
              <a:t>Сказка «</a:t>
            </a:r>
            <a:r>
              <a:rPr lang="ru-RU" sz="4000" b="1" smtClean="0"/>
              <a:t>Теремок</a:t>
            </a:r>
            <a:r>
              <a:rPr lang="ru-RU" sz="3600" b="1" smtClean="0"/>
              <a:t>»</a:t>
            </a:r>
          </a:p>
        </p:txBody>
      </p:sp>
      <p:pic>
        <p:nvPicPr>
          <p:cNvPr id="14338" name="Picture 4" descr="0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628775"/>
            <a:ext cx="67897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Сказка «Три поросенка</a:t>
            </a:r>
            <a:r>
              <a:rPr lang="ru-RU" sz="4000" smtClean="0"/>
              <a:t>»</a:t>
            </a:r>
          </a:p>
        </p:txBody>
      </p:sp>
      <p:pic>
        <p:nvPicPr>
          <p:cNvPr id="15362" name="Picture 4" descr="0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557338"/>
            <a:ext cx="67897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Мягкие кубики с русскими народными сказками</a:t>
            </a:r>
          </a:p>
        </p:txBody>
      </p:sp>
      <p:pic>
        <p:nvPicPr>
          <p:cNvPr id="16386" name="Picture 4" descr="0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1484313"/>
            <a:ext cx="3309938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Сова-Говорушка</a:t>
            </a:r>
          </a:p>
        </p:txBody>
      </p:sp>
      <p:pic>
        <p:nvPicPr>
          <p:cNvPr id="17410" name="Picture 4" descr="0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268413"/>
            <a:ext cx="3482975" cy="5224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/>
              <a:t>Книги с пазлами</a:t>
            </a:r>
          </a:p>
        </p:txBody>
      </p:sp>
      <p:pic>
        <p:nvPicPr>
          <p:cNvPr id="19458" name="Picture 4" descr="_MG_350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412875"/>
            <a:ext cx="679767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smtClean="0"/>
              <a:t>Настольная ширма</a:t>
            </a:r>
          </a:p>
        </p:txBody>
      </p:sp>
      <p:pic>
        <p:nvPicPr>
          <p:cNvPr id="22530" name="Picture 4" descr="0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341438"/>
            <a:ext cx="67897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Наборы кукол «Би-Ба-Бо»</a:t>
            </a:r>
          </a:p>
        </p:txBody>
      </p:sp>
      <p:pic>
        <p:nvPicPr>
          <p:cNvPr id="23554" name="Picture 4" descr="IMG_992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341438"/>
            <a:ext cx="6789737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Атрибуты к сказке «Три медведя»</a:t>
            </a:r>
          </a:p>
        </p:txBody>
      </p:sp>
      <p:pic>
        <p:nvPicPr>
          <p:cNvPr id="24578" name="Picture 4" descr="1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568450"/>
            <a:ext cx="6573838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1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549275"/>
            <a:ext cx="67897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1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549275"/>
            <a:ext cx="67897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/>
            </a:r>
            <a:br>
              <a:rPr lang="ru-RU" sz="4000" i="1" smtClean="0"/>
            </a:br>
            <a:r>
              <a:rPr lang="ru-RU" sz="4000" i="1" smtClean="0"/>
              <a:t>«</a:t>
            </a:r>
            <a:r>
              <a:rPr lang="ru-RU" sz="4000" b="1" i="1" smtClean="0"/>
              <a:t>Сказка</a:t>
            </a:r>
            <a:r>
              <a:rPr lang="ru-RU" sz="4000" i="1" smtClean="0"/>
              <a:t> - это то золото, что блестит огоньком в детских глазках»</a:t>
            </a:r>
            <a:r>
              <a:rPr lang="ru-RU" sz="4000" i="1" smtClean="0">
                <a:latin typeface="Arial" charset="0"/>
              </a:rPr>
              <a:t/>
            </a:r>
            <a:br>
              <a:rPr lang="ru-RU" sz="4000" i="1" smtClean="0">
                <a:latin typeface="Arial" charset="0"/>
              </a:rPr>
            </a:br>
            <a:r>
              <a:rPr lang="ru-RU" sz="4000" smtClean="0"/>
              <a:t>Андерсен Ганс Христиан</a:t>
            </a:r>
            <a:endParaRPr lang="uk-UA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sz="4000" b="1" smtClean="0"/>
              <a:t>ОСНОВНОЙ ЭТАП</a:t>
            </a: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2400" b="1" smtClean="0"/>
              <a:t>Образовательная область «Социально-коммуникативное развитие»</a:t>
            </a:r>
            <a:br>
              <a:rPr lang="ru-RU" sz="2400" b="1" smtClean="0"/>
            </a:br>
            <a:r>
              <a:rPr lang="ru-RU" sz="2800" b="1" smtClean="0"/>
              <a:t>Кукольный театр «Теремок»</a:t>
            </a:r>
          </a:p>
        </p:txBody>
      </p:sp>
      <p:pic>
        <p:nvPicPr>
          <p:cNvPr id="27650" name="Picture 4" descr="1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700213"/>
            <a:ext cx="67897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1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4391025" cy="2927350"/>
          </a:xfrm>
        </p:spPr>
      </p:pic>
      <p:pic>
        <p:nvPicPr>
          <p:cNvPr id="28674" name="Picture 5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308350"/>
            <a:ext cx="488156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1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4608512" cy="3071813"/>
          </a:xfrm>
        </p:spPr>
      </p:pic>
      <p:pic>
        <p:nvPicPr>
          <p:cNvPr id="29698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429000"/>
            <a:ext cx="481647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1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4752975" cy="3168650"/>
          </a:xfrm>
        </p:spPr>
      </p:pic>
      <p:pic>
        <p:nvPicPr>
          <p:cNvPr id="30722" name="Picture 5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473450"/>
            <a:ext cx="466407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7786688" cy="647700"/>
          </a:xfrm>
        </p:spPr>
        <p:txBody>
          <a:bodyPr/>
          <a:lstStyle/>
          <a:p>
            <a:r>
              <a:rPr lang="ru-RU" sz="3600" b="1" smtClean="0"/>
              <a:t>Кукольный театр «Три медведя»</a:t>
            </a:r>
          </a:p>
        </p:txBody>
      </p:sp>
      <p:pic>
        <p:nvPicPr>
          <p:cNvPr id="31746" name="Picture 4" descr="2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08050"/>
            <a:ext cx="4248150" cy="2832100"/>
          </a:xfrm>
        </p:spPr>
      </p:pic>
      <p:pic>
        <p:nvPicPr>
          <p:cNvPr id="31747" name="Picture 5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429000"/>
            <a:ext cx="450056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2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4679950" cy="3119438"/>
          </a:xfrm>
        </p:spPr>
      </p:pic>
      <p:pic>
        <p:nvPicPr>
          <p:cNvPr id="32770" name="Picture 5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00438"/>
            <a:ext cx="448786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/>
              <a:t>Кукольный театр «Заюшкина избушка»</a:t>
            </a:r>
          </a:p>
        </p:txBody>
      </p:sp>
      <p:pic>
        <p:nvPicPr>
          <p:cNvPr id="33794" name="Picture 4" descr="3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700213"/>
            <a:ext cx="65532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3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681538" cy="3121025"/>
          </a:xfrm>
        </p:spPr>
      </p:pic>
      <p:pic>
        <p:nvPicPr>
          <p:cNvPr id="34818" name="Picture 5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429000"/>
            <a:ext cx="4802188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3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4681538" cy="3119437"/>
          </a:xfrm>
        </p:spPr>
      </p:pic>
      <p:pic>
        <p:nvPicPr>
          <p:cNvPr id="35842" name="Picture 5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4859338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3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608513" cy="3071813"/>
          </a:xfrm>
        </p:spPr>
      </p:pic>
      <p:pic>
        <p:nvPicPr>
          <p:cNvPr id="36866" name="Picture 5" descr="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429000"/>
            <a:ext cx="475297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algn="ctr" eaLnBrk="1" hangingPunct="1"/>
            <a:endParaRPr lang="ru-RU" sz="3600" smtClean="0"/>
          </a:p>
          <a:p>
            <a:pPr algn="ctr" eaLnBrk="1" hangingPunct="1">
              <a:buFont typeface="Arial" charset="0"/>
              <a:buNone/>
            </a:pPr>
            <a:endParaRPr lang="ru-RU" sz="4000" smtClean="0"/>
          </a:p>
        </p:txBody>
      </p:sp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1042988" y="2708275"/>
            <a:ext cx="6286500" cy="936625"/>
          </a:xfrm>
          <a:prstGeom prst="roundRect">
            <a:avLst>
              <a:gd name="adj" fmla="val 194"/>
            </a:avLst>
          </a:prstGeom>
          <a:solidFill>
            <a:srgbClr val="9966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60840" rIns="90000" bIns="45000" anchor="ctr" anchorCtr="1"/>
          <a:lstStyle/>
          <a:p>
            <a:pPr algn="ctr"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По продолжительности: среднесрочный</a:t>
            </a: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1331913" y="4437063"/>
            <a:ext cx="6303962" cy="893762"/>
          </a:xfrm>
          <a:prstGeom prst="roundRect">
            <a:avLst>
              <a:gd name="adj" fmla="val 176"/>
            </a:avLst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60840" rIns="90000" bIns="45000" anchor="ctr" anchorCtr="1"/>
          <a:lstStyle/>
          <a:p>
            <a:pPr algn="ctr"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Участники: воспитатели, родители, дети</a:t>
            </a:r>
          </a:p>
          <a:p>
            <a:pPr algn="ctr"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Форма проведения: групповая</a:t>
            </a:r>
          </a:p>
        </p:txBody>
      </p:sp>
      <p:sp>
        <p:nvSpPr>
          <p:cNvPr id="7172" name="AutoShape 1"/>
          <p:cNvSpPr>
            <a:spLocks noChangeArrowheads="1"/>
          </p:cNvSpPr>
          <p:nvPr/>
        </p:nvSpPr>
        <p:spPr bwMode="auto">
          <a:xfrm>
            <a:off x="1042988" y="1341438"/>
            <a:ext cx="6550025" cy="809625"/>
          </a:xfrm>
          <a:prstGeom prst="roundRect">
            <a:avLst>
              <a:gd name="adj" fmla="val 194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60840" rIns="90000" bIns="45000" anchor="ctr" anchorCtr="1"/>
          <a:lstStyle/>
          <a:p>
            <a:pPr algn="ctr" defTabSz="449263" hangingPunct="0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Вид проекта : </a:t>
            </a:r>
            <a:r>
              <a:rPr lang="ru-RU" b="1">
                <a:latin typeface="Georgia" pitchFamily="18" charset="0"/>
              </a:rPr>
              <a:t>художественно-эстетический, творческий, игровой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/>
              <a:t>Кукольный театр «Колобок» с участием детей</a:t>
            </a:r>
          </a:p>
        </p:txBody>
      </p:sp>
      <p:pic>
        <p:nvPicPr>
          <p:cNvPr id="37890" name="Picture 4" descr="2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557338"/>
            <a:ext cx="6429375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2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968875" cy="3311525"/>
          </a:xfrm>
        </p:spPr>
      </p:pic>
      <p:pic>
        <p:nvPicPr>
          <p:cNvPr id="38914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989138"/>
            <a:ext cx="33718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2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81075"/>
            <a:ext cx="4897437" cy="3265488"/>
          </a:xfrm>
        </p:spPr>
      </p:pic>
      <p:pic>
        <p:nvPicPr>
          <p:cNvPr id="39938" name="Picture 5" descr="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2900" y="2276475"/>
            <a:ext cx="347186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3200" b="1" smtClean="0"/>
              <a:t>Образовательная область «Художественно-эстетическое развитие»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/>
            <a:r>
              <a:rPr lang="ru-RU" sz="2800" smtClean="0"/>
              <a:t>Рисование с элементами аппликации </a:t>
            </a:r>
            <a:r>
              <a:rPr lang="ru-RU" sz="2800" smtClean="0">
                <a:latin typeface="Arial" charset="0"/>
              </a:rPr>
              <a:t>коллективная работа </a:t>
            </a:r>
            <a:r>
              <a:rPr lang="ru-RU" sz="2800" smtClean="0"/>
              <a:t>«Избушка трех медведей»</a:t>
            </a:r>
          </a:p>
        </p:txBody>
      </p:sp>
      <p:pic>
        <p:nvPicPr>
          <p:cNvPr id="40963" name="Picture 5" descr="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500313"/>
            <a:ext cx="5688012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5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4464050" cy="2976562"/>
          </a:xfrm>
        </p:spPr>
      </p:pic>
      <p:pic>
        <p:nvPicPr>
          <p:cNvPr id="41986" name="Picture 5" descr="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557338"/>
            <a:ext cx="26574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 descr="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57563"/>
            <a:ext cx="45370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6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679950" cy="3117850"/>
          </a:xfrm>
        </p:spPr>
      </p:pic>
      <p:pic>
        <p:nvPicPr>
          <p:cNvPr id="43010" name="Picture 6" descr="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429000"/>
            <a:ext cx="4824413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Лепка «Колобок»</a:t>
            </a:r>
          </a:p>
        </p:txBody>
      </p:sp>
      <p:pic>
        <p:nvPicPr>
          <p:cNvPr id="44034" name="Picture 4" descr="6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5184775" cy="3455987"/>
          </a:xfrm>
        </p:spPr>
      </p:pic>
      <p:pic>
        <p:nvPicPr>
          <p:cNvPr id="44035" name="Picture 5" descr="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557338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6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4681537" cy="3119438"/>
          </a:xfrm>
        </p:spPr>
      </p:pic>
      <p:pic>
        <p:nvPicPr>
          <p:cNvPr id="45058" name="Picture 5" descr="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429000"/>
            <a:ext cx="4733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Образовательная область «Физическое развитие»</a:t>
            </a:r>
            <a:r>
              <a:rPr lang="ru-RU" sz="4000" smtClean="0"/>
              <a:t> </a:t>
            </a:r>
            <a:br>
              <a:rPr lang="ru-RU" sz="4000" smtClean="0"/>
            </a:br>
            <a:r>
              <a:rPr lang="ru-RU" sz="2800" b="1" smtClean="0"/>
              <a:t>Игра «Зайцы и волк»</a:t>
            </a:r>
          </a:p>
        </p:txBody>
      </p:sp>
      <p:pic>
        <p:nvPicPr>
          <p:cNvPr id="46082" name="Picture 4" descr="IMG_105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16113"/>
            <a:ext cx="2889250" cy="4333875"/>
          </a:xfrm>
        </p:spPr>
      </p:pic>
      <p:pic>
        <p:nvPicPr>
          <p:cNvPr id="46083" name="Picture 5" descr="IMG_1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420938"/>
            <a:ext cx="49149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Физкультминутки</a:t>
            </a:r>
          </a:p>
        </p:txBody>
      </p:sp>
      <p:pic>
        <p:nvPicPr>
          <p:cNvPr id="47106" name="Picture 4" descr="IMG_022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4464050" cy="2976563"/>
          </a:xfrm>
        </p:spPr>
      </p:pic>
      <p:pic>
        <p:nvPicPr>
          <p:cNvPr id="47107" name="Picture 5" descr="IMG_02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910013"/>
            <a:ext cx="41941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val 1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33375"/>
            <a:ext cx="8229600" cy="5976938"/>
          </a:xfrm>
          <a:prstGeom prst="ellipse">
            <a:avLst/>
          </a:prstGeom>
          <a:solidFill>
            <a:srgbClr val="00DCFF"/>
          </a:solidFill>
          <a:ln w="9360">
            <a:solidFill>
              <a:srgbClr val="000000"/>
            </a:solidFill>
            <a:round/>
          </a:ln>
        </p:spPr>
        <p:txBody>
          <a:bodyPr/>
          <a:lstStyle/>
          <a:p>
            <a:pPr algn="ctr" defTabSz="449263">
              <a:lnSpc>
                <a:spcPct val="8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smtClean="0">
                <a:latin typeface="Times New Roman" pitchFamily="18" charset="0"/>
              </a:rPr>
              <a:t>Актуальность:</a:t>
            </a:r>
            <a:endParaRPr lang="ru-RU" sz="1800" smtClean="0">
              <a:latin typeface="Times New Roman" pitchFamily="18" charset="0"/>
            </a:endParaRPr>
          </a:p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smtClean="0"/>
              <a:t> </a:t>
            </a:r>
            <a:r>
              <a:rPr lang="ru-RU" sz="1600" smtClean="0">
                <a:latin typeface="Times New Roman" pitchFamily="18" charset="0"/>
              </a:rPr>
              <a:t>Сказка — прекрасное творение искусства. Социальная, художественная и педагогическая ценность народных сказок несомненна и общепризнанна.</a:t>
            </a:r>
          </a:p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smtClean="0">
                <a:latin typeface="Times New Roman" pitchFamily="18" charset="0"/>
              </a:rPr>
              <a:t>Русская народная сказка — это почва, имеющая неограниченные развивающие и воспитывающие возможности. </a:t>
            </a:r>
          </a:p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smtClean="0">
                <a:latin typeface="Times New Roman" pitchFamily="18" charset="0"/>
              </a:rPr>
              <a:t>Познакомив детей с волшебным миром сказок, мы, несомненно, прививаем им любовь к слову и интерес к сказкам. </a:t>
            </a:r>
          </a:p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smtClean="0">
                <a:latin typeface="Times New Roman" pitchFamily="18" charset="0"/>
              </a:rPr>
              <a:t>А посредством метода проективной деятельности, мы даем ребенку возможность экспериментировать, синтезировать полученные знания, развивать творческие способности и коммуникативные навыки, что позволяет ему: успешно адаптироваться и социализироваться в детском коллективе; достигать взаимопонимания с родителями, приобретать новые положительные эмоции.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ЗАКЛЮЧИТЕЛЬНЫЙ ЭТАП</a:t>
            </a:r>
            <a:br>
              <a:rPr lang="ru-RU" sz="4000" b="1" smtClean="0"/>
            </a:br>
            <a:r>
              <a:rPr lang="ru-RU" sz="3200" smtClean="0"/>
              <a:t>Оформление сказочной панорамы на одном из стеллажей для игрушек</a:t>
            </a:r>
          </a:p>
        </p:txBody>
      </p:sp>
      <p:pic>
        <p:nvPicPr>
          <p:cNvPr id="48130" name="Picture 4" descr="5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989138"/>
            <a:ext cx="67897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600" b="1" smtClean="0"/>
              <a:t>Сказки в гостях у ребят</a:t>
            </a:r>
          </a:p>
        </p:txBody>
      </p:sp>
      <p:pic>
        <p:nvPicPr>
          <p:cNvPr id="49154" name="Picture 4" descr="5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412875"/>
            <a:ext cx="7056438" cy="4703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5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052513"/>
            <a:ext cx="7221537" cy="481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5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4967287" cy="3311525"/>
          </a:xfrm>
        </p:spPr>
      </p:pic>
      <p:pic>
        <p:nvPicPr>
          <p:cNvPr id="51202" name="Picture 5" descr="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716338"/>
            <a:ext cx="44084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7991475" cy="865188"/>
          </a:xfrm>
        </p:spPr>
        <p:txBody>
          <a:bodyPr/>
          <a:lstStyle/>
          <a:p>
            <a:r>
              <a:rPr lang="ru-RU" sz="3200" b="1" smtClean="0"/>
              <a:t>Образовательная область «Познавательное развитие»</a:t>
            </a:r>
          </a:p>
        </p:txBody>
      </p:sp>
      <p:pic>
        <p:nvPicPr>
          <p:cNvPr id="52226" name="Picture 4" descr="3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25538"/>
            <a:ext cx="3646487" cy="5468937"/>
          </a:xfrm>
        </p:spPr>
      </p:pic>
      <p:pic>
        <p:nvPicPr>
          <p:cNvPr id="52227" name="Picture 4" descr="IMG_99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25538"/>
            <a:ext cx="36576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4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4608512" cy="3071813"/>
          </a:xfrm>
        </p:spPr>
      </p:pic>
      <p:pic>
        <p:nvPicPr>
          <p:cNvPr id="53250" name="Picture 5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429000"/>
            <a:ext cx="47672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3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549275"/>
            <a:ext cx="67897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4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4752975" cy="3168650"/>
          </a:xfrm>
        </p:spPr>
      </p:pic>
      <p:pic>
        <p:nvPicPr>
          <p:cNvPr id="55298" name="Picture 5" descr="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79788"/>
            <a:ext cx="4889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4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967288" cy="3311525"/>
          </a:xfrm>
        </p:spPr>
      </p:pic>
      <p:pic>
        <p:nvPicPr>
          <p:cNvPr id="56322" name="Picture 5" descr="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644900"/>
            <a:ext cx="44624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4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3263900" cy="4895850"/>
          </a:xfrm>
        </p:spPr>
      </p:pic>
      <p:pic>
        <p:nvPicPr>
          <p:cNvPr id="57346" name="Picture 5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196975"/>
            <a:ext cx="52482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smtClean="0"/>
              <a:t>Цель:</a:t>
            </a:r>
          </a:p>
          <a:p>
            <a:pPr algn="ctr">
              <a:buFont typeface="Arial" charset="0"/>
              <a:buNone/>
            </a:pPr>
            <a:r>
              <a:rPr lang="ru-RU" b="1" smtClean="0"/>
              <a:t>развитие творческой личности детей, знакомство с жанровыми особенностями, структурой, видами, сюжетами сказок, развитие интереса к литературе, театрализованной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/>
              <a:t>Составление сказок по картинкам</a:t>
            </a:r>
          </a:p>
        </p:txBody>
      </p:sp>
      <p:pic>
        <p:nvPicPr>
          <p:cNvPr id="58370" name="Picture 4" descr="4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3017837" cy="4525962"/>
          </a:xfrm>
        </p:spPr>
      </p:pic>
      <p:pic>
        <p:nvPicPr>
          <p:cNvPr id="58371" name="Picture 4" descr="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341438"/>
            <a:ext cx="337026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Игры с книгами-пазлами</a:t>
            </a:r>
          </a:p>
        </p:txBody>
      </p:sp>
      <p:pic>
        <p:nvPicPr>
          <p:cNvPr id="59394" name="Picture 4" descr="IMG_097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4608513" cy="3071813"/>
          </a:xfrm>
        </p:spPr>
      </p:pic>
      <p:pic>
        <p:nvPicPr>
          <p:cNvPr id="59395" name="Picture 5" descr="IMG_0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644900"/>
            <a:ext cx="43338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Изготовление совместно с родителями кукол по сказкам «Курочка Ряба», «Колобок» (техника «папье - маше»)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Сказка «Курочка Ряба»</a:t>
            </a:r>
          </a:p>
        </p:txBody>
      </p:sp>
      <p:pic>
        <p:nvPicPr>
          <p:cNvPr id="60419" name="Picture 5" descr="IMG-20150419-WA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628775"/>
            <a:ext cx="36718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Сказка «Колобок»</a:t>
            </a:r>
          </a:p>
        </p:txBody>
      </p:sp>
      <p:pic>
        <p:nvPicPr>
          <p:cNvPr id="61442" name="Picture 4" descr="IMG-20150419-WA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744913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5" descr="IMG-20150419-WA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2408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Драматизация сказки «Колобок»</a:t>
            </a:r>
          </a:p>
        </p:txBody>
      </p:sp>
      <p:pic>
        <p:nvPicPr>
          <p:cNvPr id="62466" name="Picture 4" descr="IMG_098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25538"/>
            <a:ext cx="3582987" cy="5373687"/>
          </a:xfrm>
        </p:spPr>
      </p:pic>
      <p:pic>
        <p:nvPicPr>
          <p:cNvPr id="62467" name="Picture 5" descr="IMG_09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7888" y="1196975"/>
            <a:ext cx="35480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IMG_099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7975" y="333375"/>
            <a:ext cx="4030663" cy="6048375"/>
          </a:xfrm>
        </p:spPr>
      </p:pic>
      <p:pic>
        <p:nvPicPr>
          <p:cNvPr id="63490" name="Picture 5" descr="IMG_1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60350"/>
            <a:ext cx="446246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6" descr="IMG_1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357563"/>
            <a:ext cx="4392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Драматизация сказки «Теремок»</a:t>
            </a:r>
          </a:p>
        </p:txBody>
      </p:sp>
      <p:pic>
        <p:nvPicPr>
          <p:cNvPr id="64514" name="Picture 4" descr="IMG_008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96975"/>
            <a:ext cx="3584575" cy="5376863"/>
          </a:xfrm>
        </p:spPr>
      </p:pic>
      <p:pic>
        <p:nvPicPr>
          <p:cNvPr id="64515" name="Picture 5" descr="IMG_0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89138"/>
            <a:ext cx="45529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IMG_009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4608513" cy="3071813"/>
          </a:xfrm>
        </p:spPr>
      </p:pic>
      <p:pic>
        <p:nvPicPr>
          <p:cNvPr id="65538" name="Picture 5" descr="IMG_00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46021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5" descr="IMG_0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52324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6" descr="IMG_0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620713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IMG_008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92150"/>
            <a:ext cx="8316912" cy="55435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47625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/>
              <a:t>Задачи: </a:t>
            </a:r>
          </a:p>
          <a:p>
            <a:r>
              <a:rPr lang="ru-RU" sz="2800" b="1" smtClean="0"/>
              <a:t> закрепить знание содержания сказок; </a:t>
            </a:r>
          </a:p>
          <a:p>
            <a:r>
              <a:rPr lang="ru-RU" sz="2800" b="1" smtClean="0"/>
              <a:t>сформировать желание быть похожими на положительных героев;</a:t>
            </a:r>
          </a:p>
          <a:p>
            <a:r>
              <a:rPr lang="ru-RU" sz="2800" b="1" smtClean="0"/>
              <a:t>развивать  умения передавать образ сказочного героя речью, движениями, жестами, мимикой;</a:t>
            </a:r>
          </a:p>
          <a:p>
            <a:r>
              <a:rPr lang="ru-RU" sz="2800" b="1" smtClean="0"/>
              <a:t>воспитывать интерес к сказкам; </a:t>
            </a:r>
          </a:p>
          <a:p>
            <a:r>
              <a:rPr lang="ru-RU" sz="2800" b="1" smtClean="0"/>
              <a:t>прививать детям правила безопасного поведения на примере сказок.</a:t>
            </a:r>
            <a:r>
              <a:rPr lang="ru-RU" sz="2800" smtClean="0"/>
              <a:t> </a:t>
            </a:r>
            <a:endParaRPr lang="ru-RU" sz="3600" smtClean="0"/>
          </a:p>
          <a:p>
            <a:endParaRPr lang="ru-RU" sz="2800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8066088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205038"/>
            <a:ext cx="8218487" cy="1108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66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b="1" smtClean="0"/>
          </a:p>
          <a:p>
            <a:pPr algn="ctr">
              <a:buFont typeface="Arial" charset="0"/>
              <a:buNone/>
            </a:pPr>
            <a:r>
              <a:rPr lang="ru-RU" sz="3600" b="1" smtClean="0"/>
              <a:t>Интеграция образовательных областей:</a:t>
            </a:r>
          </a:p>
          <a:p>
            <a:r>
              <a:rPr lang="ru-RU" b="1" smtClean="0"/>
              <a:t>социально-коммуникативное развитие;</a:t>
            </a:r>
          </a:p>
          <a:p>
            <a:r>
              <a:rPr lang="ru-RU" b="1" smtClean="0"/>
              <a:t> познавательное развитие;</a:t>
            </a:r>
          </a:p>
          <a:p>
            <a:r>
              <a:rPr lang="ru-RU" b="1" smtClean="0"/>
              <a:t>речевое развитие;</a:t>
            </a:r>
          </a:p>
          <a:p>
            <a:r>
              <a:rPr lang="ru-RU" b="1" smtClean="0"/>
              <a:t>художественно-эстетическое развитие;</a:t>
            </a:r>
          </a:p>
          <a:p>
            <a:r>
              <a:rPr lang="ru-RU" b="1" smtClean="0"/>
              <a:t> физическое развитие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b="1" smtClean="0"/>
              <a:t>ПОДГОТОВИТЕЛЬНЫЙ ЭТАП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990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Подбор сказок для детей</a:t>
            </a:r>
          </a:p>
          <a:p>
            <a:pPr>
              <a:buFont typeface="Arial" charset="0"/>
              <a:buNone/>
            </a:pPr>
            <a:r>
              <a:rPr lang="ru-RU" sz="4000" b="1" smtClean="0"/>
              <a:t>Сказка «Колобок»</a:t>
            </a:r>
          </a:p>
          <a:p>
            <a:endParaRPr lang="ru-RU" sz="4000" smtClean="0"/>
          </a:p>
        </p:txBody>
      </p:sp>
      <p:pic>
        <p:nvPicPr>
          <p:cNvPr id="12291" name="Picture 5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133600"/>
            <a:ext cx="58166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smtClean="0"/>
              <a:t>Сказка «Репка»</a:t>
            </a:r>
          </a:p>
        </p:txBody>
      </p:sp>
      <p:pic>
        <p:nvPicPr>
          <p:cNvPr id="13314" name="Picture 4" descr="0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125538"/>
            <a:ext cx="678973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331</Words>
  <Application>Microsoft Office PowerPoint</Application>
  <PresentationFormat>Экран (4:3)</PresentationFormat>
  <Paragraphs>63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Arial</vt:lpstr>
      <vt:lpstr>Calibri</vt:lpstr>
      <vt:lpstr>Georgia</vt:lpstr>
      <vt:lpstr>Times New Roman</vt:lpstr>
      <vt:lpstr>SimSun</vt:lpstr>
      <vt:lpstr>Тема Office</vt:lpstr>
      <vt:lpstr>Тема Office</vt:lpstr>
      <vt:lpstr>Тема Office</vt:lpstr>
      <vt:lpstr>Тема Office</vt:lpstr>
      <vt:lpstr>МДОУ Детский сад №2 «Теремок» городского округа Власиха Московской области</vt:lpstr>
      <vt:lpstr>        «Сказка - это то золото, что блестит огоньком в детских глазках» Андерсен Ганс Христиан</vt:lpstr>
      <vt:lpstr>Слайд 3</vt:lpstr>
      <vt:lpstr>Слайд 4</vt:lpstr>
      <vt:lpstr>Слайд 5</vt:lpstr>
      <vt:lpstr>Слайд 6</vt:lpstr>
      <vt:lpstr>Слайд 7</vt:lpstr>
      <vt:lpstr>ПОДГОТОВИТЕЛЬНЫЙ ЭТАП</vt:lpstr>
      <vt:lpstr>Сказка «Репка»</vt:lpstr>
      <vt:lpstr>Сказка «Теремок»</vt:lpstr>
      <vt:lpstr>Сказка «Три поросенка»</vt:lpstr>
      <vt:lpstr>Мягкие кубики с русскими народными сказками</vt:lpstr>
      <vt:lpstr>Сова-Говорушка</vt:lpstr>
      <vt:lpstr>Книги с пазлами</vt:lpstr>
      <vt:lpstr>Настольная ширма</vt:lpstr>
      <vt:lpstr>Наборы кукол «Би-Ба-Бо»</vt:lpstr>
      <vt:lpstr>Атрибуты к сказке «Три медведя»</vt:lpstr>
      <vt:lpstr>Слайд 18</vt:lpstr>
      <vt:lpstr>Слайд 19</vt:lpstr>
      <vt:lpstr>ОСНОВНОЙ ЭТАП Образовательная область «Социально-коммуникативное развитие» Кукольный театр «Теремок»</vt:lpstr>
      <vt:lpstr>Слайд 21</vt:lpstr>
      <vt:lpstr>Слайд 22</vt:lpstr>
      <vt:lpstr>Слайд 23</vt:lpstr>
      <vt:lpstr>Кукольный театр «Три медведя»</vt:lpstr>
      <vt:lpstr>Слайд 25</vt:lpstr>
      <vt:lpstr>Кукольный театр «Заюшкина избушка»</vt:lpstr>
      <vt:lpstr>Слайд 27</vt:lpstr>
      <vt:lpstr>Слайд 28</vt:lpstr>
      <vt:lpstr>Слайд 29</vt:lpstr>
      <vt:lpstr>Кукольный театр «Колобок» с участием детей</vt:lpstr>
      <vt:lpstr>Слайд 31</vt:lpstr>
      <vt:lpstr>Слайд 32</vt:lpstr>
      <vt:lpstr>Образовательная область «Художественно-эстетическое развитие»</vt:lpstr>
      <vt:lpstr>Слайд 34</vt:lpstr>
      <vt:lpstr>Слайд 35</vt:lpstr>
      <vt:lpstr>Лепка «Колобок»</vt:lpstr>
      <vt:lpstr>Слайд 37</vt:lpstr>
      <vt:lpstr>Образовательная область «Физическое развитие»  Игра «Зайцы и волк»</vt:lpstr>
      <vt:lpstr>Физкультминутки</vt:lpstr>
      <vt:lpstr>ЗАКЛЮЧИТЕЛЬНЫЙ ЭТАП Оформление сказочной панорамы на одном из стеллажей для игрушек</vt:lpstr>
      <vt:lpstr>Сказки в гостях у ребят</vt:lpstr>
      <vt:lpstr>Слайд 42</vt:lpstr>
      <vt:lpstr>Слайд 43</vt:lpstr>
      <vt:lpstr>Образовательная область «Познавательное развитие»</vt:lpstr>
      <vt:lpstr>Слайд 45</vt:lpstr>
      <vt:lpstr>Слайд 46</vt:lpstr>
      <vt:lpstr>Слайд 47</vt:lpstr>
      <vt:lpstr>Слайд 48</vt:lpstr>
      <vt:lpstr>Слайд 49</vt:lpstr>
      <vt:lpstr>Составление сказок по картинкам</vt:lpstr>
      <vt:lpstr>Игры с книгами-пазлами</vt:lpstr>
      <vt:lpstr>Изготовление совместно с родителями кукол по сказкам «Курочка Ряба», «Колобок» (техника «папье - маше»)</vt:lpstr>
      <vt:lpstr>Сказка «Колобок»</vt:lpstr>
      <vt:lpstr>Драматизация сказки «Колобок»</vt:lpstr>
      <vt:lpstr>Слайд 55</vt:lpstr>
      <vt:lpstr>Драматизация сказки «Теремок»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Анюта</cp:lastModifiedBy>
  <cp:revision>27</cp:revision>
  <dcterms:created xsi:type="dcterms:W3CDTF">2014-08-06T17:34:00Z</dcterms:created>
  <dcterms:modified xsi:type="dcterms:W3CDTF">2015-07-12T13:24:15Z</dcterms:modified>
</cp:coreProperties>
</file>