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E1099-364C-402E-A05C-0E29EA18B7AB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9F9A6-3378-4E30-BE0D-2DCEB5C0DF5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8D551-D7F8-40EF-AEB5-FD8E6B9552A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8D551-D7F8-40EF-AEB5-FD8E6B9552A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0%D0%B0%D1%81%D1%82%D0%B5%D0%BD%D0%B8%D1%8F" TargetMode="External"/><Relationship Id="rId3" Type="http://schemas.openxmlformats.org/officeDocument/2006/relationships/image" Target="../media/image13.jpeg"/><Relationship Id="rId7" Type="http://schemas.openxmlformats.org/officeDocument/2006/relationships/hyperlink" Target="http://ru.wikipedia.org/wiki/%D0%9F%D1%91%D1%82%D1%80_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A%D0%B0%D1%80%D0%BB_%D0%9B%D0%B8%D0%BD%D0%BD%D0%B5%D0%B9" TargetMode="External"/><Relationship Id="rId5" Type="http://schemas.openxmlformats.org/officeDocument/2006/relationships/hyperlink" Target="http://ru.wikipedia.org/wiki/%D0%9F%D0%B8%D1%82%D1%82%D0%BE%D0%BD_%D0%B4%D0%B5_%D0%A2%D1%83%D1%80%D0%BD%D0%B5%D1%84%D0%BE%D1%80,_%D0%96%D0%BE%D0%B7%D0%B5%D1%84" TargetMode="External"/><Relationship Id="rId10" Type="http://schemas.openxmlformats.org/officeDocument/2006/relationships/hyperlink" Target="http://ru.wikipedia.org/wiki/XVI_%D0%B2%D0%B5%D0%BA" TargetMode="External"/><Relationship Id="rId4" Type="http://schemas.openxmlformats.org/officeDocument/2006/relationships/image" Target="../media/image14.jpeg"/><Relationship Id="rId9" Type="http://schemas.openxmlformats.org/officeDocument/2006/relationships/hyperlink" Target="http://ru.wikipedia.org/wiki/%D0%98%D1%82%D0%B0%D0%BB%D0%B8%D1%8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340768"/>
            <a:ext cx="7772400" cy="1944216"/>
          </a:xfrm>
        </p:spPr>
        <p:txBody>
          <a:bodyPr>
            <a:normAutofit fontScale="90000"/>
          </a:bodyPr>
          <a:lstStyle/>
          <a:p>
            <a:pPr algn="l"/>
            <a:r>
              <a:rPr lang="tt-RU" dirty="0" smtClean="0"/>
              <a:t/>
            </a:r>
            <a:br>
              <a:rPr lang="tt-RU" dirty="0" smtClean="0"/>
            </a:br>
            <a:r>
              <a:rPr lang="tt-RU" dirty="0" smtClean="0"/>
              <a:t/>
            </a:r>
            <a:br>
              <a:rPr lang="tt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</a:t>
            </a:r>
            <a:r>
              <a:rPr lang="tt-RU" sz="3600" b="1" dirty="0" smtClean="0"/>
              <a:t>Тема : Выращивание пшени</a:t>
            </a:r>
            <a:r>
              <a:rPr lang="ru-RU" sz="3600" b="1" dirty="0" err="1" smtClean="0"/>
              <a:t>цы</a:t>
            </a:r>
            <a:r>
              <a:rPr lang="ru-RU" sz="3600" b="1" dirty="0" smtClean="0"/>
              <a:t> </a:t>
            </a:r>
            <a:br>
              <a:rPr lang="ru-RU" sz="3600" b="1" dirty="0" smtClean="0"/>
            </a:br>
            <a:r>
              <a:rPr lang="ru-RU" sz="3600" b="1" dirty="0" smtClean="0"/>
              <a:t>                            в домашних условиях. </a:t>
            </a:r>
            <a:br>
              <a:rPr lang="ru-RU" sz="3600" b="1" dirty="0" smtClean="0"/>
            </a:br>
            <a:r>
              <a:rPr lang="ru-RU" sz="3600" b="1" dirty="0" smtClean="0"/>
              <a:t>                                       </a:t>
            </a:r>
            <a:r>
              <a:rPr lang="ru-RU" sz="2700" b="1" dirty="0" smtClean="0"/>
              <a:t>Окружающий мир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             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tt-RU" sz="2700" dirty="0" smtClean="0"/>
              <a:t> </a:t>
            </a:r>
            <a:br>
              <a:rPr lang="tt-RU" sz="2700" dirty="0" smtClean="0"/>
            </a:br>
            <a:r>
              <a:rPr lang="tt-RU" sz="2700" dirty="0" smtClean="0"/>
              <a:t/>
            </a:r>
            <a:br>
              <a:rPr lang="tt-RU" sz="2700" dirty="0" smtClean="0"/>
            </a:br>
            <a:r>
              <a:rPr lang="tt-RU" sz="2700" dirty="0" smtClean="0"/>
              <a:t/>
            </a:r>
            <a:br>
              <a:rPr lang="tt-RU" sz="2700" dirty="0" smtClean="0"/>
            </a:br>
            <a:r>
              <a:rPr lang="tt-RU" sz="1800" dirty="0" smtClean="0"/>
              <a:t>                                                                                                              Выполнила ученица 4 класса  </a:t>
            </a:r>
            <a:br>
              <a:rPr lang="tt-RU" sz="1800" dirty="0" smtClean="0"/>
            </a:br>
            <a:r>
              <a:rPr lang="tt-RU" sz="1800" dirty="0" smtClean="0"/>
              <a:t>                                                                                                    МБОУ “Староибрайкинская сред-</a:t>
            </a:r>
            <a:br>
              <a:rPr lang="tt-RU" sz="1800" dirty="0" smtClean="0"/>
            </a:br>
            <a:r>
              <a:rPr lang="tt-RU" sz="1800" dirty="0" smtClean="0"/>
              <a:t>                                                                                                    няя общеобразовательная школа</a:t>
            </a:r>
            <a:br>
              <a:rPr lang="tt-RU" sz="1800" dirty="0" smtClean="0"/>
            </a:br>
            <a:r>
              <a:rPr lang="tt-RU" sz="1800" dirty="0" smtClean="0"/>
              <a:t>                                                                                                    Аксубаевского муниципального</a:t>
            </a:r>
            <a:br>
              <a:rPr lang="tt-RU" sz="1800" dirty="0" smtClean="0"/>
            </a:br>
            <a:r>
              <a:rPr lang="tt-RU" sz="1800" dirty="0" smtClean="0"/>
              <a:t>                                                                                                    района Республики Татарстан”.     </a:t>
            </a:r>
            <a:br>
              <a:rPr lang="tt-RU" sz="1800" dirty="0" smtClean="0"/>
            </a:br>
            <a:r>
              <a:rPr lang="tt-RU" sz="1800" dirty="0" smtClean="0"/>
              <a:t>                                                                                      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                                                           </a:t>
            </a: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899593" y="3933054"/>
            <a:ext cx="3384375" cy="266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5148064" y="1556792"/>
            <a:ext cx="352839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V="1">
            <a:off x="899589" y="1556792"/>
            <a:ext cx="338437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Фото\Фото16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0"/>
            <a:ext cx="3057804" cy="3789040"/>
          </a:xfrm>
          <a:prstGeom prst="rect">
            <a:avLst/>
          </a:prstGeom>
          <a:noFill/>
        </p:spPr>
      </p:pic>
      <p:pic>
        <p:nvPicPr>
          <p:cNvPr id="3076" name="Picture 4" descr="G:\Фото\Фото16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57804" cy="3789040"/>
          </a:xfrm>
          <a:prstGeom prst="rect">
            <a:avLst/>
          </a:prstGeom>
          <a:noFill/>
        </p:spPr>
      </p:pic>
      <p:pic>
        <p:nvPicPr>
          <p:cNvPr id="3077" name="Picture 5" descr="G:\Фото\Фото16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0"/>
            <a:ext cx="3059832" cy="3789040"/>
          </a:xfrm>
          <a:prstGeom prst="rect">
            <a:avLst/>
          </a:prstGeom>
          <a:noFill/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3878854"/>
            <a:ext cx="91440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Технология выращивания.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Способы посева. Сеют пшеницу тремя способами </a:t>
            </a:r>
            <a:r>
              <a:rPr kumimoji="0" lang="tt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–</a:t>
            </a:r>
            <a:r>
              <a:rPr kumimoji="0" lang="tt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обычный рядовой (междурядье 15 см), узкорядный (не более 10см), перекрёстный. По многочисленным данным, узкорядный и перекрёстный способы дают прибавку к урожаю в среднем 2-4 ц/га. Это происходит, потому что семена равномерно распределяются по площади,растения лучше развиваются, меньше затеняют друг друга, полнее используют влагу и питательные вещества, у них мощнее корневая система.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Глубина посева. Глубина посева определяется многими факторами, важнейшие из которых влажность почвы, её механический состав. Оптимальная глубина 5-6 см. но при пересыхании почвы и более лёгкому составу глубину можно увеличить до 8 и даже 10 см.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               </a:t>
            </a:r>
            <a:r>
              <a:rPr kumimoji="0" lang="tt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Посев семян.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</a:t>
            </a:r>
            <a:r>
              <a:rPr kumimoji="0" lang="tt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Подготовили три ящика почвы. Посеяли обычным рядовым способом посева, на глубину 5-6 см. Полили достаточное количество воды.Измеряли температуру в классе( 18 градусов  ртутного столба).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Фото\Фото18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27784" cy="3503711"/>
          </a:xfrm>
          <a:prstGeom prst="rect">
            <a:avLst/>
          </a:prstGeom>
          <a:noFill/>
        </p:spPr>
      </p:pic>
      <p:pic>
        <p:nvPicPr>
          <p:cNvPr id="1027" name="Picture 3" descr="G:\Фото\Фото18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0"/>
            <a:ext cx="2664296" cy="3552396"/>
          </a:xfrm>
          <a:prstGeom prst="rect">
            <a:avLst/>
          </a:prstGeom>
          <a:noFill/>
        </p:spPr>
      </p:pic>
      <p:pic>
        <p:nvPicPr>
          <p:cNvPr id="1028" name="Picture 4" descr="G:\Фото\Фото18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8244" y="0"/>
            <a:ext cx="2625756" cy="3501008"/>
          </a:xfrm>
          <a:prstGeom prst="rect">
            <a:avLst/>
          </a:prstGeom>
          <a:noFill/>
        </p:spPr>
      </p:pic>
      <p:pic>
        <p:nvPicPr>
          <p:cNvPr id="1029" name="Picture 5" descr="G:\Фото\Фото18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685104" y="2928365"/>
            <a:ext cx="3368259" cy="4491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215008" y="1484784"/>
            <a:ext cx="892899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059832" y="206731"/>
            <a:ext cx="4320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Фазы развития пшеницы.</a:t>
            </a:r>
            <a:endParaRPr kumimoji="0" lang="tt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Extra\Фото17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23728" cy="2276872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95739" y="404664"/>
          <a:ext cx="6840759" cy="3456384"/>
        </p:xfrm>
        <a:graphic>
          <a:graphicData uri="http://schemas.openxmlformats.org/drawingml/2006/table">
            <a:tbl>
              <a:tblPr/>
              <a:tblGrid>
                <a:gridCol w="1177798"/>
                <a:gridCol w="468274"/>
                <a:gridCol w="470696"/>
                <a:gridCol w="368907"/>
                <a:gridCol w="400181"/>
                <a:gridCol w="415108"/>
                <a:gridCol w="405157"/>
                <a:gridCol w="405157"/>
                <a:gridCol w="405157"/>
                <a:gridCol w="405157"/>
                <a:gridCol w="551013"/>
                <a:gridCol w="504056"/>
                <a:gridCol w="360040"/>
                <a:gridCol w="504058"/>
              </a:tblGrid>
              <a:tr h="365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 dirty="0">
                          <a:latin typeface="Tahoma"/>
                          <a:ea typeface="Calibri"/>
                          <a:cs typeface="Times New Roman"/>
                        </a:rPr>
                        <a:t>злак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посев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 dirty="0">
                          <a:latin typeface="Tahoma"/>
                          <a:ea typeface="Calibri"/>
                          <a:cs typeface="Times New Roman"/>
                        </a:rPr>
                        <a:t>            Всход и рост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 dirty="0">
                          <a:latin typeface="Tahoma"/>
                          <a:ea typeface="Calibri"/>
                          <a:cs typeface="Times New Roman"/>
                        </a:rPr>
                        <a:t>           октябрь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19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21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23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24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25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Пшеница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Обильный полив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см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см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См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См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См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См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26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См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26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См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Пшеница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Умеренный полив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См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см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См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17см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20см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См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27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См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29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См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Пшеница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Обильный полив +мине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ральное удобрение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 dirty="0">
                          <a:latin typeface="Tahoma"/>
                          <a:ea typeface="Calibri"/>
                          <a:cs typeface="Times New Roman"/>
                        </a:rPr>
                        <a:t>+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см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см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см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см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см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см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28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см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см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всход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Выходной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 dirty="0">
                          <a:latin typeface="Tahoma"/>
                          <a:ea typeface="Calibri"/>
                          <a:cs typeface="Times New Roman"/>
                        </a:rPr>
                        <a:t>Азотное </a:t>
                      </a:r>
                      <a:r>
                        <a:rPr lang="tt-RU" sz="1000" b="1" dirty="0" smtClean="0">
                          <a:latin typeface="Tahoma"/>
                          <a:ea typeface="Calibri"/>
                          <a:cs typeface="Times New Roman"/>
                        </a:rPr>
                        <a:t>удобрениее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Выходной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95737" y="4509120"/>
          <a:ext cx="6661246" cy="2166228"/>
        </p:xfrm>
        <a:graphic>
          <a:graphicData uri="http://schemas.openxmlformats.org/drawingml/2006/table">
            <a:tbl>
              <a:tblPr/>
              <a:tblGrid>
                <a:gridCol w="469787"/>
                <a:gridCol w="493451"/>
                <a:gridCol w="493451"/>
                <a:gridCol w="501943"/>
                <a:gridCol w="559835"/>
                <a:gridCol w="559835"/>
                <a:gridCol w="746121"/>
                <a:gridCol w="690415"/>
                <a:gridCol w="592282"/>
                <a:gridCol w="553304"/>
                <a:gridCol w="542868"/>
                <a:gridCol w="457954"/>
              </a:tblGrid>
              <a:tr h="465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 dirty="0" smtClean="0">
                          <a:latin typeface="Tahoma"/>
                          <a:ea typeface="Calibri"/>
                          <a:cs typeface="Times New Roman"/>
                        </a:rPr>
                        <a:t>26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 dirty="0" smtClean="0">
                          <a:latin typeface="Tahoma"/>
                          <a:ea typeface="Calibri"/>
                          <a:cs typeface="Times New Roman"/>
                        </a:rPr>
                        <a:t>Окт.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 dirty="0" smtClean="0">
                          <a:latin typeface="Tahoma"/>
                          <a:ea typeface="Calibri"/>
                          <a:cs typeface="Times New Roman"/>
                        </a:rPr>
                        <a:t>27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 dirty="0" smtClean="0">
                          <a:latin typeface="Tahoma"/>
                          <a:ea typeface="Calibri"/>
                          <a:cs typeface="Times New Roman"/>
                        </a:rPr>
                        <a:t>Окт.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 dirty="0" smtClean="0">
                          <a:latin typeface="Tahoma"/>
                          <a:ea typeface="Calibri"/>
                          <a:cs typeface="Times New Roman"/>
                        </a:rPr>
                        <a:t>28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 dirty="0" smtClean="0">
                          <a:latin typeface="Tahoma"/>
                          <a:ea typeface="Calibri"/>
                          <a:cs typeface="Times New Roman"/>
                        </a:rPr>
                        <a:t>Окт.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 dirty="0" smtClean="0">
                          <a:latin typeface="Tahoma"/>
                          <a:ea typeface="Calibri"/>
                          <a:cs typeface="Times New Roman"/>
                        </a:rPr>
                        <a:t>29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 dirty="0" smtClean="0">
                          <a:latin typeface="Tahoma"/>
                          <a:ea typeface="Calibri"/>
                          <a:cs typeface="Times New Roman"/>
                        </a:rPr>
                        <a:t>Окт.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 dirty="0" smtClean="0">
                          <a:latin typeface="Tahoma"/>
                          <a:ea typeface="Calibri"/>
                          <a:cs typeface="Times New Roman"/>
                        </a:rPr>
                        <a:t>30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 dirty="0" smtClean="0">
                          <a:latin typeface="Tahoma"/>
                          <a:ea typeface="Calibri"/>
                          <a:cs typeface="Times New Roman"/>
                        </a:rPr>
                        <a:t>Окт.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1.11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 dirty="0" smtClean="0">
                          <a:latin typeface="Tahoma"/>
                          <a:ea typeface="Calibri"/>
                          <a:cs typeface="Times New Roman"/>
                        </a:rPr>
                        <a:t>2.11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3.11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4.11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5.11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6.11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7.11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26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См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26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См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26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см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увяла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См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31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См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32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См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33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См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34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См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36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См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37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См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38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См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38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см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38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см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32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См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34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См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36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См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38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См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40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См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41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См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42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См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42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См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42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См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42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см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выходной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>
                          <a:latin typeface="Tahoma"/>
                          <a:ea typeface="Calibri"/>
                          <a:cs typeface="Times New Roman"/>
                        </a:rPr>
                        <a:t>Азотное удобрение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283968" y="21968"/>
            <a:ext cx="4608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</a:t>
            </a:r>
            <a:r>
              <a:rPr kumimoji="0" lang="tt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Наблюдение и регистрация результатов.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2282152"/>
            <a:ext cx="212372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Ростки пшеницы первого ящика, которое обильно поливали, на 17 день увяли, потом сгнили. А ростки второго ящика  перестали расти на 24 день роста. Кончики листьев пожелтели. Ростки пшеницы третьего ящика , которое удобряли азотным минералом, оставались зелеными, но  тоже перестали дальше  развиваться. Не произошло фаза кущения.</a:t>
            </a:r>
            <a:endParaRPr kumimoji="0" lang="tt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0" y="5775093"/>
            <a:ext cx="212372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/>
              <a:t>Фотосинтез, - это процесс образования органического вещества из углекислого газа и воды  при помощи солнечной энергии.</a:t>
            </a:r>
            <a:endParaRPr lang="ru-RU" sz="1100" b="1" dirty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 rot="10800000" flipV="1">
            <a:off x="0" y="5159801"/>
            <a:ext cx="19797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Что не хватало для дальнейшего развития?</a:t>
            </a:r>
            <a:endParaRPr kumimoji="0" lang="tt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2" descr="G:\Extra\Фото17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2123728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 rot="10800000" flipV="1">
            <a:off x="467538" y="451709"/>
            <a:ext cx="8280921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   </a:t>
            </a:r>
            <a:r>
              <a:rPr kumimoji="0" lang="tt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Сорта пшениц , высеваемые  на полях нашей деревни.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</a:t>
            </a:r>
            <a:r>
              <a:rPr kumimoji="0" lang="tt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 нашей деревне высевают несколько сортов озимой и яровой пшеницы.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     Озимые сорта: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t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1. Казанская 560 (Супер Элита)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t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2. Московская 56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Яровые сорта: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t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1. Казанская юбилейная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2. Эстер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3. Симбирцит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4. Экадо   66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 этом году урожай был очень хорошим. Особенно урожайным для наших полей был </a:t>
            </a:r>
            <a:r>
              <a:rPr kumimoji="0" lang="tt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“</a:t>
            </a:r>
            <a:r>
              <a:rPr kumimoji="0" lang="tt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Симбирцит</a:t>
            </a:r>
            <a:r>
              <a:rPr kumimoji="0" lang="tt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”</a:t>
            </a:r>
            <a:r>
              <a:rPr kumimoji="0" lang="tt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. Поэтому в  2012 году планируют сеять на 3000 га. И ,конечно, остальные сорта тоже  займут свои места на наших общирных полях.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Планируемые площади для посева данных сортов пшеницы.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Московская  56            -      2160 га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Казанская  560            -       120 га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Казанская Юбилейная </a:t>
            </a:r>
            <a:r>
              <a:rPr kumimoji="0" lang="tt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–</a:t>
            </a:r>
            <a:r>
              <a:rPr kumimoji="0" lang="tt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840 га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Эстер                          -       500 га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Симбирцит                  -       3000 га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Экадо    66                  -       200 га   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</a:t>
            </a:r>
            <a:endParaRPr kumimoji="0" lang="tt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G:\Фото\Фото18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15816" cy="3068960"/>
          </a:xfrm>
          <a:prstGeom prst="rect">
            <a:avLst/>
          </a:prstGeom>
          <a:noFill/>
        </p:spPr>
      </p:pic>
      <p:pic>
        <p:nvPicPr>
          <p:cNvPr id="2057" name="Picture 9" descr="G:\Фото\Фото18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2977"/>
            <a:ext cx="2987824" cy="3528392"/>
          </a:xfrm>
          <a:prstGeom prst="rect">
            <a:avLst/>
          </a:prstGeom>
          <a:noFill/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 rot="10800000" flipV="1">
            <a:off x="3131840" y="1701641"/>
            <a:ext cx="60121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 rot="10800000" flipV="1">
            <a:off x="3059832" y="176001"/>
            <a:ext cx="5904656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</a:t>
            </a:r>
            <a:r>
              <a:rPr kumimoji="0" lang="tt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Появление всходов можно ожидать при температуре 10 градусов тепла на 12 день, а при температуре 15 градусов на 6 день после посева.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Интенсивность роста первого и последующего листьев зависит от факторов окружающей среды и прежде всего от температуры, водообеспеченности, наличия в почве питательных веществ и освещения.При благоприятном сочетании указанных факторов,первый лист заканчивает свой рост на 7-15 день после появления на поверхности почвы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На 3-7 день после развертывания первого листа появляется второй лист. С интервалами 3-6 дней появляются третий,  затем четвертый лист.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t-RU" sz="1400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      В фазе 4 листа начинает формироваться узел кущения</a:t>
            </a:r>
            <a:r>
              <a:rPr lang="tt-RU" sz="1200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.</a:t>
            </a:r>
            <a:endParaRPr kumimoji="0" lang="tt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t-RU" sz="1400" b="1" dirty="0" smtClean="0"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t-RU" sz="1400" b="1" dirty="0" smtClean="0">
                <a:latin typeface="Tahoma" pitchFamily="34" charset="0"/>
                <a:cs typeface="Tahoma" pitchFamily="34" charset="0"/>
              </a:rPr>
              <a:t>   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708920"/>
            <a:ext cx="14036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прорастание</a:t>
            </a:r>
            <a:endParaRPr lang="ru-RU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1187624" y="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всход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115617" y="270892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Фаза 2 листа</a:t>
            </a:r>
            <a:endParaRPr lang="ru-RU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1979712" y="2708920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Фаза 3 листа</a:t>
            </a:r>
            <a:endParaRPr lang="ru-RU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1043608" y="6237312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Фаза  4 листа</a:t>
            </a:r>
            <a:endParaRPr lang="ru-RU" sz="11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131840" y="4005064"/>
            <a:ext cx="60121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dirty="0" err="1" smtClean="0">
                <a:hlinkClick r:id="rId5" tooltip="Питтон де Турнефор, Жозеф"/>
              </a:rPr>
              <a:t>Жозеф</a:t>
            </a:r>
            <a:r>
              <a:rPr lang="ru-RU" dirty="0" smtClean="0">
                <a:hlinkClick r:id="rId5" tooltip="Питтон де Турнефор, Жозеф"/>
              </a:rPr>
              <a:t> </a:t>
            </a:r>
            <a:r>
              <a:rPr lang="ru-RU" dirty="0" err="1" smtClean="0">
                <a:hlinkClick r:id="rId5" tooltip="Питтон де Турнефор, Жозеф"/>
              </a:rPr>
              <a:t>Турнефор</a:t>
            </a:r>
            <a:r>
              <a:rPr lang="ru-RU" dirty="0" smtClean="0"/>
              <a:t> (1656—1708), французский врач, ботаник и путешественник был первый, кто применил термин «гербарий» (около 1700 года) к сборам засушенных растений. А </a:t>
            </a:r>
            <a:r>
              <a:rPr lang="ru-RU" dirty="0" smtClean="0">
                <a:hlinkClick r:id="rId6" tooltip="Карл Линней"/>
              </a:rPr>
              <a:t>Карл Линней</a:t>
            </a:r>
            <a:r>
              <a:rPr lang="ru-RU" dirty="0" smtClean="0"/>
              <a:t>  писал: «Растения не следует собирать влажными; части должны быть сохранены, осторожно расправлены, при этом не изогнуты; органы плодоношения должны быть налицо; сушить следует между листами сухой бумаги…»</a:t>
            </a:r>
          </a:p>
          <a:p>
            <a:r>
              <a:rPr lang="ru-RU" dirty="0" smtClean="0"/>
              <a:t> В России первый гербарный лист был заложен </a:t>
            </a:r>
            <a:r>
              <a:rPr lang="ru-RU" dirty="0" smtClean="0">
                <a:hlinkClick r:id="rId7" tooltip="Пётр I"/>
              </a:rPr>
              <a:t>Петром I</a:t>
            </a:r>
            <a:r>
              <a:rPr lang="ru-RU" dirty="0" smtClean="0"/>
              <a:t> с лаконичной надписью «рваны́ 1717 года».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 rot="10800000" flipV="1">
            <a:off x="3131840" y="3272209"/>
            <a:ext cx="6012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Герба́рий</a:t>
            </a:r>
            <a:r>
              <a:rPr lang="ru-RU" dirty="0" smtClean="0"/>
              <a:t>  — коллекция засушенных </a:t>
            </a:r>
            <a:r>
              <a:rPr lang="ru-RU" dirty="0" smtClean="0">
                <a:hlinkClick r:id="rId8" tooltip="Растения"/>
              </a:rPr>
              <a:t>растений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Первые гербарии появились в </a:t>
            </a:r>
            <a:r>
              <a:rPr lang="ru-RU" dirty="0" smtClean="0">
                <a:hlinkClick r:id="rId9" tooltip="Италия"/>
              </a:rPr>
              <a:t>Италии</a:t>
            </a:r>
            <a:r>
              <a:rPr lang="ru-RU" dirty="0" smtClean="0"/>
              <a:t> в </a:t>
            </a:r>
            <a:r>
              <a:rPr lang="ru-RU" dirty="0" smtClean="0">
                <a:hlinkClick r:id="rId10" tooltip="XVI век"/>
              </a:rPr>
              <a:t>XVI веке</a:t>
            </a:r>
            <a:r>
              <a:rPr lang="ru-RU" dirty="0" smtClean="0"/>
              <a:t>. Их изобрел врач, ботаник </a:t>
            </a:r>
            <a:r>
              <a:rPr lang="ru-RU" dirty="0" err="1" smtClean="0"/>
              <a:t>Лучо</a:t>
            </a:r>
            <a:r>
              <a:rPr lang="ru-RU" dirty="0" smtClean="0"/>
              <a:t> </a:t>
            </a:r>
            <a:r>
              <a:rPr lang="ru-RU" dirty="0" err="1" smtClean="0"/>
              <a:t>Гини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Фото\Фото18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99492" y="-499492"/>
            <a:ext cx="3429000" cy="4427984"/>
          </a:xfrm>
          <a:prstGeom prst="rect">
            <a:avLst/>
          </a:prstGeom>
          <a:noFill/>
        </p:spPr>
      </p:pic>
      <p:pic>
        <p:nvPicPr>
          <p:cNvPr id="2052" name="Picture 4" descr="G:\Фото\Фото18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07504" y="2965512"/>
            <a:ext cx="3284984" cy="4499992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 rot="10800000" flipV="1">
            <a:off x="4499992" y="199906"/>
            <a:ext cx="464400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74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Технология изготовления аппликаций из соломки.</a:t>
            </a:r>
            <a:endParaRPr kumimoji="0" lang="ru-RU" altLang="zh-CN" sz="1600" b="0" i="0" u="none" strike="noStrike" cap="none" normalizeH="0" baseline="0" dirty="0" smtClean="0">
              <a:ln>
                <a:noFill/>
              </a:ln>
              <a:solidFill>
                <a:srgbClr val="54371C"/>
              </a:solidFill>
              <a:effectLst/>
              <a:latin typeface="Courier New" pitchFamily="49" charset="0"/>
              <a:ea typeface="SimSun"/>
              <a:cs typeface="Courier New" pitchFamily="49" charset="0"/>
            </a:endParaRPr>
          </a:p>
          <a:p>
            <a:pPr marL="0" marR="0" lvl="0" indent="474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Для аппликаций применяют соломенные ленты, которые вам придется заранее приготовить. Ленты можно получить двумя способами: горячим и холодным.</a:t>
            </a:r>
            <a:endParaRPr kumimoji="0" lang="ru-RU" altLang="zh-CN" sz="1600" b="0" i="0" u="none" strike="noStrike" cap="none" normalizeH="0" baseline="0" dirty="0" smtClean="0">
              <a:ln>
                <a:noFill/>
              </a:ln>
              <a:solidFill>
                <a:srgbClr val="54371C"/>
              </a:solidFill>
              <a:effectLst/>
              <a:latin typeface="Courier New" pitchFamily="49" charset="0"/>
              <a:ea typeface="SimSun"/>
              <a:cs typeface="Courier New" pitchFamily="49" charset="0"/>
            </a:endParaRPr>
          </a:p>
          <a:p>
            <a:pPr marL="0" marR="0" lvl="0" indent="474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Горячий способ.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 Приготовить стопку газет, на нее положить целые соломины. На соломины поставить горячий утюг. От прикосновения горячего утюга с соломой получатся узкие плотные соломенные ленты. Аппликация из таких лент - выпуклая, рельефная. Если перед проглаживанием соломины подержать в горячей воде при температуре 60-80 </a:t>
            </a:r>
            <a:r>
              <a:rPr kumimoji="0" lang="ru-RU" altLang="zh-CN" sz="16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о</a:t>
            </a:r>
            <a:r>
              <a:rPr kumimoji="0" lang="ru-RU" altLang="zh-CN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С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 и разрезать их острым ножом или ножницами вдоль ствола, а затем прогладить горячим утюгом, соломенные ленты станут более эластичными и широкими, в работе более податливыми.</a:t>
            </a:r>
            <a:endParaRPr kumimoji="0" lang="ru-RU" altLang="zh-CN" sz="1600" b="0" i="0" u="none" strike="noStrike" cap="none" normalizeH="0" baseline="0" dirty="0" smtClean="0">
              <a:ln>
                <a:noFill/>
              </a:ln>
              <a:solidFill>
                <a:srgbClr val="54371C"/>
              </a:solidFill>
              <a:effectLst/>
              <a:latin typeface="Courier New" pitchFamily="49" charset="0"/>
              <a:ea typeface="SimSun"/>
              <a:cs typeface="Courier New" pitchFamily="49" charset="0"/>
            </a:endParaRPr>
          </a:p>
          <a:p>
            <a:pPr marL="0" marR="0" lvl="0" indent="474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Холодный способ.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 Разрезать соломины вдоль ствола, раскрыть в стороны и прогладить кольцами ножниц, сильно нажимая на них. Этот способ несложен; ленты, полученные таким способом, приобретают еще большую эластичность и блеск, чем при горячей обработке</a:t>
            </a: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.</a:t>
            </a:r>
            <a:endParaRPr kumimoji="0" lang="ru-RU" altLang="zh-CN" sz="1200" b="0" i="0" u="none" strike="noStrike" cap="none" normalizeH="0" baseline="0" dirty="0" smtClean="0">
              <a:ln>
                <a:noFill/>
              </a:ln>
              <a:solidFill>
                <a:srgbClr val="54371C"/>
              </a:solidFill>
              <a:effectLst/>
              <a:latin typeface="Courier New" pitchFamily="49" charset="0"/>
              <a:ea typeface="SimSun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815</Words>
  <PresentationFormat>Экран (4:3)</PresentationFormat>
  <Paragraphs>206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                Тема : Выращивание пшеницы                              в домашних условиях.                                         Окружающий мир                                                                                                                                      Выполнила ученица 4 класса                                                                                                       МБОУ “Староибрайкинская сред-                                                                                                     няя общеобразовательная школа                                                                                                     Аксубаевского муниципального                                                                                                     района Республики Татарстан”.                                                                                                                                                                                                       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Тема : Выращивание пшеницы                              в домашних условиях.                                         Окружающий мир                                                                                                                                      Выполнила ученица 4 класса                                                                                                       МБОУ “Староибрайкинская сред-                                                                                                     няя общеобразовательная школа                                                                                                     Аксубаевского муниципального                                                                                                     района Республики Татарстан”.                                                                                                                                                                                                               </dc:title>
  <cp:lastModifiedBy>Admin</cp:lastModifiedBy>
  <cp:revision>1</cp:revision>
  <dcterms:modified xsi:type="dcterms:W3CDTF">2012-10-22T19:03:23Z</dcterms:modified>
</cp:coreProperties>
</file>