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19"/>
  </p:notesMasterIdLst>
  <p:sldIdLst>
    <p:sldId id="256" r:id="rId2"/>
    <p:sldId id="257" r:id="rId3"/>
    <p:sldId id="258" r:id="rId4"/>
    <p:sldId id="262" r:id="rId5"/>
    <p:sldId id="261" r:id="rId6"/>
    <p:sldId id="268" r:id="rId7"/>
    <p:sldId id="270" r:id="rId8"/>
    <p:sldId id="259" r:id="rId9"/>
    <p:sldId id="263" r:id="rId10"/>
    <p:sldId id="265" r:id="rId11"/>
    <p:sldId id="273" r:id="rId12"/>
    <p:sldId id="271" r:id="rId13"/>
    <p:sldId id="266" r:id="rId14"/>
    <p:sldId id="267" r:id="rId15"/>
    <p:sldId id="274" r:id="rId16"/>
    <p:sldId id="269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86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AD135-FBBD-402E-8E27-1B9BD27639FB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8BF9-3584-429F-ACDF-DAB9D08C9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7772400" cy="1163215"/>
          </a:xfrm>
        </p:spPr>
        <p:txBody>
          <a:bodyPr/>
          <a:lstStyle/>
          <a:p>
            <a:r>
              <a:rPr lang="ru-RU" dirty="0" smtClean="0"/>
              <a:t>Портфолио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3568" y="3861048"/>
            <a:ext cx="7772400" cy="119970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МУЗЫКАЛЬНОГО  РУКОВОДИТЕЛЯ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 МКДОУ «Детский сад № 4 «Красная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шапочка»  Нефёдовой Н.В.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0760" y="571480"/>
            <a:ext cx="2810022" cy="318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54401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16019342"/>
              </p:ext>
            </p:extLst>
          </p:nvPr>
        </p:nvGraphicFramePr>
        <p:xfrm>
          <a:off x="683568" y="1484784"/>
          <a:ext cx="8229600" cy="4104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/>
                <a:gridCol w="3754760"/>
                <a:gridCol w="3970784"/>
              </a:tblGrid>
              <a:tr h="410446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№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Форма работы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Материалы для работы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3133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Консультации, советы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План работы музыкального руководителя с </a:t>
                      </a:r>
                      <a:r>
                        <a:rPr lang="ru-RU" sz="2000" dirty="0" smtClean="0">
                          <a:effectLst/>
                        </a:rPr>
                        <a:t>родителями. 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20891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Анализ диагностических карт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 требованию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20891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Организация совместной работы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Планы, фотографии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20891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4.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Приобщение к участию в праздниках</a:t>
                      </a:r>
                      <a:endParaRPr lang="ru-RU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Фотографии праздников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ru-RU" dirty="0" smtClean="0"/>
              <a:t>Работа </a:t>
            </a:r>
            <a:r>
              <a:rPr lang="ru-RU" dirty="0"/>
              <a:t>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xmlns="" val="314925583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397000"/>
          <a:ext cx="6096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2012</a:t>
                      </a:r>
                      <a:r>
                        <a:rPr lang="ru-RU" baseline="0" dirty="0" smtClean="0"/>
                        <a:t>-2013уч.год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2013- 2014уч.год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Группа</a:t>
                      </a:r>
                      <a:r>
                        <a:rPr lang="ru-RU" baseline="0" dirty="0" smtClean="0"/>
                        <a:t> раннего возраста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2 младшая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1,4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Средне</a:t>
                      </a:r>
                      <a:r>
                        <a:rPr lang="ru-RU" baseline="0" dirty="0" smtClean="0"/>
                        <a:t> – старшая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1,7</a:t>
                      </a:r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Подготовительная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00232" y="571480"/>
            <a:ext cx="534793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Мониторинг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праздники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99769" y="432435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P10204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714488"/>
            <a:ext cx="3786214" cy="378621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71670" y="5500702"/>
            <a:ext cx="52645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 марта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SDC127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2071678"/>
            <a:ext cx="3143272" cy="364331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праздники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322" y="2060848"/>
            <a:ext cx="3474132" cy="316835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554929" y="5993705"/>
            <a:ext cx="59747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Выпускной 2013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2465313"/>
            <a:ext cx="288032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3654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40057" y="260648"/>
            <a:ext cx="8229600" cy="1252728"/>
          </a:xfrm>
        </p:spPr>
        <p:txBody>
          <a:bodyPr/>
          <a:lstStyle/>
          <a:p>
            <a:r>
              <a:rPr lang="ru-RU" dirty="0" smtClean="0"/>
              <a:t>Наши праздники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3439398"/>
            <a:ext cx="452604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тва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0166" y="2000240"/>
            <a:ext cx="5857916" cy="354419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68967" y="5934670"/>
            <a:ext cx="69717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Осенний утренник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76005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праздники</a:t>
            </a:r>
            <a:endParaRPr lang="ru-RU" dirty="0"/>
          </a:p>
        </p:txBody>
      </p:sp>
      <p:pic>
        <p:nvPicPr>
          <p:cNvPr id="5" name="Содержимое 4" descr="SAM_058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57158" y="2214554"/>
            <a:ext cx="3822700" cy="2867025"/>
          </a:xfrm>
        </p:spPr>
      </p:pic>
      <p:pic>
        <p:nvPicPr>
          <p:cNvPr id="6" name="Содержимое 5" descr="SAM_0581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429124" y="2500306"/>
            <a:ext cx="3822700" cy="2867025"/>
          </a:xfrm>
        </p:spPr>
      </p:pic>
      <p:sp>
        <p:nvSpPr>
          <p:cNvPr id="8" name="Прямоугольник 7"/>
          <p:cNvSpPr/>
          <p:nvPr/>
        </p:nvSpPr>
        <p:spPr>
          <a:xfrm>
            <a:off x="1214414" y="5643578"/>
            <a:ext cx="75724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Осенний утренник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праздники</a:t>
            </a:r>
            <a:endParaRPr lang="ru-RU" dirty="0"/>
          </a:p>
        </p:txBody>
      </p:sp>
      <p:pic>
        <p:nvPicPr>
          <p:cNvPr id="5" name="Рисунок 4" descr="SAM_09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071678"/>
            <a:ext cx="3500462" cy="3857628"/>
          </a:xfrm>
          <a:prstGeom prst="rect">
            <a:avLst/>
          </a:prstGeom>
        </p:spPr>
      </p:pic>
      <p:pic>
        <p:nvPicPr>
          <p:cNvPr id="7" name="Рисунок 6" descr="SAM_09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2071678"/>
            <a:ext cx="3214678" cy="38576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98030" y="5929330"/>
            <a:ext cx="534793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матери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праздники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4857760"/>
            <a:ext cx="52645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Новог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SAM_12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857364"/>
            <a:ext cx="4857784" cy="43577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00232" y="6240801"/>
            <a:ext cx="526458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НОВЫЙ   ГОД  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2014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24" y="2643182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Ф.И.О.Нефёдова</a:t>
            </a:r>
            <a:r>
              <a:rPr lang="ru-RU" dirty="0" smtClean="0"/>
              <a:t>  Н.В.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Дата рождения  </a:t>
            </a:r>
            <a:r>
              <a:rPr lang="ru-RU" dirty="0" smtClean="0"/>
              <a:t>11.02.1973г.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Образование</a:t>
            </a:r>
            <a:r>
              <a:rPr lang="ru-RU" dirty="0"/>
              <a:t>: </a:t>
            </a:r>
            <a:r>
              <a:rPr lang="ru-RU" dirty="0" smtClean="0"/>
              <a:t> средне- специальное				1992 год, Грозненское  Высшее педагогическое  училище.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Наличие </a:t>
            </a:r>
            <a:r>
              <a:rPr lang="ru-RU" dirty="0"/>
              <a:t>квалификационной категории</a:t>
            </a:r>
            <a:r>
              <a:rPr lang="ru-RU" dirty="0" smtClean="0"/>
              <a:t>:	нет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Педагогический стаж работы</a:t>
            </a:r>
            <a:r>
              <a:rPr lang="ru-RU" dirty="0" smtClean="0"/>
              <a:t>:	2года, 6 месяцев.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Стаж </a:t>
            </a:r>
            <a:r>
              <a:rPr lang="ru-RU" dirty="0"/>
              <a:t>работы в </a:t>
            </a:r>
            <a:r>
              <a:rPr lang="ru-RU" dirty="0" smtClean="0"/>
              <a:t>ДОУ:1год, 6 месяцев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Визитная карточка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39480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</a:t>
            </a:r>
            <a:r>
              <a:rPr lang="ru-RU" dirty="0" smtClean="0"/>
              <a:t>: обосновать роль музыкального занятия  как одного из наиболее эффективных средств развития музыкальных способностей дошкольников.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Задача</a:t>
            </a:r>
            <a:r>
              <a:rPr lang="ru-RU" dirty="0" smtClean="0"/>
              <a:t>: доказать необходимость использования различных видов деятельности в процессе музыкальных способностей дошкольников.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Индивидуальная тема по </a:t>
            </a:r>
            <a:r>
              <a:rPr lang="ru-RU" sz="2700" dirty="0" smtClean="0">
                <a:solidFill>
                  <a:schemeClr val="bg2"/>
                </a:solidFill>
              </a:rPr>
              <a:t>самообразованию</a:t>
            </a:r>
            <a:r>
              <a:rPr lang="ru-RU" sz="2700" dirty="0" smtClean="0">
                <a:solidFill>
                  <a:srgbClr val="FF0000"/>
                </a:solidFill>
              </a:rPr>
              <a:t>»Развитие музыкальных способностей дошкольников  на музыкальном занятии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78714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14965863"/>
              </p:ext>
            </p:extLst>
          </p:nvPr>
        </p:nvGraphicFramePr>
        <p:xfrm>
          <a:off x="776938" y="1465739"/>
          <a:ext cx="7590124" cy="4527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710"/>
                <a:gridCol w="3888432"/>
                <a:gridCol w="1008112"/>
                <a:gridCol w="2066870"/>
              </a:tblGrid>
              <a:tr h="196781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№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Тема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Год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Представления</a:t>
                      </a:r>
                      <a:endParaRPr lang="ru-RU" sz="13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</a:tr>
              <a:tr h="1771029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1.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Индивидуальная</a:t>
                      </a:r>
                      <a:r>
                        <a:rPr lang="ru-RU" sz="1300" baseline="0" dirty="0" smtClean="0">
                          <a:effectLst/>
                        </a:rPr>
                        <a:t> тема по самообразованию:»Развитие музыкальных способностей  дошкольников»</a:t>
                      </a:r>
                      <a:endParaRPr lang="ru-RU" sz="1300" dirty="0">
                        <a:effectLst/>
                      </a:endParaRP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 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2012год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         </a:t>
                      </a:r>
                      <a:endParaRPr lang="ru-RU" sz="1300" dirty="0">
                        <a:effectLst/>
                      </a:endParaRP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Занятие </a:t>
                      </a:r>
                      <a:r>
                        <a:rPr lang="ru-RU" sz="1300" baseline="0" dirty="0" smtClean="0">
                          <a:effectLst/>
                        </a:rPr>
                        <a:t>«О чем и как  рассказывает музыка».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</a:tr>
              <a:tr h="2558152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2.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Использование икт на музыкальных занятиях.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2013год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effectLst/>
                        </a:rPr>
                        <a:t>Практический показ </a:t>
                      </a:r>
                      <a:endParaRPr lang="ru-RU" sz="13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 НОД по  музыке  «Путешествие в страну музыки», как  средство творческого развития детей. Доклад на педсовете.</a:t>
                      </a:r>
                      <a:endParaRPr lang="ru-RU" sz="13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251" marR="63251" marT="0" marB="0" anchor="ctr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Самообразование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50583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08941783"/>
              </p:ext>
            </p:extLst>
          </p:nvPr>
        </p:nvGraphicFramePr>
        <p:xfrm>
          <a:off x="179512" y="1234127"/>
          <a:ext cx="8856984" cy="466472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552158"/>
                <a:gridCol w="3296942"/>
                <a:gridCol w="4007884"/>
              </a:tblGrid>
              <a:tr h="532153">
                <a:tc>
                  <a:txBody>
                    <a:bodyPr/>
                    <a:lstStyle/>
                    <a:p>
                      <a:pPr marL="457200" algn="ctr" fontAlgn="base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Учебный 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186" marR="57186" marT="0" marB="0"/>
                </a:tc>
                <a:tc>
                  <a:txBody>
                    <a:bodyPr/>
                    <a:lstStyle/>
                    <a:p>
                      <a:pPr marL="457200" algn="ctr" fontAlgn="base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Наименование и уровень методических  объединений, советов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186" marR="57186" marT="0" marB="0"/>
                </a:tc>
                <a:tc>
                  <a:txBody>
                    <a:bodyPr/>
                    <a:lstStyle/>
                    <a:p>
                      <a:pPr marL="457200" indent="270510" algn="ctr" fontAlgn="base" hangingPunct="0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чем заключалось участие, результаты деятельности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186" marR="57186" marT="0" marB="0"/>
                </a:tc>
              </a:tr>
              <a:tr h="4116086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2013</a:t>
                      </a:r>
                      <a:endParaRPr lang="ru-RU" sz="18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2013</a:t>
                      </a:r>
                      <a:endParaRPr lang="ru-RU" sz="1800" dirty="0">
                        <a:effectLst/>
                      </a:endParaRPr>
                    </a:p>
                  </a:txBody>
                  <a:tcPr marL="57186" marR="57186" marT="0" marB="0"/>
                </a:tc>
                <a:tc>
                  <a:txBody>
                    <a:bodyPr/>
                    <a:lstStyle/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Доклад</a:t>
                      </a:r>
                      <a:r>
                        <a:rPr lang="ru-RU" sz="1400" baseline="0" dirty="0" smtClean="0">
                          <a:effectLst/>
                        </a:rPr>
                        <a:t> на педсовете.»Игровая деятельность детей дошкольного возраста  на музыкальных занятиях» МКДОУ «Детский сад № 4 «Красная шапочка»          </a:t>
                      </a: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endParaRPr lang="ru-RU" sz="1400" baseline="0" dirty="0" smtClean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endParaRPr lang="ru-RU" sz="1400" baseline="0" dirty="0" smtClean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endParaRPr lang="ru-RU" sz="1400" baseline="0" dirty="0" smtClean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endParaRPr lang="ru-RU" sz="1400" baseline="0" dirty="0" smtClean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endParaRPr lang="ru-RU" sz="1400" baseline="0" dirty="0" smtClean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</a:rPr>
                        <a:t>Консультация для воспитателей                                                         </a:t>
                      </a:r>
                      <a:endParaRPr lang="ru-RU" sz="1400" dirty="0">
                        <a:effectLst/>
                      </a:endParaRPr>
                    </a:p>
                  </a:txBody>
                  <a:tcPr marL="57186" marR="57186" marT="0" marB="0"/>
                </a:tc>
                <a:tc>
                  <a:txBody>
                    <a:bodyPr/>
                    <a:lstStyle/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Практический показ НОД </a:t>
                      </a:r>
                      <a:r>
                        <a:rPr lang="ru-RU" sz="1200" baseline="0" dirty="0" smtClean="0">
                          <a:effectLst/>
                        </a:rPr>
                        <a:t>    «Использование  икт на музыкальном занятии»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Опыт  работы «Развитие эмоциональной отзывчивости детей дошкольного возраста через восприятие музыки на музыкальных интегрированных занятиях</a:t>
                      </a:r>
                      <a:r>
                        <a:rPr lang="ru-RU" sz="1200" dirty="0" smtClean="0">
                          <a:effectLst/>
                        </a:rPr>
                        <a:t>». Показ  интегрированного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занятия   «Путешествие</a:t>
                      </a:r>
                      <a:r>
                        <a:rPr lang="ru-RU" sz="1200" baseline="0" dirty="0" smtClean="0">
                          <a:effectLst/>
                        </a:rPr>
                        <a:t> в весенний лес</a:t>
                      </a:r>
                      <a:r>
                        <a:rPr lang="ru-RU" sz="1200" dirty="0" smtClean="0">
                          <a:effectLst/>
                        </a:rPr>
                        <a:t>».                                                                                                               </a:t>
                      </a:r>
                      <a:endParaRPr lang="ru-RU" sz="1800" dirty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Тема: «Взаимодействие музыкального руководителя со специалистами ДОУ». </a:t>
                      </a:r>
                      <a:endParaRPr lang="ru-RU" sz="1800" dirty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Тема: «Виды музыкально-дидактических игр и методика их проведения». </a:t>
                      </a:r>
                      <a:endParaRPr lang="ru-RU" sz="1800" dirty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indent="450215" algn="just" fontAlgn="base" hangingPunct="0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Тема</a:t>
                      </a:r>
                      <a:r>
                        <a:rPr lang="ru-RU" sz="1200" dirty="0">
                          <a:effectLst/>
                        </a:rPr>
                        <a:t>: «Роль воспитателя на музыкальных занятиях и в самостоятельной    музыкальной  деятельности   детей».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186" marR="57186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Методическая </a:t>
            </a:r>
            <a:r>
              <a:rPr lang="ru-RU" dirty="0"/>
              <a:t>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17208414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72067" y="1928802"/>
            <a:ext cx="7408333" cy="4197361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Цель работы кружка</a:t>
            </a:r>
            <a:r>
              <a:rPr lang="ru-RU" dirty="0" smtClean="0"/>
              <a:t>: развитие личности ребёнка ,его неповторимой индивидуальности средствами  театрального искусства.     </a:t>
            </a:r>
            <a:r>
              <a:rPr lang="ru-RU" dirty="0" err="1" smtClean="0">
                <a:solidFill>
                  <a:srgbClr val="C00000"/>
                </a:solidFill>
              </a:rPr>
              <a:t>Задачи</a:t>
            </a:r>
            <a:r>
              <a:rPr lang="ru-RU" dirty="0" err="1" smtClean="0"/>
              <a:t>:формировать</a:t>
            </a:r>
            <a:r>
              <a:rPr lang="ru-RU" dirty="0" smtClean="0"/>
              <a:t> интерес  к театральному искусству,  совершенствовать память, внимание, воображение, восприятие,   мышление детей, развивать творческую активность.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Театральный кружок «Золушка»</a:t>
            </a:r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Кукольный театр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99769" y="432435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SDC133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500306"/>
            <a:ext cx="5857916" cy="4000528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923" y="2428868"/>
            <a:ext cx="8229600" cy="352041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dirty="0" smtClean="0"/>
              <a:t>Творческий проект </a:t>
            </a:r>
            <a:r>
              <a:rPr lang="ru-RU" dirty="0" smtClean="0">
                <a:solidFill>
                  <a:srgbClr val="FF0000"/>
                </a:solidFill>
              </a:rPr>
              <a:t>«Знакомство с  русскими календарными праздниками»</a:t>
            </a:r>
          </a:p>
          <a:p>
            <a:pPr marL="109728" indent="0" algn="ctr">
              <a:buNone/>
            </a:pPr>
            <a:r>
              <a:rPr lang="ru-RU" dirty="0" smtClean="0"/>
              <a:t>Исполнители проекта: дети подготовительной </a:t>
            </a:r>
            <a:r>
              <a:rPr lang="ru-RU" dirty="0" err="1" smtClean="0"/>
              <a:t>группы,родители</a:t>
            </a:r>
            <a:r>
              <a:rPr lang="ru-RU" dirty="0" smtClean="0"/>
              <a:t>, музыкальный руководитель.</a:t>
            </a:r>
          </a:p>
          <a:p>
            <a:pPr marL="109728" indent="0" algn="ctr">
              <a:buNone/>
            </a:pPr>
            <a:r>
              <a:rPr lang="ru-RU" dirty="0" smtClean="0"/>
              <a:t>Вид </a:t>
            </a:r>
            <a:r>
              <a:rPr lang="ru-RU" dirty="0" err="1" smtClean="0"/>
              <a:t>проекта:творческий</a:t>
            </a:r>
            <a:r>
              <a:rPr lang="ru-RU" dirty="0" smtClean="0"/>
              <a:t>.</a:t>
            </a:r>
          </a:p>
          <a:p>
            <a:pPr marL="109728" indent="0" algn="ctr">
              <a:buNone/>
            </a:pPr>
            <a:r>
              <a:rPr lang="ru-RU" dirty="0" smtClean="0"/>
              <a:t>Срок реализации </a:t>
            </a:r>
            <a:r>
              <a:rPr lang="ru-RU" dirty="0" err="1" smtClean="0"/>
              <a:t>проекта:сентябрь</a:t>
            </a:r>
            <a:r>
              <a:rPr lang="ru-RU" dirty="0" smtClean="0"/>
              <a:t> – май (долгосрочный)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Инновационная деятельность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96300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143115"/>
            <a:ext cx="8229600" cy="3446125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ru-RU" dirty="0" smtClean="0"/>
              <a:t>Основная </a:t>
            </a:r>
            <a:r>
              <a:rPr lang="ru-RU" dirty="0"/>
              <a:t>общеобразовательная </a:t>
            </a:r>
            <a:r>
              <a:rPr lang="ru-RU" dirty="0" smtClean="0"/>
              <a:t> программа «От рождения до школы» / </a:t>
            </a:r>
            <a:r>
              <a:rPr lang="ru-RU" dirty="0"/>
              <a:t>Под ред. Н. Е. Вераксы, Т. С. Комаровой, М. А. Васильевой. </a:t>
            </a:r>
            <a:endParaRPr lang="ru-RU" dirty="0" smtClean="0"/>
          </a:p>
          <a:p>
            <a:pPr lvl="0">
              <a:spcAft>
                <a:spcPts val="600"/>
              </a:spcAft>
            </a:pPr>
            <a:endParaRPr lang="ru-RU" dirty="0"/>
          </a:p>
          <a:p>
            <a:pPr>
              <a:spcAft>
                <a:spcPts val="600"/>
              </a:spcAft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Организация образовательного </a:t>
            </a:r>
            <a:r>
              <a:rPr lang="ru-RU" dirty="0" smtClean="0"/>
              <a:t>процесса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946919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</TotalTime>
  <Words>393</Words>
  <Application>Microsoft Office PowerPoint</Application>
  <PresentationFormat>Экран (4:3)</PresentationFormat>
  <Paragraphs>116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Портфолио</vt:lpstr>
      <vt:lpstr>Визитная карточка</vt:lpstr>
      <vt:lpstr>Индивидуальная тема по самообразованию»Развитие музыкальных способностей дошкольников  на музыкальном занятии»</vt:lpstr>
      <vt:lpstr>Самообразование</vt:lpstr>
      <vt:lpstr>Методическая деятельность</vt:lpstr>
      <vt:lpstr>Театральный кружок «Золушка»</vt:lpstr>
      <vt:lpstr>Кукольный театр</vt:lpstr>
      <vt:lpstr>Инновационная деятельность</vt:lpstr>
      <vt:lpstr>Организация образовательного процесса</vt:lpstr>
      <vt:lpstr>Работа с родителями</vt:lpstr>
      <vt:lpstr>Слайд 11</vt:lpstr>
      <vt:lpstr>Наши праздники</vt:lpstr>
      <vt:lpstr>Наши праздники</vt:lpstr>
      <vt:lpstr>Наши праздники</vt:lpstr>
      <vt:lpstr>Наши праздники</vt:lpstr>
      <vt:lpstr>Наши праздники</vt:lpstr>
      <vt:lpstr>Наши праздники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</dc:creator>
  <cp:lastModifiedBy>1</cp:lastModifiedBy>
  <cp:revision>88</cp:revision>
  <dcterms:created xsi:type="dcterms:W3CDTF">2012-03-08T04:42:56Z</dcterms:created>
  <dcterms:modified xsi:type="dcterms:W3CDTF">2014-01-15T05:04:21Z</dcterms:modified>
</cp:coreProperties>
</file>